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charts/chart15.xml" ContentType="application/vnd.openxmlformats-officedocument.drawingml.char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8.xml" ContentType="application/vnd.openxmlformats-officedocument.drawingml.chart+xml"/>
  <Override PartName="/ppt/charts/chart9.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10.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drawings/drawing5.xml" ContentType="application/vnd.openxmlformats-officedocument.drawingml.chartshapes+xml"/>
  <Override PartName="/ppt/drawings/drawing6.xml" ContentType="application/vnd.openxmlformats-officedocument.drawingml.chartshape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charts/chart16.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8">
  <p:sldMasterIdLst>
    <p:sldMasterId id="2147483840" r:id="rId1"/>
  </p:sldMasterIdLst>
  <p:notesMasterIdLst>
    <p:notesMasterId r:id="rId26"/>
  </p:notesMasterIdLst>
  <p:sldIdLst>
    <p:sldId id="259" r:id="rId2"/>
    <p:sldId id="281" r:id="rId3"/>
    <p:sldId id="278" r:id="rId4"/>
    <p:sldId id="279" r:id="rId5"/>
    <p:sldId id="280" r:id="rId6"/>
    <p:sldId id="270" r:id="rId7"/>
    <p:sldId id="261" r:id="rId8"/>
    <p:sldId id="257" r:id="rId9"/>
    <p:sldId id="260" r:id="rId10"/>
    <p:sldId id="275" r:id="rId11"/>
    <p:sldId id="276" r:id="rId12"/>
    <p:sldId id="277" r:id="rId13"/>
    <p:sldId id="282" r:id="rId14"/>
    <p:sldId id="287" r:id="rId15"/>
    <p:sldId id="283" r:id="rId16"/>
    <p:sldId id="266" r:id="rId17"/>
    <p:sldId id="267" r:id="rId18"/>
    <p:sldId id="286" r:id="rId19"/>
    <p:sldId id="271" r:id="rId20"/>
    <p:sldId id="288" r:id="rId21"/>
    <p:sldId id="273" r:id="rId22"/>
    <p:sldId id="268" r:id="rId23"/>
    <p:sldId id="285" r:id="rId24"/>
    <p:sldId id="284"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9900"/>
    <a:srgbClr val="FFFF00"/>
    <a:srgbClr val="66FF33"/>
    <a:srgbClr val="00FFFF"/>
    <a:srgbClr val="CC00FF"/>
    <a:srgbClr val="9933FF"/>
    <a:srgbClr val="FF6600"/>
    <a:srgbClr val="0000CC"/>
    <a:srgbClr val="CC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85" autoAdjust="0"/>
    <p:restoredTop sz="95475" autoAdjust="0"/>
  </p:normalViewPr>
  <p:slideViewPr>
    <p:cSldViewPr>
      <p:cViewPr>
        <p:scale>
          <a:sx n="70" d="100"/>
          <a:sy n="70" d="100"/>
        </p:scale>
        <p:origin x="-252" y="-3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20and%20Settings\Potan\&#1056;&#1072;&#1073;&#1086;&#1095;&#1080;&#1081;%20&#1089;&#1090;&#1086;&#1083;\2013%20&#1086;&#1090;&#1095;&#1077;&#1090;\&#1076;&#1080;&#1072;&#1075;&#1088;&#1072;&#1084;&#1084;&#1099;.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Documents%20and%20Settings\Potan\&#1056;&#1072;&#1073;&#1086;&#1095;&#1080;&#1081;%20&#1089;&#1090;&#1086;&#1083;\2013%20&#1086;&#1090;&#1095;&#1077;&#1090;\&#1050;&#1086;&#1087;&#1080;&#1103;%20&#1076;&#1080;&#1072;&#1075;&#1088;&#1072;&#1084;&#1084;&#1099;.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Documents%20and%20Settings\Potan\&#1056;&#1072;&#1073;&#1086;&#1095;&#1080;&#1081;%20&#1089;&#1090;&#1086;&#1083;\2013%20&#1086;&#1090;&#1095;&#1077;&#1090;\&#1050;&#1086;&#1087;&#1080;&#1103;%20&#1050;&#1086;&#1087;&#1080;&#1103;%20&#1076;&#1080;&#1072;&#1075;&#1088;&#1072;&#1084;&#1084;&#1099;.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Fin18-server2\&#1054;&#1073;&#1097;&#1080;&#1081;%20&#1050;&#1086;&#1084;&#1080;&#1090;&#1077;&#1090;%20&#1087;&#1086;%20&#1092;&#1080;&#1085;&#1072;&#1085;&#1089;&#1072;&#1084;\&#1053;&#1077;&#1089;&#1090;&#1077;&#1088;&#1086;&#1074;&#1072;%20&#1051;.&#1043;\&#1076;&#1080;&#1072;&#1075;&#1088;&#1072;&#1084;&#1084;&#1099;\UniBudget15.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n18-server2\&#1054;&#1073;&#1097;&#1080;&#1081;%20&#1050;&#1086;&#1084;&#1080;&#1090;&#1077;&#1090;%20&#1087;&#1086;%20&#1092;&#1080;&#1085;&#1072;&#1085;&#1089;&#1072;&#1084;\&#1053;&#1077;&#1089;&#1090;&#1077;&#1088;&#1086;&#1074;&#1072;%20&#1051;.&#1043;\&#1076;&#1080;&#1072;&#1075;&#1088;&#1072;&#1084;&#1084;&#1099;\&#1076;&#1080;&#1072;&#1075;&#1088;.xls"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Fin18-server2\&#1054;&#1073;&#1097;&#1080;&#1081;%20&#1050;&#1086;&#1084;&#1080;&#1090;&#1077;&#1090;%20&#1087;&#1086;%20&#1092;&#1080;&#1085;&#1072;&#1085;&#1089;&#1072;&#1084;\&#1053;&#1077;&#1089;&#1090;&#1077;&#1088;&#1086;&#1074;&#1072;%20&#1051;.&#1043;\&#1076;&#1080;&#1072;&#1075;&#1088;&#1072;&#1084;&#1084;&#1099;\&#1087;&#1086;%20&#1087;&#1088;&#1086;&#1075;.xls"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Fin18-server2\&#1054;&#1073;&#1097;&#1080;&#1081;%20&#1050;&#1086;&#1084;&#1080;&#1090;&#1077;&#1090;%20&#1087;&#1086;%20&#1092;&#1080;&#1085;&#1072;&#1085;&#1089;&#1072;&#1084;\&#1053;&#1077;&#1089;&#1090;&#1077;&#1088;&#1086;&#1074;&#1072;%20&#1051;.&#1043;\&#1076;&#1080;&#1072;&#1075;&#1088;&#1072;&#1084;&#1084;&#1099;\&#1094;&#1077;&#1083;.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n18-server2\&#1054;&#1073;&#1097;&#1080;&#1081;%20&#1050;&#1086;&#1084;&#1080;&#1090;&#1077;&#1090;%20&#1087;&#1086;%20&#1092;&#1080;&#1085;&#1072;&#1085;&#1089;&#1072;&#1084;\&#1053;&#1077;&#1089;&#1090;&#1077;&#1088;&#1086;&#1074;&#1072;%20&#1051;.&#1043;\&#1076;&#1080;&#1072;&#1075;&#1088;&#1072;&#1084;&#1084;&#1099;\&#1050;&#1085;&#1080;&#1075;&#1072;15.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n18-server2\&#1054;&#1073;&#1097;&#1080;&#1081;%20&#1050;&#1086;&#1084;&#1080;&#1090;&#1077;&#1090;%20&#1087;&#1086;%20&#1092;&#1080;&#1085;&#1072;&#1085;&#1089;&#1072;&#1084;\&#1053;&#1077;&#1089;&#1090;&#1077;&#1088;&#1086;&#1074;&#1072;%20&#1051;.&#1043;\&#1084;&#1086;&#1080;.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Documents%20and%20Settings\Potan\&#1056;&#1072;&#1073;&#1086;&#1095;&#1080;&#1081;%20&#1089;&#1090;&#1086;&#1083;\&#1084;&#1086;&#1080;.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Documents%20and%20Settings\Potan\&#1056;&#1072;&#1073;&#1086;&#1095;&#1080;&#1081;%20&#1089;&#1090;&#1086;&#1083;\&#1084;&#1086;&#1080;.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Documents%20and%20Settings\Svobodnoe\&#1056;&#1072;&#1073;&#1086;&#1095;&#1080;&#1081;%20&#1089;&#1090;&#1086;&#1083;\&#1055;&#1088;&#1072;&#1074;&#1080;&#1083;&#1100;&#1085;&#1072;&#1103;%20&#1084;&#1072;&#1088;&#1090;.xls"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Documents%20and%20Settings\Svobodnoe\&#1056;&#1072;&#1073;&#1086;&#1095;&#1080;&#1081;%20&#1089;&#1090;&#1086;&#1083;\&#1055;&#1088;&#1072;&#1074;&#1080;&#1083;&#1100;&#1085;&#1072;&#1103;%20&#1084;&#1072;&#1088;&#1090;.xls"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Documents%20and%20Settings\Potan\&#1056;&#1072;&#1073;&#1086;&#1095;&#1080;&#1081;%20&#1089;&#1090;&#1086;&#1083;\&#1044;&#1080;&#1072;&#1075;&#1088;&#1072;&#1084;&#1084;&#1099;%20&#1087;&#1086;%20&#1088;&#1072;&#1089;&#1093;&#1086;&#1076;&#1072;&#1084;\&#1044;&#1080;&#1072;&#1075;&#1088;&#1072;&#1084;&#1084;&#1072;%20&#1087;&#1086;&#1083;&#1085;&#1086;&#1084;&#1086;&#1095;&#1080;&#1103;.xls"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Documents%20and%20Settings\Potan\&#1056;&#1072;&#1073;&#1086;&#1095;&#1080;&#1081;%20&#1089;&#1090;&#1086;&#1083;\&#1084;&#1086;&#108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perspective val="30"/>
    </c:view3D>
    <c:plotArea>
      <c:layout>
        <c:manualLayout>
          <c:layoutTarget val="inner"/>
          <c:xMode val="edge"/>
          <c:yMode val="edge"/>
          <c:x val="0.14023771275984673"/>
          <c:y val="3.2555269371109682E-2"/>
          <c:w val="0.84290416768434862"/>
          <c:h val="0.82303892249859911"/>
        </c:manualLayout>
      </c:layout>
      <c:bar3DChart>
        <c:barDir val="col"/>
        <c:grouping val="clustered"/>
        <c:ser>
          <c:idx val="0"/>
          <c:order val="0"/>
          <c:tx>
            <c:strRef>
              <c:f>Лист1!$B$1</c:f>
              <c:strCache>
                <c:ptCount val="1"/>
                <c:pt idx="0">
                  <c:v>собственные</c:v>
                </c:pt>
              </c:strCache>
            </c:strRef>
          </c:tx>
          <c:spPr>
            <a:solidFill>
              <a:srgbClr val="00FF99"/>
            </a:solidFill>
          </c:spPr>
          <c:dLbls>
            <c:dLbl>
              <c:idx val="2"/>
              <c:layout/>
              <c:tx>
                <c:rich>
                  <a:bodyPr/>
                  <a:lstStyle/>
                  <a:p>
                    <a:r>
                      <a:rPr lang="ru-RU" sz="1400" dirty="0" smtClean="0"/>
                      <a:t>137411</a:t>
                    </a:r>
                    <a:endParaRPr lang="en-US" sz="1400" dirty="0"/>
                  </a:p>
                </c:rich>
              </c:tx>
              <c:showVal val="1"/>
            </c:dLbl>
            <c:txPr>
              <a:bodyPr/>
              <a:lstStyle/>
              <a:p>
                <a:pPr>
                  <a:defRPr sz="1400">
                    <a:latin typeface="Times New Roman" pitchFamily="18" charset="0"/>
                    <a:cs typeface="Times New Roman" pitchFamily="18" charset="0"/>
                  </a:defRPr>
                </a:pPr>
                <a:endParaRPr lang="ru-RU"/>
              </a:p>
            </c:txPr>
            <c:showVal val="1"/>
          </c:dLbls>
          <c:cat>
            <c:numRef>
              <c:f>Лист1!$A$2:$A$5</c:f>
              <c:numCache>
                <c:formatCode>General</c:formatCode>
                <c:ptCount val="4"/>
                <c:pt idx="0">
                  <c:v>2011</c:v>
                </c:pt>
                <c:pt idx="1">
                  <c:v>2012</c:v>
                </c:pt>
                <c:pt idx="2">
                  <c:v>2013</c:v>
                </c:pt>
              </c:numCache>
            </c:numRef>
          </c:cat>
          <c:val>
            <c:numRef>
              <c:f>Лист1!$B$2:$B$5</c:f>
              <c:numCache>
                <c:formatCode>General</c:formatCode>
                <c:ptCount val="4"/>
                <c:pt idx="0">
                  <c:v>99611</c:v>
                </c:pt>
                <c:pt idx="1">
                  <c:v>115899</c:v>
                </c:pt>
                <c:pt idx="2">
                  <c:v>137870</c:v>
                </c:pt>
              </c:numCache>
            </c:numRef>
          </c:val>
        </c:ser>
        <c:ser>
          <c:idx val="1"/>
          <c:order val="1"/>
          <c:tx>
            <c:strRef>
              <c:f>Лист1!$C$1</c:f>
              <c:strCache>
                <c:ptCount val="1"/>
                <c:pt idx="0">
                  <c:v>безвозмездные</c:v>
                </c:pt>
              </c:strCache>
            </c:strRef>
          </c:tx>
          <c:spPr>
            <a:solidFill>
              <a:srgbClr val="009900"/>
            </a:solidFill>
          </c:spPr>
          <c:dLbls>
            <c:dLbl>
              <c:idx val="2"/>
              <c:layout>
                <c:manualLayout>
                  <c:x val="7.5972877563067684E-3"/>
                  <c:y val="2.7350235922704558E-3"/>
                </c:manualLayout>
              </c:layout>
              <c:tx>
                <c:rich>
                  <a:bodyPr/>
                  <a:lstStyle/>
                  <a:p>
                    <a:r>
                      <a:rPr lang="ru-RU" sz="1400" dirty="0" smtClean="0"/>
                      <a:t>956307</a:t>
                    </a:r>
                    <a:endParaRPr lang="en-US" sz="1400" dirty="0"/>
                  </a:p>
                </c:rich>
              </c:tx>
              <c:showVal val="1"/>
            </c:dLbl>
            <c:txPr>
              <a:bodyPr/>
              <a:lstStyle/>
              <a:p>
                <a:pPr>
                  <a:defRPr sz="1400">
                    <a:latin typeface="Times New Roman" pitchFamily="18" charset="0"/>
                    <a:cs typeface="Times New Roman" pitchFamily="18" charset="0"/>
                  </a:defRPr>
                </a:pPr>
                <a:endParaRPr lang="ru-RU"/>
              </a:p>
            </c:txPr>
            <c:showVal val="1"/>
          </c:dLbls>
          <c:cat>
            <c:numRef>
              <c:f>Лист1!$A$2:$A$5</c:f>
              <c:numCache>
                <c:formatCode>General</c:formatCode>
                <c:ptCount val="4"/>
                <c:pt idx="0">
                  <c:v>2011</c:v>
                </c:pt>
                <c:pt idx="1">
                  <c:v>2012</c:v>
                </c:pt>
                <c:pt idx="2">
                  <c:v>2013</c:v>
                </c:pt>
              </c:numCache>
            </c:numRef>
          </c:cat>
          <c:val>
            <c:numRef>
              <c:f>Лист1!$C$2:$C$5</c:f>
              <c:numCache>
                <c:formatCode>General</c:formatCode>
                <c:ptCount val="4"/>
                <c:pt idx="0">
                  <c:v>608084</c:v>
                </c:pt>
                <c:pt idx="1">
                  <c:v>873197</c:v>
                </c:pt>
                <c:pt idx="2">
                  <c:v>961452</c:v>
                </c:pt>
              </c:numCache>
            </c:numRef>
          </c:val>
        </c:ser>
        <c:dLbls>
          <c:showVal val="1"/>
        </c:dLbls>
        <c:gapWidth val="75"/>
        <c:shape val="cylinder"/>
        <c:axId val="73758592"/>
        <c:axId val="73760128"/>
        <c:axId val="0"/>
      </c:bar3DChart>
      <c:catAx>
        <c:axId val="73758592"/>
        <c:scaling>
          <c:orientation val="minMax"/>
        </c:scaling>
        <c:axPos val="b"/>
        <c:numFmt formatCode="General" sourceLinked="1"/>
        <c:majorTickMark val="none"/>
        <c:tickLblPos val="nextTo"/>
        <c:crossAx val="73760128"/>
        <c:crosses val="autoZero"/>
        <c:auto val="1"/>
        <c:lblAlgn val="ctr"/>
        <c:lblOffset val="100"/>
      </c:catAx>
      <c:valAx>
        <c:axId val="73760128"/>
        <c:scaling>
          <c:orientation val="minMax"/>
        </c:scaling>
        <c:axPos val="l"/>
        <c:numFmt formatCode="General" sourceLinked="1"/>
        <c:majorTickMark val="none"/>
        <c:tickLblPos val="nextTo"/>
        <c:txPr>
          <a:bodyPr/>
          <a:lstStyle/>
          <a:p>
            <a:pPr>
              <a:defRPr sz="1400"/>
            </a:pPr>
            <a:endParaRPr lang="ru-RU"/>
          </a:p>
        </c:txPr>
        <c:crossAx val="73758592"/>
        <c:crosses val="autoZero"/>
        <c:crossBetween val="between"/>
      </c:valAx>
    </c:plotArea>
    <c:legend>
      <c:legendPos val="b"/>
      <c:layout>
        <c:manualLayout>
          <c:xMode val="edge"/>
          <c:yMode val="edge"/>
          <c:x val="0.32460841664626788"/>
          <c:y val="5.200851949082099E-4"/>
          <c:w val="0.35078316670746607"/>
          <c:h val="7.6409452413819842E-2"/>
        </c:manualLayout>
      </c:layout>
      <c:txPr>
        <a:bodyPr/>
        <a:lstStyle/>
        <a:p>
          <a:pPr>
            <a:defRPr sz="1400">
              <a:latin typeface="Times New Roman" pitchFamily="18" charset="0"/>
              <a:cs typeface="Times New Roman" pitchFamily="18" charset="0"/>
            </a:defRPr>
          </a:pPr>
          <a:endParaRPr lang="ru-RU"/>
        </a:p>
      </c:txPr>
    </c:legend>
    <c:plotVisOnly val="1"/>
  </c:chart>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perspective val="30"/>
    </c:view3D>
    <c:floor>
      <c:spPr>
        <a:noFill/>
        <a:ln w="9525">
          <a:noFill/>
        </a:ln>
      </c:spPr>
    </c:floor>
    <c:sideWall>
      <c:spPr>
        <a:noFill/>
        <a:ln w="25400">
          <a:noFill/>
        </a:ln>
      </c:spPr>
    </c:sideWall>
    <c:backWall>
      <c:spPr>
        <a:noFill/>
        <a:ln w="25400">
          <a:noFill/>
        </a:ln>
      </c:spPr>
    </c:backWall>
    <c:plotArea>
      <c:layout>
        <c:manualLayout>
          <c:layoutTarget val="inner"/>
          <c:xMode val="edge"/>
          <c:yMode val="edge"/>
          <c:x val="0"/>
          <c:y val="0.12395847384508882"/>
          <c:w val="0.99477648580017053"/>
          <c:h val="0.76610818281077864"/>
        </c:manualLayout>
      </c:layout>
      <c:bar3DChart>
        <c:barDir val="col"/>
        <c:grouping val="standard"/>
        <c:ser>
          <c:idx val="0"/>
          <c:order val="0"/>
          <c:tx>
            <c:strRef>
              <c:f>Лист1!$B$1</c:f>
              <c:strCache>
                <c:ptCount val="1"/>
                <c:pt idx="0">
                  <c:v>собственные</c:v>
                </c:pt>
              </c:strCache>
            </c:strRef>
          </c:tx>
          <c:spPr>
            <a:solidFill>
              <a:srgbClr val="CC3399"/>
            </a:solidFill>
          </c:spPr>
          <c:dLbls>
            <c:txPr>
              <a:bodyPr/>
              <a:lstStyle/>
              <a:p>
                <a:pPr>
                  <a:defRPr sz="1400">
                    <a:latin typeface="Times New Roman" pitchFamily="18" charset="0"/>
                    <a:cs typeface="Times New Roman" pitchFamily="18" charset="0"/>
                  </a:defRPr>
                </a:pPr>
                <a:endParaRPr lang="ru-RU"/>
              </a:p>
            </c:txPr>
            <c:showVal val="1"/>
          </c:dLbls>
          <c:cat>
            <c:numRef>
              <c:f>Лист1!$A$2:$A$5</c:f>
              <c:numCache>
                <c:formatCode>General</c:formatCode>
                <c:ptCount val="4"/>
                <c:pt idx="0">
                  <c:v>2011</c:v>
                </c:pt>
                <c:pt idx="1">
                  <c:v>2012</c:v>
                </c:pt>
                <c:pt idx="2">
                  <c:v>2013</c:v>
                </c:pt>
              </c:numCache>
            </c:numRef>
          </c:cat>
          <c:val>
            <c:numRef>
              <c:f>Лист1!$B$2:$B$5</c:f>
              <c:numCache>
                <c:formatCode>General</c:formatCode>
                <c:ptCount val="4"/>
                <c:pt idx="0">
                  <c:v>75787</c:v>
                </c:pt>
                <c:pt idx="1">
                  <c:v>86747</c:v>
                </c:pt>
                <c:pt idx="2">
                  <c:v>100005</c:v>
                </c:pt>
              </c:numCache>
            </c:numRef>
          </c:val>
        </c:ser>
        <c:ser>
          <c:idx val="1"/>
          <c:order val="1"/>
          <c:tx>
            <c:strRef>
              <c:f>Лист1!$C$1</c:f>
              <c:strCache>
                <c:ptCount val="1"/>
                <c:pt idx="0">
                  <c:v>безвозмездные</c:v>
                </c:pt>
              </c:strCache>
            </c:strRef>
          </c:tx>
          <c:spPr>
            <a:solidFill>
              <a:srgbClr val="7030A0"/>
            </a:solidFill>
          </c:spPr>
          <c:dLbls>
            <c:dLbl>
              <c:idx val="1"/>
              <c:layout/>
              <c:tx>
                <c:rich>
                  <a:bodyPr/>
                  <a:lstStyle/>
                  <a:p>
                    <a:r>
                      <a:rPr lang="ru-RU" dirty="0" smtClean="0"/>
                      <a:t>684915</a:t>
                    </a:r>
                    <a:endParaRPr lang="en-US" dirty="0"/>
                  </a:p>
                </c:rich>
              </c:tx>
              <c:showVal val="1"/>
            </c:dLbl>
            <c:txPr>
              <a:bodyPr/>
              <a:lstStyle/>
              <a:p>
                <a:pPr>
                  <a:defRPr sz="1400">
                    <a:latin typeface="Times New Roman" pitchFamily="18" charset="0"/>
                    <a:cs typeface="Times New Roman" pitchFamily="18" charset="0"/>
                  </a:defRPr>
                </a:pPr>
                <a:endParaRPr lang="ru-RU"/>
              </a:p>
            </c:txPr>
            <c:showVal val="1"/>
          </c:dLbls>
          <c:cat>
            <c:numRef>
              <c:f>Лист1!$A$2:$A$5</c:f>
              <c:numCache>
                <c:formatCode>General</c:formatCode>
                <c:ptCount val="4"/>
                <c:pt idx="0">
                  <c:v>2011</c:v>
                </c:pt>
                <c:pt idx="1">
                  <c:v>2012</c:v>
                </c:pt>
                <c:pt idx="2">
                  <c:v>2013</c:v>
                </c:pt>
              </c:numCache>
            </c:numRef>
          </c:cat>
          <c:val>
            <c:numRef>
              <c:f>Лист1!$C$2:$C$5</c:f>
              <c:numCache>
                <c:formatCode>General</c:formatCode>
                <c:ptCount val="4"/>
                <c:pt idx="0">
                  <c:v>501559</c:v>
                </c:pt>
                <c:pt idx="1">
                  <c:v>684915</c:v>
                </c:pt>
                <c:pt idx="2">
                  <c:v>790313</c:v>
                </c:pt>
              </c:numCache>
            </c:numRef>
          </c:val>
        </c:ser>
        <c:dLbls>
          <c:showVal val="1"/>
        </c:dLbls>
        <c:shape val="cylinder"/>
        <c:axId val="51478912"/>
        <c:axId val="51480448"/>
        <c:axId val="51012928"/>
      </c:bar3DChart>
      <c:catAx>
        <c:axId val="51478912"/>
        <c:scaling>
          <c:orientation val="minMax"/>
        </c:scaling>
        <c:axPos val="b"/>
        <c:numFmt formatCode="General" sourceLinked="1"/>
        <c:majorTickMark val="none"/>
        <c:tickLblPos val="nextTo"/>
        <c:txPr>
          <a:bodyPr/>
          <a:lstStyle/>
          <a:p>
            <a:pPr>
              <a:defRPr sz="1400">
                <a:latin typeface="Times New Roman" pitchFamily="18" charset="0"/>
                <a:cs typeface="Times New Roman" pitchFamily="18" charset="0"/>
              </a:defRPr>
            </a:pPr>
            <a:endParaRPr lang="ru-RU"/>
          </a:p>
        </c:txPr>
        <c:crossAx val="51480448"/>
        <c:crosses val="autoZero"/>
        <c:auto val="1"/>
        <c:lblAlgn val="ctr"/>
        <c:lblOffset val="100"/>
      </c:catAx>
      <c:valAx>
        <c:axId val="51480448"/>
        <c:scaling>
          <c:orientation val="minMax"/>
        </c:scaling>
        <c:delete val="1"/>
        <c:axPos val="l"/>
        <c:numFmt formatCode="General" sourceLinked="1"/>
        <c:majorTickMark val="none"/>
        <c:tickLblPos val="none"/>
        <c:crossAx val="51478912"/>
        <c:crosses val="autoZero"/>
        <c:crossBetween val="between"/>
      </c:valAx>
      <c:serAx>
        <c:axId val="51012928"/>
        <c:scaling>
          <c:orientation val="minMax"/>
        </c:scaling>
        <c:delete val="1"/>
        <c:axPos val="b"/>
        <c:tickLblPos val="none"/>
        <c:crossAx val="51480448"/>
        <c:crosses val="autoZero"/>
      </c:serAx>
    </c:plotArea>
    <c:legend>
      <c:legendPos val="t"/>
      <c:layout>
        <c:manualLayout>
          <c:xMode val="edge"/>
          <c:yMode val="edge"/>
          <c:x val="4.0095089777363764E-2"/>
          <c:y val="3.4469111530892417E-2"/>
          <c:w val="0.95184905953299737"/>
          <c:h val="0.10778987116398522"/>
        </c:manualLayout>
      </c:layout>
      <c:txPr>
        <a:bodyPr/>
        <a:lstStyle/>
        <a:p>
          <a:pPr>
            <a:defRPr sz="1400">
              <a:latin typeface="Times New Roman" pitchFamily="18" charset="0"/>
              <a:cs typeface="Times New Roman" pitchFamily="18" charset="0"/>
            </a:defRPr>
          </a:pPr>
          <a:endParaRPr lang="ru-RU"/>
        </a:p>
      </c:txPr>
    </c:legend>
    <c:plotVisOnly val="1"/>
  </c:chart>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a:solidFill>
                  <a:schemeClr val="accent1">
                    <a:lumMod val="75000"/>
                  </a:schemeClr>
                </a:solidFill>
                <a:latin typeface="Times New Roman" pitchFamily="18" charset="0"/>
                <a:cs typeface="Times New Roman" pitchFamily="18" charset="0"/>
              </a:defRPr>
            </a:pPr>
            <a:r>
              <a:rPr lang="ru-RU" dirty="0">
                <a:solidFill>
                  <a:schemeClr val="accent1">
                    <a:lumMod val="75000"/>
                  </a:schemeClr>
                </a:solidFill>
                <a:latin typeface="Times New Roman" pitchFamily="18" charset="0"/>
                <a:cs typeface="Times New Roman" pitchFamily="18" charset="0"/>
              </a:rPr>
              <a:t>Исполнение бюджета МО "Заларинский </a:t>
            </a:r>
            <a:r>
              <a:rPr lang="ru-RU" dirty="0" smtClean="0">
                <a:solidFill>
                  <a:schemeClr val="accent1">
                    <a:lumMod val="75000"/>
                  </a:schemeClr>
                </a:solidFill>
                <a:latin typeface="Times New Roman" pitchFamily="18" charset="0"/>
                <a:cs typeface="Times New Roman" pitchFamily="18" charset="0"/>
              </a:rPr>
              <a:t>район</a:t>
            </a:r>
            <a:r>
              <a:rPr lang="en-US" dirty="0" smtClean="0">
                <a:solidFill>
                  <a:schemeClr val="accent1">
                    <a:lumMod val="75000"/>
                  </a:schemeClr>
                </a:solidFill>
                <a:latin typeface="Times New Roman" pitchFamily="18" charset="0"/>
                <a:cs typeface="Times New Roman" pitchFamily="18" charset="0"/>
              </a:rPr>
              <a:t>”</a:t>
            </a:r>
            <a:endParaRPr lang="ru-RU" dirty="0">
              <a:solidFill>
                <a:schemeClr val="accent1">
                  <a:lumMod val="75000"/>
                </a:schemeClr>
              </a:solidFill>
              <a:latin typeface="Times New Roman" pitchFamily="18" charset="0"/>
              <a:cs typeface="Times New Roman" pitchFamily="18" charset="0"/>
            </a:endParaRPr>
          </a:p>
          <a:p>
            <a:pPr>
              <a:defRPr>
                <a:solidFill>
                  <a:schemeClr val="accent1">
                    <a:lumMod val="75000"/>
                  </a:schemeClr>
                </a:solidFill>
                <a:latin typeface="Times New Roman" pitchFamily="18" charset="0"/>
                <a:cs typeface="Times New Roman" pitchFamily="18" charset="0"/>
              </a:defRPr>
            </a:pPr>
            <a:r>
              <a:rPr lang="ru-RU" dirty="0">
                <a:solidFill>
                  <a:schemeClr val="accent1">
                    <a:lumMod val="75000"/>
                  </a:schemeClr>
                </a:solidFill>
                <a:latin typeface="Times New Roman" pitchFamily="18" charset="0"/>
                <a:cs typeface="Times New Roman" pitchFamily="18" charset="0"/>
              </a:rPr>
              <a:t> в разрезе собственных доходов                                                                               </a:t>
            </a:r>
          </a:p>
        </c:rich>
      </c:tx>
      <c:layout>
        <c:manualLayout>
          <c:xMode val="edge"/>
          <c:yMode val="edge"/>
          <c:x val="0.15586419753086586"/>
          <c:y val="3.108964539710565E-2"/>
        </c:manualLayout>
      </c:layout>
    </c:title>
    <c:plotArea>
      <c:layout>
        <c:manualLayout>
          <c:layoutTarget val="inner"/>
          <c:xMode val="edge"/>
          <c:yMode val="edge"/>
          <c:x val="2.1604938271605149E-2"/>
          <c:y val="0.29964844982705141"/>
          <c:w val="0.96604938271604934"/>
          <c:h val="0.63055899289610362"/>
        </c:manualLayout>
      </c:layout>
      <c:barChart>
        <c:barDir val="col"/>
        <c:grouping val="clustered"/>
        <c:ser>
          <c:idx val="0"/>
          <c:order val="0"/>
          <c:tx>
            <c:strRef>
              <c:f>Лист1!$B$1</c:f>
              <c:strCache>
                <c:ptCount val="1"/>
                <c:pt idx="0">
                  <c:v>НДФЛ</c:v>
                </c:pt>
              </c:strCache>
            </c:strRef>
          </c:tx>
          <c:dPt>
            <c:idx val="0"/>
            <c:spPr>
              <a:solidFill>
                <a:srgbClr val="0066FF"/>
              </a:solidFill>
            </c:spPr>
          </c:dPt>
          <c:dPt>
            <c:idx val="1"/>
            <c:spPr>
              <a:solidFill>
                <a:srgbClr val="0066FF"/>
              </a:solidFill>
            </c:spPr>
          </c:dPt>
          <c:dPt>
            <c:idx val="2"/>
            <c:spPr>
              <a:solidFill>
                <a:srgbClr val="0066FF"/>
              </a:solidFill>
            </c:spPr>
          </c:dPt>
          <c:dLbls>
            <c:txPr>
              <a:bodyPr/>
              <a:lstStyle/>
              <a:p>
                <a:pPr>
                  <a:defRPr sz="1400">
                    <a:latin typeface="Times New Roman" pitchFamily="18" charset="0"/>
                    <a:cs typeface="Times New Roman" pitchFamily="18" charset="0"/>
                  </a:defRPr>
                </a:pPr>
                <a:endParaRPr lang="ru-RU"/>
              </a:p>
            </c:txPr>
            <c:showVal val="1"/>
          </c:dLbls>
          <c:cat>
            <c:numRef>
              <c:f>Лист1!$A$2:$A$4</c:f>
              <c:numCache>
                <c:formatCode>General</c:formatCode>
                <c:ptCount val="3"/>
                <c:pt idx="0">
                  <c:v>2011</c:v>
                </c:pt>
                <c:pt idx="1">
                  <c:v>2012</c:v>
                </c:pt>
                <c:pt idx="2">
                  <c:v>2013</c:v>
                </c:pt>
              </c:numCache>
            </c:numRef>
          </c:cat>
          <c:val>
            <c:numRef>
              <c:f>Лист1!$B$2:$B$4</c:f>
              <c:numCache>
                <c:formatCode>General</c:formatCode>
                <c:ptCount val="3"/>
                <c:pt idx="0">
                  <c:v>41324</c:v>
                </c:pt>
                <c:pt idx="1">
                  <c:v>60017</c:v>
                </c:pt>
                <c:pt idx="2">
                  <c:v>65861</c:v>
                </c:pt>
              </c:numCache>
            </c:numRef>
          </c:val>
        </c:ser>
        <c:ser>
          <c:idx val="1"/>
          <c:order val="1"/>
          <c:tx>
            <c:strRef>
              <c:f>Лист1!$C$1</c:f>
              <c:strCache>
                <c:ptCount val="1"/>
                <c:pt idx="0">
                  <c:v>УСН</c:v>
                </c:pt>
              </c:strCache>
            </c:strRef>
          </c:tx>
          <c:spPr>
            <a:solidFill>
              <a:srgbClr val="0000CC"/>
            </a:solidFill>
          </c:spPr>
          <c:dLbls>
            <c:txPr>
              <a:bodyPr/>
              <a:lstStyle/>
              <a:p>
                <a:pPr>
                  <a:defRPr sz="1400">
                    <a:latin typeface="Times New Roman" pitchFamily="18" charset="0"/>
                    <a:cs typeface="Times New Roman" pitchFamily="18" charset="0"/>
                  </a:defRPr>
                </a:pPr>
                <a:endParaRPr lang="ru-RU"/>
              </a:p>
            </c:txPr>
            <c:showVal val="1"/>
          </c:dLbls>
          <c:cat>
            <c:numRef>
              <c:f>Лист1!$A$2:$A$4</c:f>
              <c:numCache>
                <c:formatCode>General</c:formatCode>
                <c:ptCount val="3"/>
                <c:pt idx="0">
                  <c:v>2011</c:v>
                </c:pt>
                <c:pt idx="1">
                  <c:v>2012</c:v>
                </c:pt>
                <c:pt idx="2">
                  <c:v>2013</c:v>
                </c:pt>
              </c:numCache>
            </c:numRef>
          </c:cat>
          <c:val>
            <c:numRef>
              <c:f>Лист1!$C$2:$C$4</c:f>
              <c:numCache>
                <c:formatCode>General</c:formatCode>
                <c:ptCount val="3"/>
                <c:pt idx="0">
                  <c:v>3485</c:v>
                </c:pt>
                <c:pt idx="1">
                  <c:v>5767</c:v>
                </c:pt>
                <c:pt idx="2">
                  <c:v>7040</c:v>
                </c:pt>
              </c:numCache>
            </c:numRef>
          </c:val>
        </c:ser>
        <c:ser>
          <c:idx val="2"/>
          <c:order val="2"/>
          <c:tx>
            <c:strRef>
              <c:f>Лист1!$D$1</c:f>
              <c:strCache>
                <c:ptCount val="1"/>
                <c:pt idx="0">
                  <c:v>ЕНВД</c:v>
                </c:pt>
              </c:strCache>
            </c:strRef>
          </c:tx>
          <c:spPr>
            <a:solidFill>
              <a:srgbClr val="9933FF"/>
            </a:solidFill>
          </c:spPr>
          <c:dLbls>
            <c:txPr>
              <a:bodyPr/>
              <a:lstStyle/>
              <a:p>
                <a:pPr>
                  <a:defRPr sz="1400">
                    <a:latin typeface="Times New Roman" pitchFamily="18" charset="0"/>
                    <a:cs typeface="Times New Roman" pitchFamily="18" charset="0"/>
                  </a:defRPr>
                </a:pPr>
                <a:endParaRPr lang="ru-RU"/>
              </a:p>
            </c:txPr>
            <c:showVal val="1"/>
          </c:dLbls>
          <c:cat>
            <c:numRef>
              <c:f>Лист1!$A$2:$A$4</c:f>
              <c:numCache>
                <c:formatCode>General</c:formatCode>
                <c:ptCount val="3"/>
                <c:pt idx="0">
                  <c:v>2011</c:v>
                </c:pt>
                <c:pt idx="1">
                  <c:v>2012</c:v>
                </c:pt>
                <c:pt idx="2">
                  <c:v>2013</c:v>
                </c:pt>
              </c:numCache>
            </c:numRef>
          </c:cat>
          <c:val>
            <c:numRef>
              <c:f>Лист1!$D$2:$D$4</c:f>
              <c:numCache>
                <c:formatCode>General</c:formatCode>
                <c:ptCount val="3"/>
                <c:pt idx="0">
                  <c:v>8598</c:v>
                </c:pt>
                <c:pt idx="1">
                  <c:v>10178</c:v>
                </c:pt>
                <c:pt idx="2">
                  <c:v>10477</c:v>
                </c:pt>
              </c:numCache>
            </c:numRef>
          </c:val>
        </c:ser>
        <c:dLbls>
          <c:showVal val="1"/>
        </c:dLbls>
        <c:overlap val="-25"/>
        <c:axId val="52402816"/>
        <c:axId val="52408704"/>
      </c:barChart>
      <c:catAx>
        <c:axId val="52402816"/>
        <c:scaling>
          <c:orientation val="minMax"/>
        </c:scaling>
        <c:axPos val="b"/>
        <c:numFmt formatCode="General" sourceLinked="1"/>
        <c:majorTickMark val="none"/>
        <c:tickLblPos val="nextTo"/>
        <c:txPr>
          <a:bodyPr/>
          <a:lstStyle/>
          <a:p>
            <a:pPr>
              <a:defRPr sz="1400">
                <a:latin typeface="Times New Roman" pitchFamily="18" charset="0"/>
                <a:cs typeface="Times New Roman" pitchFamily="18" charset="0"/>
              </a:defRPr>
            </a:pPr>
            <a:endParaRPr lang="ru-RU"/>
          </a:p>
        </c:txPr>
        <c:crossAx val="52408704"/>
        <c:crosses val="autoZero"/>
        <c:auto val="1"/>
        <c:lblAlgn val="ctr"/>
        <c:lblOffset val="100"/>
      </c:catAx>
      <c:valAx>
        <c:axId val="52408704"/>
        <c:scaling>
          <c:orientation val="minMax"/>
        </c:scaling>
        <c:delete val="1"/>
        <c:axPos val="l"/>
        <c:numFmt formatCode="General" sourceLinked="1"/>
        <c:majorTickMark val="none"/>
        <c:tickLblPos val="none"/>
        <c:crossAx val="52402816"/>
        <c:crosses val="autoZero"/>
        <c:crossBetween val="between"/>
      </c:valAx>
      <c:spPr>
        <a:noFill/>
        <a:ln w="25400">
          <a:noFill/>
        </a:ln>
      </c:spPr>
    </c:plotArea>
    <c:legend>
      <c:legendPos val="t"/>
      <c:layout>
        <c:manualLayout>
          <c:xMode val="edge"/>
          <c:yMode val="edge"/>
          <c:x val="0.27664807524059498"/>
          <c:y val="0.18385840742737403"/>
          <c:w val="0.46059273840769899"/>
          <c:h val="9.6944104382036725E-2"/>
        </c:manualLayout>
      </c:layout>
      <c:txPr>
        <a:bodyPr/>
        <a:lstStyle/>
        <a:p>
          <a:pPr>
            <a:defRPr sz="1400">
              <a:latin typeface="Times New Roman" pitchFamily="18" charset="0"/>
              <a:cs typeface="Times New Roman" pitchFamily="18" charset="0"/>
            </a:defRPr>
          </a:pPr>
          <a:endParaRPr lang="ru-RU"/>
        </a:p>
      </c:txPr>
    </c:legend>
    <c:plotVisOnly val="1"/>
  </c:chart>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lgn="ctr">
              <a:defRPr sz="1600">
                <a:latin typeface="Times New Roman" pitchFamily="18" charset="0"/>
                <a:cs typeface="Times New Roman" pitchFamily="18" charset="0"/>
              </a:defRPr>
            </a:pPr>
            <a:r>
              <a:rPr lang="ru-RU" sz="1800" b="1" i="0" baseline="0" dirty="0" smtClean="0">
                <a:solidFill>
                  <a:schemeClr val="accent1">
                    <a:lumMod val="75000"/>
                  </a:schemeClr>
                </a:solidFill>
                <a:latin typeface="Times New Roman" pitchFamily="18" charset="0"/>
                <a:cs typeface="Times New Roman" pitchFamily="18" charset="0"/>
              </a:rPr>
              <a:t>Исполнение бюджета МО "Заларинский район</a:t>
            </a:r>
            <a:r>
              <a:rPr lang="en-US" sz="1800" b="1" i="0" baseline="0" dirty="0" smtClean="0">
                <a:solidFill>
                  <a:schemeClr val="accent1">
                    <a:lumMod val="75000"/>
                  </a:schemeClr>
                </a:solidFill>
                <a:latin typeface="Times New Roman" pitchFamily="18" charset="0"/>
                <a:cs typeface="Times New Roman" pitchFamily="18" charset="0"/>
              </a:rPr>
              <a:t>”</a:t>
            </a:r>
            <a:endParaRPr lang="ru-RU" sz="1800" b="1" dirty="0" smtClean="0">
              <a:solidFill>
                <a:schemeClr val="accent1">
                  <a:lumMod val="75000"/>
                </a:schemeClr>
              </a:solidFill>
              <a:latin typeface="Times New Roman" pitchFamily="18" charset="0"/>
              <a:cs typeface="Times New Roman" pitchFamily="18" charset="0"/>
            </a:endParaRPr>
          </a:p>
          <a:p>
            <a:pPr algn="ctr">
              <a:defRPr sz="1600">
                <a:latin typeface="Times New Roman" pitchFamily="18" charset="0"/>
                <a:cs typeface="Times New Roman" pitchFamily="18" charset="0"/>
              </a:defRPr>
            </a:pPr>
            <a:r>
              <a:rPr lang="ru-RU" sz="1800" b="1" i="0" baseline="0" dirty="0" smtClean="0">
                <a:solidFill>
                  <a:schemeClr val="accent1">
                    <a:lumMod val="75000"/>
                  </a:schemeClr>
                </a:solidFill>
                <a:latin typeface="Times New Roman" pitchFamily="18" charset="0"/>
                <a:cs typeface="Times New Roman" pitchFamily="18" charset="0"/>
              </a:rPr>
              <a:t> в разрезе собственных доходов 2011-2013гг.                                                                              </a:t>
            </a:r>
            <a:endParaRPr lang="ru-RU" sz="1800" b="1" dirty="0">
              <a:solidFill>
                <a:schemeClr val="accent1">
                  <a:lumMod val="75000"/>
                </a:schemeClr>
              </a:solidFill>
              <a:latin typeface="Times New Roman" pitchFamily="18" charset="0"/>
              <a:cs typeface="Times New Roman" pitchFamily="18" charset="0"/>
            </a:endParaRPr>
          </a:p>
        </c:rich>
      </c:tx>
      <c:layout/>
    </c:title>
    <c:plotArea>
      <c:layout>
        <c:manualLayout>
          <c:layoutTarget val="inner"/>
          <c:xMode val="edge"/>
          <c:yMode val="edge"/>
          <c:x val="9.7859151557511646E-3"/>
          <c:y val="0.24739609580015823"/>
          <c:w val="0.96411849782617765"/>
          <c:h val="0.65170340681363192"/>
        </c:manualLayout>
      </c:layout>
      <c:barChart>
        <c:barDir val="col"/>
        <c:grouping val="clustered"/>
        <c:ser>
          <c:idx val="0"/>
          <c:order val="0"/>
          <c:tx>
            <c:strRef>
              <c:f>'[Копия Копия диаграммы.xlsx]Лист1'!$B$1</c:f>
              <c:strCache>
                <c:ptCount val="1"/>
                <c:pt idx="0">
                  <c:v>гос. пошлина</c:v>
                </c:pt>
              </c:strCache>
            </c:strRef>
          </c:tx>
          <c:dLbls>
            <c:txPr>
              <a:bodyPr/>
              <a:lstStyle/>
              <a:p>
                <a:pPr>
                  <a:defRPr sz="1400">
                    <a:latin typeface="Times New Roman" pitchFamily="18" charset="0"/>
                    <a:cs typeface="Times New Roman" pitchFamily="18" charset="0"/>
                  </a:defRPr>
                </a:pPr>
                <a:endParaRPr lang="ru-RU"/>
              </a:p>
            </c:txPr>
            <c:showVal val="1"/>
          </c:dLbls>
          <c:cat>
            <c:numRef>
              <c:f>'[Копия Копия диаграммы.xlsx]Лист1'!$A$2:$A$4</c:f>
              <c:numCache>
                <c:formatCode>General</c:formatCode>
                <c:ptCount val="3"/>
                <c:pt idx="0">
                  <c:v>2011</c:v>
                </c:pt>
                <c:pt idx="1">
                  <c:v>2012</c:v>
                </c:pt>
                <c:pt idx="2">
                  <c:v>2013</c:v>
                </c:pt>
              </c:numCache>
            </c:numRef>
          </c:cat>
          <c:val>
            <c:numRef>
              <c:f>'[Копия Копия диаграммы.xlsx]Лист1'!$B$2:$B$4</c:f>
              <c:numCache>
                <c:formatCode>General</c:formatCode>
                <c:ptCount val="3"/>
                <c:pt idx="0">
                  <c:v>6199</c:v>
                </c:pt>
                <c:pt idx="1">
                  <c:v>1319</c:v>
                </c:pt>
                <c:pt idx="2">
                  <c:v>2019</c:v>
                </c:pt>
              </c:numCache>
            </c:numRef>
          </c:val>
        </c:ser>
        <c:ser>
          <c:idx val="1"/>
          <c:order val="1"/>
          <c:tx>
            <c:strRef>
              <c:f>'[Копия Копия диаграммы.xlsx]Лист1'!$C$1</c:f>
              <c:strCache>
                <c:ptCount val="1"/>
                <c:pt idx="0">
                  <c:v>использование имущества</c:v>
                </c:pt>
              </c:strCache>
            </c:strRef>
          </c:tx>
          <c:dLbls>
            <c:txPr>
              <a:bodyPr/>
              <a:lstStyle/>
              <a:p>
                <a:pPr>
                  <a:defRPr sz="1400">
                    <a:latin typeface="Times New Roman" pitchFamily="18" charset="0"/>
                    <a:cs typeface="Times New Roman" pitchFamily="18" charset="0"/>
                  </a:defRPr>
                </a:pPr>
                <a:endParaRPr lang="ru-RU"/>
              </a:p>
            </c:txPr>
            <c:showVal val="1"/>
          </c:dLbls>
          <c:cat>
            <c:numRef>
              <c:f>'[Копия Копия диаграммы.xlsx]Лист1'!$A$2:$A$4</c:f>
              <c:numCache>
                <c:formatCode>General</c:formatCode>
                <c:ptCount val="3"/>
                <c:pt idx="0">
                  <c:v>2011</c:v>
                </c:pt>
                <c:pt idx="1">
                  <c:v>2012</c:v>
                </c:pt>
                <c:pt idx="2">
                  <c:v>2013</c:v>
                </c:pt>
              </c:numCache>
            </c:numRef>
          </c:cat>
          <c:val>
            <c:numRef>
              <c:f>'[Копия Копия диаграммы.xlsx]Лист1'!$C$2:$C$4</c:f>
              <c:numCache>
                <c:formatCode>General</c:formatCode>
                <c:ptCount val="3"/>
                <c:pt idx="0">
                  <c:v>1986</c:v>
                </c:pt>
                <c:pt idx="1">
                  <c:v>3274</c:v>
                </c:pt>
                <c:pt idx="2">
                  <c:v>3257</c:v>
                </c:pt>
              </c:numCache>
            </c:numRef>
          </c:val>
        </c:ser>
        <c:ser>
          <c:idx val="2"/>
          <c:order val="2"/>
          <c:tx>
            <c:strRef>
              <c:f>'[Копия Копия диаграммы.xlsx]Лист1'!$D$1</c:f>
              <c:strCache>
                <c:ptCount val="1"/>
                <c:pt idx="0">
                  <c:v>реализация имущества</c:v>
                </c:pt>
              </c:strCache>
            </c:strRef>
          </c:tx>
          <c:dLbls>
            <c:txPr>
              <a:bodyPr/>
              <a:lstStyle/>
              <a:p>
                <a:pPr>
                  <a:defRPr sz="1400">
                    <a:latin typeface="Times New Roman" pitchFamily="18" charset="0"/>
                    <a:cs typeface="Times New Roman" pitchFamily="18" charset="0"/>
                  </a:defRPr>
                </a:pPr>
                <a:endParaRPr lang="ru-RU"/>
              </a:p>
            </c:txPr>
            <c:showVal val="1"/>
          </c:dLbls>
          <c:cat>
            <c:numRef>
              <c:f>'[Копия Копия диаграммы.xlsx]Лист1'!$A$2:$A$4</c:f>
              <c:numCache>
                <c:formatCode>General</c:formatCode>
                <c:ptCount val="3"/>
                <c:pt idx="0">
                  <c:v>2011</c:v>
                </c:pt>
                <c:pt idx="1">
                  <c:v>2012</c:v>
                </c:pt>
                <c:pt idx="2">
                  <c:v>2013</c:v>
                </c:pt>
              </c:numCache>
            </c:numRef>
          </c:cat>
          <c:val>
            <c:numRef>
              <c:f>'[Копия Копия диаграммы.xlsx]Лист1'!$D$2:$D$4</c:f>
              <c:numCache>
                <c:formatCode>General</c:formatCode>
                <c:ptCount val="3"/>
                <c:pt idx="0">
                  <c:v>1199</c:v>
                </c:pt>
                <c:pt idx="1">
                  <c:v>4221</c:v>
                </c:pt>
                <c:pt idx="2">
                  <c:v>8315</c:v>
                </c:pt>
              </c:numCache>
            </c:numRef>
          </c:val>
        </c:ser>
        <c:ser>
          <c:idx val="3"/>
          <c:order val="3"/>
          <c:tx>
            <c:strRef>
              <c:f>'[Копия Копия диаграммы.xlsx]Лист1'!$E$1</c:f>
              <c:strCache>
                <c:ptCount val="1"/>
                <c:pt idx="0">
                  <c:v>штрафы</c:v>
                </c:pt>
              </c:strCache>
            </c:strRef>
          </c:tx>
          <c:dLbls>
            <c:txPr>
              <a:bodyPr/>
              <a:lstStyle/>
              <a:p>
                <a:pPr>
                  <a:defRPr sz="1400">
                    <a:latin typeface="Times New Roman" pitchFamily="18" charset="0"/>
                    <a:cs typeface="Times New Roman" pitchFamily="18" charset="0"/>
                  </a:defRPr>
                </a:pPr>
                <a:endParaRPr lang="ru-RU"/>
              </a:p>
            </c:txPr>
            <c:showVal val="1"/>
          </c:dLbls>
          <c:cat>
            <c:numRef>
              <c:f>'[Копия Копия диаграммы.xlsx]Лист1'!$A$2:$A$4</c:f>
              <c:numCache>
                <c:formatCode>General</c:formatCode>
                <c:ptCount val="3"/>
                <c:pt idx="0">
                  <c:v>2011</c:v>
                </c:pt>
                <c:pt idx="1">
                  <c:v>2012</c:v>
                </c:pt>
                <c:pt idx="2">
                  <c:v>2013</c:v>
                </c:pt>
              </c:numCache>
            </c:numRef>
          </c:cat>
          <c:val>
            <c:numRef>
              <c:f>'[Копия Копия диаграммы.xlsx]Лист1'!$E$2:$E$4</c:f>
              <c:numCache>
                <c:formatCode>General</c:formatCode>
                <c:ptCount val="3"/>
                <c:pt idx="0">
                  <c:v>2324</c:v>
                </c:pt>
                <c:pt idx="1">
                  <c:v>1788</c:v>
                </c:pt>
                <c:pt idx="2">
                  <c:v>2682</c:v>
                </c:pt>
              </c:numCache>
            </c:numRef>
          </c:val>
        </c:ser>
        <c:dLbls>
          <c:showVal val="1"/>
        </c:dLbls>
        <c:overlap val="-25"/>
        <c:axId val="52523392"/>
        <c:axId val="52524928"/>
      </c:barChart>
      <c:catAx>
        <c:axId val="52523392"/>
        <c:scaling>
          <c:orientation val="minMax"/>
        </c:scaling>
        <c:axPos val="b"/>
        <c:numFmt formatCode="General" sourceLinked="1"/>
        <c:majorTickMark val="none"/>
        <c:tickLblPos val="nextTo"/>
        <c:txPr>
          <a:bodyPr/>
          <a:lstStyle/>
          <a:p>
            <a:pPr>
              <a:defRPr sz="1400">
                <a:latin typeface="Times New Roman" pitchFamily="18" charset="0"/>
                <a:cs typeface="Times New Roman" pitchFamily="18" charset="0"/>
              </a:defRPr>
            </a:pPr>
            <a:endParaRPr lang="ru-RU"/>
          </a:p>
        </c:txPr>
        <c:crossAx val="52524928"/>
        <c:crosses val="autoZero"/>
        <c:auto val="1"/>
        <c:lblAlgn val="ctr"/>
        <c:lblOffset val="100"/>
      </c:catAx>
      <c:valAx>
        <c:axId val="52524928"/>
        <c:scaling>
          <c:orientation val="minMax"/>
        </c:scaling>
        <c:delete val="1"/>
        <c:axPos val="l"/>
        <c:numFmt formatCode="General" sourceLinked="1"/>
        <c:majorTickMark val="none"/>
        <c:tickLblPos val="none"/>
        <c:crossAx val="52523392"/>
        <c:crosses val="autoZero"/>
        <c:crossBetween val="between"/>
      </c:valAx>
      <c:spPr>
        <a:noFill/>
        <a:ln w="25400">
          <a:noFill/>
        </a:ln>
      </c:spPr>
    </c:plotArea>
    <c:legend>
      <c:legendPos val="t"/>
      <c:layout>
        <c:manualLayout>
          <c:xMode val="edge"/>
          <c:yMode val="edge"/>
          <c:x val="4.9999987157658986E-2"/>
          <c:y val="0.17119598896556659"/>
          <c:w val="0.89999989726126794"/>
          <c:h val="8.7490944123806508E-2"/>
        </c:manualLayout>
      </c:layout>
      <c:txPr>
        <a:bodyPr/>
        <a:lstStyle/>
        <a:p>
          <a:pPr>
            <a:defRPr sz="1400">
              <a:latin typeface="Times New Roman" pitchFamily="18" charset="0"/>
              <a:cs typeface="Times New Roman" pitchFamily="18" charset="0"/>
            </a:defRPr>
          </a:pPr>
          <a:endParaRPr lang="ru-RU"/>
        </a:p>
      </c:txPr>
    </c:legend>
    <c:plotVisOnly val="1"/>
  </c:chart>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lgn="ctr">
              <a:defRPr sz="1500" b="1" i="0" u="none" strike="noStrike" baseline="0">
                <a:solidFill>
                  <a:srgbClr val="000000"/>
                </a:solidFill>
                <a:latin typeface="Arial Cyr"/>
                <a:ea typeface="Arial Cyr"/>
                <a:cs typeface="Arial Cyr"/>
              </a:defRPr>
            </a:pPr>
            <a:endParaRPr lang="ru-RU" sz="1500" baseline="0" dirty="0" smtClean="0"/>
          </a:p>
          <a:p>
            <a:pPr algn="ctr">
              <a:defRPr sz="1500" b="1" i="0" u="none" strike="noStrike" baseline="0">
                <a:solidFill>
                  <a:srgbClr val="000000"/>
                </a:solidFill>
                <a:latin typeface="Arial Cyr"/>
                <a:ea typeface="Arial Cyr"/>
                <a:cs typeface="Arial Cyr"/>
              </a:defRPr>
            </a:pPr>
            <a:r>
              <a:rPr lang="ru-RU" sz="1500" baseline="0" dirty="0" smtClean="0"/>
              <a:t>Исполнение </a:t>
            </a:r>
            <a:r>
              <a:rPr lang="ru-RU" sz="1500" baseline="0" dirty="0"/>
              <a:t>консолидированного бюджета Заларинского </a:t>
            </a:r>
            <a:r>
              <a:rPr lang="ru-RU" sz="1500" baseline="0" dirty="0" smtClean="0"/>
              <a:t>района</a:t>
            </a:r>
          </a:p>
          <a:p>
            <a:pPr algn="ctr">
              <a:defRPr sz="1500" b="1" i="0" u="none" strike="noStrike" baseline="0">
                <a:solidFill>
                  <a:srgbClr val="000000"/>
                </a:solidFill>
                <a:latin typeface="Arial Cyr"/>
                <a:ea typeface="Arial Cyr"/>
                <a:cs typeface="Arial Cyr"/>
              </a:defRPr>
            </a:pPr>
            <a:r>
              <a:rPr lang="ru-RU" sz="1500" baseline="0" dirty="0" smtClean="0"/>
              <a:t>по расходам за  </a:t>
            </a:r>
            <a:r>
              <a:rPr lang="ru-RU" sz="1500" baseline="0" dirty="0"/>
              <a:t>2013 </a:t>
            </a:r>
            <a:r>
              <a:rPr lang="ru-RU" sz="1500" baseline="0" dirty="0" smtClean="0"/>
              <a:t>год</a:t>
            </a:r>
            <a:endParaRPr lang="ru-RU" sz="1500" baseline="0" dirty="0"/>
          </a:p>
        </c:rich>
      </c:tx>
      <c:layout>
        <c:manualLayout>
          <c:xMode val="edge"/>
          <c:yMode val="edge"/>
          <c:x val="0.18634372265966756"/>
          <c:y val="1.0339749198016921E-3"/>
        </c:manualLayout>
      </c:layout>
      <c:spPr>
        <a:noFill/>
        <a:ln w="25400">
          <a:noFill/>
        </a:ln>
      </c:spPr>
    </c:title>
    <c:view3D>
      <c:rotX val="75"/>
      <c:perspective val="30"/>
    </c:view3D>
    <c:sideWall>
      <c:spPr>
        <a:noFill/>
        <a:ln w="25400">
          <a:noFill/>
        </a:ln>
      </c:spPr>
    </c:sideWall>
    <c:backWall>
      <c:spPr>
        <a:noFill/>
        <a:ln w="25400">
          <a:noFill/>
        </a:ln>
      </c:spPr>
    </c:backWall>
    <c:plotArea>
      <c:layout>
        <c:manualLayout>
          <c:layoutTarget val="inner"/>
          <c:xMode val="edge"/>
          <c:yMode val="edge"/>
          <c:x val="0.28152511234615768"/>
          <c:y val="0.31149927092446811"/>
          <c:w val="0.48367957130358863"/>
          <c:h val="0.64490609507144969"/>
        </c:manualLayout>
      </c:layout>
      <c:pie3DChart>
        <c:varyColors val="1"/>
        <c:ser>
          <c:idx val="0"/>
          <c:order val="0"/>
          <c:dLbls>
            <c:numFmt formatCode="0%" sourceLinked="0"/>
            <c:spPr>
              <a:noFill/>
              <a:ln w="25400">
                <a:noFill/>
              </a:ln>
            </c:spPr>
            <c:txPr>
              <a:bodyPr/>
              <a:lstStyle/>
              <a:p>
                <a:pPr>
                  <a:defRPr sz="1675" b="0" i="0" u="none" strike="noStrike" baseline="0">
                    <a:solidFill>
                      <a:srgbClr val="000000"/>
                    </a:solidFill>
                    <a:latin typeface="Arial Cyr"/>
                    <a:ea typeface="Arial Cyr"/>
                    <a:cs typeface="Arial Cyr"/>
                  </a:defRPr>
                </a:pPr>
                <a:endParaRPr lang="ru-RU"/>
              </a:p>
            </c:txPr>
            <c:showLegendKey val="1"/>
            <c:showCatName val="1"/>
            <c:showPercent val="1"/>
            <c:showLeaderLines val="1"/>
          </c:dLbls>
          <c:cat>
            <c:strRef>
              <c:f>Бюджет!$A$11:$A$22</c:f>
              <c:strCache>
                <c:ptCount val="12"/>
                <c:pt idx="0">
                  <c:v>01-ОБЩЕГОСУДАРСТВЕННЫЕ ВОПРОСЫ-133 956т.р.</c:v>
                </c:pt>
                <c:pt idx="1">
                  <c:v>02-НАЦИОНАЛЬНАЯ ОБОРОНА-1932 т.р.</c:v>
                </c:pt>
                <c:pt idx="2">
                  <c:v>03- НАЦИОНАЛЬНАЯ БЕЗОПАСНОСТЬ И ПРАВООХРАНИТЕЛЬНАЯ ДЕЯТЕЛЬНОСТЬ-135 т.р.</c:v>
                </c:pt>
                <c:pt idx="3">
                  <c:v>04- НАЦИОНАЛЬНАЯ ЭКОНОМИКА-31809т.р.</c:v>
                </c:pt>
                <c:pt idx="4">
                  <c:v>05 -ЖИЛИЩНО-КОММУНАЛЬНОЕ ХОЗЯЙСТВО-58 888т.р.</c:v>
                </c:pt>
                <c:pt idx="5">
                  <c:v>06- ОХРАНА ОКРУЖАЮЩЕЙ СРЕДЫ-16 т.р.</c:v>
                </c:pt>
                <c:pt idx="6">
                  <c:v>07- ОБРАЗОВАНИЕ-751019т.р.</c:v>
                </c:pt>
                <c:pt idx="7">
                  <c:v>08- КУЛЬТУРА, КИНЕМАТОГРАФИЯ-111 267 т.р.</c:v>
                </c:pt>
                <c:pt idx="8">
                  <c:v>10- СОЦИАЛЬНАЯ ПОЛИТИКА-36204 т.р.</c:v>
                </c:pt>
                <c:pt idx="9">
                  <c:v>11- ФИЗИЧЕСКАЯ КУЛЬТУРА И СПОРТ-1015 т.р.</c:v>
                </c:pt>
                <c:pt idx="10">
                  <c:v>13- ОБСЛУЖИВАНИЕ ГОСУДАРСТВЕННОГО И МУНИЦИПАЛЬНОГО ДОЛГА-578 т.р.</c:v>
                </c:pt>
                <c:pt idx="11">
                  <c:v>14- МЕЖБЮДЖЕТНЫЕ ТРАНСФЕРТЫ ОБЩЕГО ХАРАКТЕРА БЮДЖЕТАМ СУБЪЕКТОВ РОССИЙСКОЙ ФЕДЕРАЦИИ И МУНИЦИПАЛЬНЫХ ОБРАЗОВАНИЙ-28247 т.р.</c:v>
                </c:pt>
              </c:strCache>
            </c:strRef>
          </c:cat>
          <c:val>
            <c:numRef>
              <c:f>Бюджет!$B$11:$B$22</c:f>
            </c:numRef>
          </c:val>
        </c:ser>
        <c:ser>
          <c:idx val="2"/>
          <c:order val="1"/>
          <c:dLbls>
            <c:numFmt formatCode="0%" sourceLinked="0"/>
            <c:spPr>
              <a:noFill/>
              <a:ln w="25400">
                <a:noFill/>
              </a:ln>
            </c:spPr>
            <c:txPr>
              <a:bodyPr/>
              <a:lstStyle/>
              <a:p>
                <a:pPr>
                  <a:defRPr sz="1675" b="0" i="0" u="none" strike="noStrike" baseline="0">
                    <a:solidFill>
                      <a:srgbClr val="000000"/>
                    </a:solidFill>
                    <a:latin typeface="Arial Cyr"/>
                    <a:ea typeface="Arial Cyr"/>
                    <a:cs typeface="Arial Cyr"/>
                  </a:defRPr>
                </a:pPr>
                <a:endParaRPr lang="ru-RU"/>
              </a:p>
            </c:txPr>
            <c:showLegendKey val="1"/>
            <c:showCatName val="1"/>
            <c:showPercent val="1"/>
            <c:showLeaderLines val="1"/>
          </c:dLbls>
          <c:cat>
            <c:strRef>
              <c:f>Бюджет!$A$11:$A$22</c:f>
              <c:strCache>
                <c:ptCount val="12"/>
                <c:pt idx="0">
                  <c:v>01-ОБЩЕГОСУДАРСТВЕННЫЕ ВОПРОСЫ-133 956т.р.</c:v>
                </c:pt>
                <c:pt idx="1">
                  <c:v>02-НАЦИОНАЛЬНАЯ ОБОРОНА-1932 т.р.</c:v>
                </c:pt>
                <c:pt idx="2">
                  <c:v>03- НАЦИОНАЛЬНАЯ БЕЗОПАСНОСТЬ И ПРАВООХРАНИТЕЛЬНАЯ ДЕЯТЕЛЬНОСТЬ-135 т.р.</c:v>
                </c:pt>
                <c:pt idx="3">
                  <c:v>04- НАЦИОНАЛЬНАЯ ЭКОНОМИКА-31809т.р.</c:v>
                </c:pt>
                <c:pt idx="4">
                  <c:v>05 -ЖИЛИЩНО-КОММУНАЛЬНОЕ ХОЗЯЙСТВО-58 888т.р.</c:v>
                </c:pt>
                <c:pt idx="5">
                  <c:v>06- ОХРАНА ОКРУЖАЮЩЕЙ СРЕДЫ-16 т.р.</c:v>
                </c:pt>
                <c:pt idx="6">
                  <c:v>07- ОБРАЗОВАНИЕ-751019т.р.</c:v>
                </c:pt>
                <c:pt idx="7">
                  <c:v>08- КУЛЬТУРА, КИНЕМАТОГРАФИЯ-111 267 т.р.</c:v>
                </c:pt>
                <c:pt idx="8">
                  <c:v>10- СОЦИАЛЬНАЯ ПОЛИТИКА-36204 т.р.</c:v>
                </c:pt>
                <c:pt idx="9">
                  <c:v>11- ФИЗИЧЕСКАЯ КУЛЬТУРА И СПОРТ-1015 т.р.</c:v>
                </c:pt>
                <c:pt idx="10">
                  <c:v>13- ОБСЛУЖИВАНИЕ ГОСУДАРСТВЕННОГО И МУНИЦИПАЛЬНОГО ДОЛГА-578 т.р.</c:v>
                </c:pt>
                <c:pt idx="11">
                  <c:v>14- МЕЖБЮДЖЕТНЫЕ ТРАНСФЕРТЫ ОБЩЕГО ХАРАКТЕРА БЮДЖЕТАМ СУБЪЕКТОВ РОССИЙСКОЙ ФЕДЕРАЦИИ И МУНИЦИПАЛЬНЫХ ОБРАЗОВАНИЙ-28247 т.р.</c:v>
                </c:pt>
              </c:strCache>
            </c:strRef>
          </c:cat>
          <c:val>
            <c:numRef>
              <c:f>Бюджет!$C$11:$C$22</c:f>
            </c:numRef>
          </c:val>
        </c:ser>
        <c:ser>
          <c:idx val="3"/>
          <c:order val="2"/>
          <c:dLbls>
            <c:numFmt formatCode="0%" sourceLinked="0"/>
            <c:spPr>
              <a:noFill/>
              <a:ln w="25400">
                <a:noFill/>
              </a:ln>
            </c:spPr>
            <c:txPr>
              <a:bodyPr/>
              <a:lstStyle/>
              <a:p>
                <a:pPr>
                  <a:defRPr sz="1675" b="0" i="0" u="none" strike="noStrike" baseline="0">
                    <a:solidFill>
                      <a:srgbClr val="000000"/>
                    </a:solidFill>
                    <a:latin typeface="Arial Cyr"/>
                    <a:ea typeface="Arial Cyr"/>
                    <a:cs typeface="Arial Cyr"/>
                  </a:defRPr>
                </a:pPr>
                <a:endParaRPr lang="ru-RU"/>
              </a:p>
            </c:txPr>
            <c:showLegendKey val="1"/>
            <c:showCatName val="1"/>
            <c:showPercent val="1"/>
            <c:showLeaderLines val="1"/>
          </c:dLbls>
          <c:cat>
            <c:strRef>
              <c:f>Бюджет!$A$11:$A$22</c:f>
              <c:strCache>
                <c:ptCount val="12"/>
                <c:pt idx="0">
                  <c:v>01-ОБЩЕГОСУДАРСТВЕННЫЕ ВОПРОСЫ-133 956т.р.</c:v>
                </c:pt>
                <c:pt idx="1">
                  <c:v>02-НАЦИОНАЛЬНАЯ ОБОРОНА-1932 т.р.</c:v>
                </c:pt>
                <c:pt idx="2">
                  <c:v>03- НАЦИОНАЛЬНАЯ БЕЗОПАСНОСТЬ И ПРАВООХРАНИТЕЛЬНАЯ ДЕЯТЕЛЬНОСТЬ-135 т.р.</c:v>
                </c:pt>
                <c:pt idx="3">
                  <c:v>04- НАЦИОНАЛЬНАЯ ЭКОНОМИКА-31809т.р.</c:v>
                </c:pt>
                <c:pt idx="4">
                  <c:v>05 -ЖИЛИЩНО-КОММУНАЛЬНОЕ ХОЗЯЙСТВО-58 888т.р.</c:v>
                </c:pt>
                <c:pt idx="5">
                  <c:v>06- ОХРАНА ОКРУЖАЮЩЕЙ СРЕДЫ-16 т.р.</c:v>
                </c:pt>
                <c:pt idx="6">
                  <c:v>07- ОБРАЗОВАНИЕ-751019т.р.</c:v>
                </c:pt>
                <c:pt idx="7">
                  <c:v>08- КУЛЬТУРА, КИНЕМАТОГРАФИЯ-111 267 т.р.</c:v>
                </c:pt>
                <c:pt idx="8">
                  <c:v>10- СОЦИАЛЬНАЯ ПОЛИТИКА-36204 т.р.</c:v>
                </c:pt>
                <c:pt idx="9">
                  <c:v>11- ФИЗИЧЕСКАЯ КУЛЬТУРА И СПОРТ-1015 т.р.</c:v>
                </c:pt>
                <c:pt idx="10">
                  <c:v>13- ОБСЛУЖИВАНИЕ ГОСУДАРСТВЕННОГО И МУНИЦИПАЛЬНОГО ДОЛГА-578 т.р.</c:v>
                </c:pt>
                <c:pt idx="11">
                  <c:v>14- МЕЖБЮДЖЕТНЫЕ ТРАНСФЕРТЫ ОБЩЕГО ХАРАКТЕРА БЮДЖЕТАМ СУБЪЕКТОВ РОССИЙСКОЙ ФЕДЕРАЦИИ И МУНИЦИПАЛЬНЫХ ОБРАЗОВАНИЙ-28247 т.р.</c:v>
                </c:pt>
              </c:strCache>
            </c:strRef>
          </c:cat>
          <c:val>
            <c:numRef>
              <c:f>Бюджет!$D$11:$D$22</c:f>
            </c:numRef>
          </c:val>
        </c:ser>
        <c:ser>
          <c:idx val="1"/>
          <c:order val="3"/>
          <c:tx>
            <c:v>Исполнение консолидированного бюджета заларинского района</c:v>
          </c:tx>
          <c:spPr>
            <a:solidFill>
              <a:srgbClr val="993366"/>
            </a:solidFill>
            <a:ln w="12700">
              <a:solidFill>
                <a:srgbClr val="000000"/>
              </a:solidFill>
              <a:prstDash val="solid"/>
            </a:ln>
          </c:spPr>
          <c:dPt>
            <c:idx val="0"/>
            <c:spPr>
              <a:solidFill>
                <a:srgbClr val="9999FF"/>
              </a:solidFill>
              <a:ln w="12700">
                <a:solidFill>
                  <a:srgbClr val="000000"/>
                </a:solidFill>
                <a:prstDash val="solid"/>
              </a:ln>
            </c:spPr>
          </c:dPt>
          <c:dPt>
            <c:idx val="2"/>
            <c:spPr>
              <a:solidFill>
                <a:srgbClr val="FFFF00"/>
              </a:solidFill>
              <a:ln w="12700">
                <a:solidFill>
                  <a:srgbClr val="000000"/>
                </a:solidFill>
                <a:prstDash val="solid"/>
              </a:ln>
            </c:spPr>
          </c:dPt>
          <c:dPt>
            <c:idx val="3"/>
            <c:spPr>
              <a:solidFill>
                <a:srgbClr val="CCFFFF"/>
              </a:solidFill>
              <a:ln w="12700">
                <a:solidFill>
                  <a:srgbClr val="000000"/>
                </a:solidFill>
                <a:prstDash val="solid"/>
              </a:ln>
            </c:spPr>
          </c:dPt>
          <c:dPt>
            <c:idx val="4"/>
            <c:spPr>
              <a:solidFill>
                <a:srgbClr val="660066"/>
              </a:solidFill>
              <a:ln w="12700">
                <a:solidFill>
                  <a:srgbClr val="000000"/>
                </a:solidFill>
                <a:prstDash val="solid"/>
              </a:ln>
            </c:spPr>
          </c:dPt>
          <c:dPt>
            <c:idx val="5"/>
            <c:spPr>
              <a:solidFill>
                <a:srgbClr val="FF8080"/>
              </a:solidFill>
              <a:ln w="12700">
                <a:solidFill>
                  <a:srgbClr val="000000"/>
                </a:solidFill>
                <a:prstDash val="solid"/>
              </a:ln>
            </c:spPr>
          </c:dPt>
          <c:dPt>
            <c:idx val="6"/>
            <c:spPr>
              <a:solidFill>
                <a:srgbClr val="0066CC"/>
              </a:solidFill>
              <a:ln w="12700">
                <a:solidFill>
                  <a:srgbClr val="000000"/>
                </a:solidFill>
                <a:prstDash val="solid"/>
              </a:ln>
            </c:spPr>
          </c:dPt>
          <c:dPt>
            <c:idx val="7"/>
            <c:spPr>
              <a:solidFill>
                <a:srgbClr val="CCCCFF"/>
              </a:solidFill>
              <a:ln w="12700">
                <a:solidFill>
                  <a:srgbClr val="000000"/>
                </a:solidFill>
                <a:prstDash val="solid"/>
              </a:ln>
            </c:spPr>
          </c:dPt>
          <c:dPt>
            <c:idx val="8"/>
            <c:spPr>
              <a:solidFill>
                <a:srgbClr val="000080"/>
              </a:solidFill>
              <a:ln w="12700">
                <a:solidFill>
                  <a:srgbClr val="000000"/>
                </a:solidFill>
                <a:prstDash val="solid"/>
              </a:ln>
            </c:spPr>
          </c:dPt>
          <c:dPt>
            <c:idx val="9"/>
            <c:spPr>
              <a:solidFill>
                <a:srgbClr val="FF00FF"/>
              </a:solidFill>
              <a:ln w="12700">
                <a:solidFill>
                  <a:srgbClr val="000000"/>
                </a:solidFill>
                <a:prstDash val="solid"/>
              </a:ln>
            </c:spPr>
          </c:dPt>
          <c:dPt>
            <c:idx val="10"/>
            <c:spPr>
              <a:solidFill>
                <a:srgbClr val="FFFF00"/>
              </a:solidFill>
              <a:ln w="12700">
                <a:solidFill>
                  <a:srgbClr val="000000"/>
                </a:solidFill>
                <a:prstDash val="solid"/>
              </a:ln>
            </c:spPr>
          </c:dPt>
          <c:dPt>
            <c:idx val="11"/>
            <c:spPr>
              <a:solidFill>
                <a:srgbClr val="00FFFF"/>
              </a:solidFill>
              <a:ln w="12700">
                <a:solidFill>
                  <a:srgbClr val="000000"/>
                </a:solidFill>
                <a:prstDash val="solid"/>
              </a:ln>
            </c:spPr>
          </c:dPt>
          <c:dLbls>
            <c:dLbl>
              <c:idx val="0"/>
              <c:layout>
                <c:manualLayout>
                  <c:x val="7.7939741907261592E-2"/>
                  <c:y val="-0.14401706036745487"/>
                </c:manualLayout>
              </c:layout>
              <c:tx>
                <c:rich>
                  <a:bodyPr/>
                  <a:lstStyle/>
                  <a:p>
                    <a:pPr>
                      <a:defRPr sz="900" b="1" i="0" u="none" strike="noStrike" baseline="0">
                        <a:solidFill>
                          <a:srgbClr val="000000"/>
                        </a:solidFill>
                        <a:latin typeface="Times New Roman" pitchFamily="18" charset="0"/>
                        <a:ea typeface="Arial Cyr"/>
                        <a:cs typeface="Times New Roman" pitchFamily="18" charset="0"/>
                      </a:defRPr>
                    </a:pPr>
                    <a:r>
                      <a:rPr lang="ru-RU" sz="900" b="1" baseline="0" dirty="0">
                        <a:latin typeface="Times New Roman" pitchFamily="18" charset="0"/>
                        <a:cs typeface="Times New Roman" pitchFamily="18" charset="0"/>
                      </a:rPr>
                      <a:t>01-ОБЩЕГОСУДАРСТВЕННЫЕ ВОПРОСЫ
</a:t>
                    </a:r>
                    <a:r>
                      <a:rPr lang="ru-RU" sz="900" b="1" baseline="0" dirty="0" smtClean="0">
                        <a:latin typeface="Times New Roman" pitchFamily="18" charset="0"/>
                        <a:cs typeface="Times New Roman" pitchFamily="18" charset="0"/>
                      </a:rPr>
                      <a:t>133 956 т.р. - 12</a:t>
                    </a:r>
                    <a:r>
                      <a:rPr lang="ru-RU" sz="900" b="1" baseline="0" dirty="0">
                        <a:latin typeface="Times New Roman" pitchFamily="18" charset="0"/>
                        <a:cs typeface="Times New Roman" pitchFamily="18" charset="0"/>
                      </a:rPr>
                      <a:t>%</a:t>
                    </a:r>
                  </a:p>
                </c:rich>
              </c:tx>
              <c:spPr>
                <a:noFill/>
                <a:ln w="25400">
                  <a:noFill/>
                </a:ln>
              </c:spPr>
              <c:dLblPos val="bestFit"/>
              <c:showLegendKey val="1"/>
            </c:dLbl>
            <c:dLbl>
              <c:idx val="1"/>
              <c:layout>
                <c:manualLayout>
                  <c:x val="5.0164245543694315E-2"/>
                  <c:y val="2.2012248468941406E-3"/>
                </c:manualLayout>
              </c:layout>
              <c:tx>
                <c:rich>
                  <a:bodyPr/>
                  <a:lstStyle/>
                  <a:p>
                    <a:pPr>
                      <a:defRPr sz="900" b="1" i="0" u="none" strike="noStrike" baseline="0">
                        <a:solidFill>
                          <a:srgbClr val="000000"/>
                        </a:solidFill>
                        <a:latin typeface="Times New Roman" pitchFamily="18" charset="0"/>
                        <a:ea typeface="Arial Cyr"/>
                        <a:cs typeface="Times New Roman" pitchFamily="18" charset="0"/>
                      </a:defRPr>
                    </a:pPr>
                    <a:r>
                      <a:rPr lang="ru-RU" sz="900" b="1" baseline="0" dirty="0">
                        <a:latin typeface="Times New Roman" pitchFamily="18" charset="0"/>
                        <a:cs typeface="Times New Roman" pitchFamily="18" charset="0"/>
                      </a:rPr>
                      <a:t>02-НАЦИОНАЛЬНАЯ ОБОРОНА
</a:t>
                    </a:r>
                    <a:r>
                      <a:rPr lang="ru-RU" sz="900" b="1" baseline="0" dirty="0" smtClean="0">
                        <a:latin typeface="Times New Roman" pitchFamily="18" charset="0"/>
                        <a:cs typeface="Times New Roman" pitchFamily="18" charset="0"/>
                      </a:rPr>
                      <a:t>1 932 т.р. – 0,2%</a:t>
                    </a:r>
                    <a:endParaRPr lang="ru-RU" sz="900" b="1" baseline="0" dirty="0">
                      <a:latin typeface="Times New Roman" pitchFamily="18" charset="0"/>
                      <a:cs typeface="Times New Roman" pitchFamily="18" charset="0"/>
                    </a:endParaRPr>
                  </a:p>
                </c:rich>
              </c:tx>
              <c:spPr>
                <a:noFill/>
                <a:ln w="25400">
                  <a:noFill/>
                </a:ln>
              </c:spPr>
              <c:dLblPos val="bestFit"/>
              <c:showLegendKey val="1"/>
            </c:dLbl>
            <c:dLbl>
              <c:idx val="2"/>
              <c:layout>
                <c:manualLayout>
                  <c:x val="3.9127405949256448E-2"/>
                  <c:y val="-9.5721638961796515E-2"/>
                </c:manualLayout>
              </c:layout>
              <c:tx>
                <c:rich>
                  <a:bodyPr/>
                  <a:lstStyle/>
                  <a:p>
                    <a:pPr>
                      <a:defRPr sz="900" b="1" i="0" u="none" strike="noStrike" baseline="0">
                        <a:solidFill>
                          <a:srgbClr val="000000"/>
                        </a:solidFill>
                        <a:latin typeface="Times New Roman" pitchFamily="18" charset="0"/>
                        <a:ea typeface="Arial Cyr"/>
                        <a:cs typeface="Times New Roman" pitchFamily="18" charset="0"/>
                      </a:defRPr>
                    </a:pPr>
                    <a:r>
                      <a:rPr lang="ru-RU" sz="900" b="1" baseline="0" dirty="0">
                        <a:latin typeface="Times New Roman" pitchFamily="18" charset="0"/>
                        <a:cs typeface="Times New Roman" pitchFamily="18" charset="0"/>
                      </a:rPr>
                      <a:t>03- </a:t>
                    </a:r>
                    <a:r>
                      <a:rPr lang="ru-RU" sz="900" b="1" baseline="0" dirty="0" smtClean="0">
                        <a:latin typeface="Times New Roman" pitchFamily="18" charset="0"/>
                        <a:cs typeface="Times New Roman" pitchFamily="18" charset="0"/>
                      </a:rPr>
                      <a:t>ПРАВООХРАНИТЕЛЬНАЯ </a:t>
                    </a:r>
                    <a:r>
                      <a:rPr lang="ru-RU" sz="900" b="1" baseline="0" dirty="0">
                        <a:latin typeface="Times New Roman" pitchFamily="18" charset="0"/>
                        <a:cs typeface="Times New Roman" pitchFamily="18" charset="0"/>
                      </a:rPr>
                      <a:t>ДЕЯТЕЛЬНОСТЬ.
</a:t>
                    </a:r>
                    <a:r>
                      <a:rPr lang="ru-RU" sz="900" b="1" baseline="0" dirty="0" smtClean="0">
                        <a:latin typeface="Times New Roman" pitchFamily="18" charset="0"/>
                        <a:cs typeface="Times New Roman" pitchFamily="18" charset="0"/>
                      </a:rPr>
                      <a:t>135 т.р. -0,01%</a:t>
                    </a:r>
                    <a:endParaRPr lang="ru-RU" sz="900" b="1" baseline="0" dirty="0">
                      <a:latin typeface="Times New Roman" pitchFamily="18" charset="0"/>
                      <a:cs typeface="Times New Roman" pitchFamily="18" charset="0"/>
                    </a:endParaRPr>
                  </a:p>
                </c:rich>
              </c:tx>
              <c:spPr>
                <a:noFill/>
                <a:ln w="25400">
                  <a:noFill/>
                </a:ln>
              </c:spPr>
              <c:dLblPos val="bestFit"/>
              <c:showLegendKey val="1"/>
            </c:dLbl>
            <c:dLbl>
              <c:idx val="3"/>
              <c:layout>
                <c:manualLayout>
                  <c:x val="9.3897802961340496E-2"/>
                  <c:y val="0.12005613881598137"/>
                </c:manualLayout>
              </c:layout>
              <c:tx>
                <c:rich>
                  <a:bodyPr/>
                  <a:lstStyle/>
                  <a:p>
                    <a:pPr>
                      <a:defRPr sz="900" b="1" i="0" u="none" strike="noStrike" baseline="0">
                        <a:solidFill>
                          <a:srgbClr val="000000"/>
                        </a:solidFill>
                        <a:latin typeface="Times New Roman" pitchFamily="18" charset="0"/>
                        <a:ea typeface="Arial Cyr"/>
                        <a:cs typeface="Times New Roman" pitchFamily="18" charset="0"/>
                      </a:defRPr>
                    </a:pPr>
                    <a:r>
                      <a:rPr lang="ru-RU" sz="900" b="1" baseline="0" dirty="0">
                        <a:latin typeface="Times New Roman" pitchFamily="18" charset="0"/>
                        <a:cs typeface="Times New Roman" pitchFamily="18" charset="0"/>
                      </a:rPr>
                      <a:t>04- НАЦИОНАЛЬНАЯ ЭКОНОМИКА
</a:t>
                    </a:r>
                    <a:r>
                      <a:rPr lang="ru-RU" sz="900" b="1" baseline="0" dirty="0" smtClean="0">
                        <a:latin typeface="Times New Roman" pitchFamily="18" charset="0"/>
                        <a:cs typeface="Times New Roman" pitchFamily="18" charset="0"/>
                      </a:rPr>
                      <a:t>31 809 т.р. - 3</a:t>
                    </a:r>
                    <a:r>
                      <a:rPr lang="ru-RU" sz="900" b="1" baseline="0" dirty="0">
                        <a:latin typeface="Times New Roman" pitchFamily="18" charset="0"/>
                        <a:cs typeface="Times New Roman" pitchFamily="18" charset="0"/>
                      </a:rPr>
                      <a:t>%</a:t>
                    </a:r>
                  </a:p>
                </c:rich>
              </c:tx>
              <c:spPr>
                <a:noFill/>
                <a:ln w="25400">
                  <a:noFill/>
                </a:ln>
              </c:spPr>
              <c:dLblPos val="bestFit"/>
              <c:showLegendKey val="1"/>
            </c:dLbl>
            <c:dLbl>
              <c:idx val="4"/>
              <c:layout>
                <c:manualLayout>
                  <c:x val="7.3657360550358417E-2"/>
                  <c:y val="0.22961446485855935"/>
                </c:manualLayout>
              </c:layout>
              <c:tx>
                <c:rich>
                  <a:bodyPr/>
                  <a:lstStyle/>
                  <a:p>
                    <a:pPr>
                      <a:defRPr sz="900" b="1" i="0" u="none" strike="noStrike" baseline="0">
                        <a:solidFill>
                          <a:srgbClr val="000000"/>
                        </a:solidFill>
                        <a:latin typeface="Times New Roman" pitchFamily="18" charset="0"/>
                        <a:ea typeface="Arial Cyr"/>
                        <a:cs typeface="Times New Roman" pitchFamily="18" charset="0"/>
                      </a:defRPr>
                    </a:pPr>
                    <a:r>
                      <a:rPr lang="ru-RU" sz="900" b="1" baseline="0" dirty="0">
                        <a:latin typeface="Times New Roman" pitchFamily="18" charset="0"/>
                        <a:cs typeface="Times New Roman" pitchFamily="18" charset="0"/>
                      </a:rPr>
                      <a:t>05 -ЖИЛИЩНО-КОММУНАЛЬНОЕ ХОЗЯЙСТВО
</a:t>
                    </a:r>
                    <a:r>
                      <a:rPr lang="ru-RU" sz="900" b="1" baseline="0" dirty="0" smtClean="0">
                        <a:latin typeface="Times New Roman" pitchFamily="18" charset="0"/>
                        <a:cs typeface="Times New Roman" pitchFamily="18" charset="0"/>
                      </a:rPr>
                      <a:t>58 888 т.р. - 5</a:t>
                    </a:r>
                    <a:r>
                      <a:rPr lang="ru-RU" sz="900" b="1" baseline="0" dirty="0">
                        <a:latin typeface="Times New Roman" pitchFamily="18" charset="0"/>
                        <a:cs typeface="Times New Roman" pitchFamily="18" charset="0"/>
                      </a:rPr>
                      <a:t>%</a:t>
                    </a:r>
                  </a:p>
                </c:rich>
              </c:tx>
              <c:spPr>
                <a:noFill/>
                <a:ln w="25400">
                  <a:noFill/>
                </a:ln>
              </c:spPr>
              <c:dLblPos val="bestFit"/>
              <c:showLegendKey val="1"/>
            </c:dLbl>
            <c:dLbl>
              <c:idx val="5"/>
              <c:delete val="1"/>
            </c:dLbl>
            <c:dLbl>
              <c:idx val="6"/>
              <c:layout>
                <c:manualLayout>
                  <c:x val="-0.29261001749781418"/>
                  <c:y val="-0.33786978710994897"/>
                </c:manualLayout>
              </c:layout>
              <c:tx>
                <c:rich>
                  <a:bodyPr/>
                  <a:lstStyle/>
                  <a:p>
                    <a:pPr>
                      <a:defRPr sz="900" b="1" i="0" u="none" strike="noStrike" baseline="0">
                        <a:solidFill>
                          <a:srgbClr val="000000"/>
                        </a:solidFill>
                        <a:latin typeface="Times New Roman" pitchFamily="18" charset="0"/>
                        <a:ea typeface="Arial Cyr"/>
                        <a:cs typeface="Times New Roman" pitchFamily="18" charset="0"/>
                      </a:defRPr>
                    </a:pPr>
                    <a:r>
                      <a:rPr lang="ru-RU" sz="900" b="1" baseline="0" dirty="0">
                        <a:latin typeface="Times New Roman" pitchFamily="18" charset="0"/>
                        <a:cs typeface="Times New Roman" pitchFamily="18" charset="0"/>
                      </a:rPr>
                      <a:t>07- ОБРАЗОВАНИЕ
</a:t>
                    </a:r>
                    <a:r>
                      <a:rPr lang="ru-RU" sz="900" b="1" baseline="0" dirty="0" smtClean="0">
                        <a:latin typeface="Times New Roman" pitchFamily="18" charset="0"/>
                        <a:cs typeface="Times New Roman" pitchFamily="18" charset="0"/>
                      </a:rPr>
                      <a:t>751 019 т. р. - 65</a:t>
                    </a:r>
                    <a:r>
                      <a:rPr lang="ru-RU" sz="900" b="1" baseline="0" dirty="0">
                        <a:latin typeface="Times New Roman" pitchFamily="18" charset="0"/>
                        <a:cs typeface="Times New Roman" pitchFamily="18" charset="0"/>
                      </a:rPr>
                      <a:t>%</a:t>
                    </a:r>
                  </a:p>
                </c:rich>
              </c:tx>
              <c:spPr>
                <a:noFill/>
                <a:ln w="25400">
                  <a:noFill/>
                </a:ln>
              </c:spPr>
              <c:dLblPos val="bestFit"/>
              <c:showLegendKey val="1"/>
            </c:dLbl>
            <c:dLbl>
              <c:idx val="7"/>
              <c:layout>
                <c:manualLayout>
                  <c:x val="-0.1271225300600734"/>
                  <c:y val="0.12640507436570428"/>
                </c:manualLayout>
              </c:layout>
              <c:tx>
                <c:rich>
                  <a:bodyPr/>
                  <a:lstStyle/>
                  <a:p>
                    <a:pPr>
                      <a:defRPr sz="900" b="1" i="0" u="none" strike="noStrike" baseline="0">
                        <a:solidFill>
                          <a:srgbClr val="000000"/>
                        </a:solidFill>
                        <a:latin typeface="Times New Roman" pitchFamily="18" charset="0"/>
                        <a:ea typeface="Arial Cyr"/>
                        <a:cs typeface="Times New Roman" pitchFamily="18" charset="0"/>
                      </a:defRPr>
                    </a:pPr>
                    <a:r>
                      <a:rPr lang="ru-RU" sz="900" b="1" baseline="0" dirty="0">
                        <a:latin typeface="Times New Roman" pitchFamily="18" charset="0"/>
                        <a:cs typeface="Times New Roman" pitchFamily="18" charset="0"/>
                      </a:rPr>
                      <a:t>08- КУЛЬТУРА, КИНЕМАТОГРАФИЯ
</a:t>
                    </a:r>
                    <a:r>
                      <a:rPr lang="ru-RU" sz="900" b="1" baseline="0" dirty="0" smtClean="0">
                        <a:latin typeface="Times New Roman" pitchFamily="18" charset="0"/>
                        <a:cs typeface="Times New Roman" pitchFamily="18" charset="0"/>
                      </a:rPr>
                      <a:t>111 267 т.р. -  10</a:t>
                    </a:r>
                    <a:r>
                      <a:rPr lang="ru-RU" sz="900" b="1" baseline="0" dirty="0">
                        <a:latin typeface="Times New Roman" pitchFamily="18" charset="0"/>
                        <a:cs typeface="Times New Roman" pitchFamily="18" charset="0"/>
                      </a:rPr>
                      <a:t>%</a:t>
                    </a:r>
                  </a:p>
                </c:rich>
              </c:tx>
              <c:spPr>
                <a:noFill/>
                <a:ln w="25400">
                  <a:noFill/>
                </a:ln>
              </c:spPr>
              <c:dLblPos val="bestFit"/>
              <c:showLegendKey val="1"/>
            </c:dLbl>
            <c:dLbl>
              <c:idx val="8"/>
              <c:layout>
                <c:manualLayout>
                  <c:x val="-0.12734957661808577"/>
                  <c:y val="7.2786526684164507E-3"/>
                </c:manualLayout>
              </c:layout>
              <c:tx>
                <c:rich>
                  <a:bodyPr/>
                  <a:lstStyle/>
                  <a:p>
                    <a:pPr>
                      <a:defRPr sz="900" b="1" i="0" u="none" strike="noStrike" baseline="0">
                        <a:solidFill>
                          <a:srgbClr val="000000"/>
                        </a:solidFill>
                        <a:latin typeface="Times New Roman" pitchFamily="18" charset="0"/>
                        <a:ea typeface="Arial Cyr"/>
                        <a:cs typeface="Times New Roman" pitchFamily="18" charset="0"/>
                      </a:defRPr>
                    </a:pPr>
                    <a:r>
                      <a:rPr lang="ru-RU" sz="900" b="1" baseline="0" dirty="0">
                        <a:latin typeface="Times New Roman" pitchFamily="18" charset="0"/>
                        <a:cs typeface="Times New Roman" pitchFamily="18" charset="0"/>
                      </a:rPr>
                      <a:t>10- СОЦИАЛЬНАЯ ПОЛИТИКА
</a:t>
                    </a:r>
                    <a:r>
                      <a:rPr lang="ru-RU" sz="900" b="1" baseline="0" dirty="0" smtClean="0">
                        <a:latin typeface="Times New Roman" pitchFamily="18" charset="0"/>
                        <a:cs typeface="Times New Roman" pitchFamily="18" charset="0"/>
                      </a:rPr>
                      <a:t>36 204 т.р. -  3</a:t>
                    </a:r>
                    <a:r>
                      <a:rPr lang="ru-RU" sz="900" b="1" baseline="0" dirty="0">
                        <a:latin typeface="Times New Roman" pitchFamily="18" charset="0"/>
                        <a:cs typeface="Times New Roman" pitchFamily="18" charset="0"/>
                      </a:rPr>
                      <a:t>%</a:t>
                    </a:r>
                  </a:p>
                </c:rich>
              </c:tx>
              <c:spPr>
                <a:noFill/>
                <a:ln w="25400">
                  <a:noFill/>
                </a:ln>
              </c:spPr>
              <c:dLblPos val="bestFit"/>
              <c:showLegendKey val="1"/>
            </c:dLbl>
            <c:dLbl>
              <c:idx val="9"/>
              <c:layout>
                <c:manualLayout>
                  <c:x val="-0.20419025504719948"/>
                  <c:y val="-9.2490522018081098E-2"/>
                </c:manualLayout>
              </c:layout>
              <c:tx>
                <c:rich>
                  <a:bodyPr/>
                  <a:lstStyle/>
                  <a:p>
                    <a:pPr>
                      <a:defRPr sz="900" b="1" i="0" u="none" strike="noStrike" baseline="0">
                        <a:solidFill>
                          <a:srgbClr val="000000"/>
                        </a:solidFill>
                        <a:latin typeface="Times New Roman" pitchFamily="18" charset="0"/>
                        <a:ea typeface="Arial Cyr"/>
                        <a:cs typeface="Times New Roman" pitchFamily="18" charset="0"/>
                      </a:defRPr>
                    </a:pPr>
                    <a:r>
                      <a:rPr lang="ru-RU" sz="900" b="1" baseline="0" dirty="0">
                        <a:latin typeface="Times New Roman" pitchFamily="18" charset="0"/>
                        <a:cs typeface="Times New Roman" pitchFamily="18" charset="0"/>
                      </a:rPr>
                      <a:t>11- ФИЗИЧЕСКАЯ КУЛЬТУРА И СПОРТ
</a:t>
                    </a:r>
                    <a:r>
                      <a:rPr lang="ru-RU" sz="900" b="1" baseline="0" dirty="0" smtClean="0">
                        <a:latin typeface="Times New Roman" pitchFamily="18" charset="0"/>
                        <a:cs typeface="Times New Roman" pitchFamily="18" charset="0"/>
                      </a:rPr>
                      <a:t>1 015 т.р. – 0,09%</a:t>
                    </a:r>
                    <a:endParaRPr lang="ru-RU" sz="900" b="1" baseline="0" dirty="0">
                      <a:latin typeface="Times New Roman" pitchFamily="18" charset="0"/>
                      <a:cs typeface="Times New Roman" pitchFamily="18" charset="0"/>
                    </a:endParaRPr>
                  </a:p>
                </c:rich>
              </c:tx>
              <c:spPr>
                <a:noFill/>
                <a:ln w="25400">
                  <a:noFill/>
                </a:ln>
              </c:spPr>
              <c:dLblPos val="bestFit"/>
              <c:showLegendKey val="1"/>
            </c:dLbl>
            <c:dLbl>
              <c:idx val="10"/>
              <c:delete val="1"/>
            </c:dLbl>
            <c:dLbl>
              <c:idx val="11"/>
              <c:layout>
                <c:manualLayout>
                  <c:x val="1.7715039920320599E-2"/>
                  <c:y val="-8.9270778652668428E-2"/>
                </c:manualLayout>
              </c:layout>
              <c:tx>
                <c:rich>
                  <a:bodyPr/>
                  <a:lstStyle/>
                  <a:p>
                    <a:pPr>
                      <a:defRPr sz="900" b="1" i="0" u="none" strike="noStrike" baseline="0">
                        <a:solidFill>
                          <a:srgbClr val="000000"/>
                        </a:solidFill>
                        <a:latin typeface="Times New Roman" pitchFamily="18" charset="0"/>
                        <a:ea typeface="Arial Cyr"/>
                        <a:cs typeface="Times New Roman" pitchFamily="18" charset="0"/>
                      </a:defRPr>
                    </a:pPr>
                    <a:r>
                      <a:rPr lang="ru-RU" sz="900" b="1" baseline="0" dirty="0">
                        <a:latin typeface="Times New Roman" pitchFamily="18" charset="0"/>
                        <a:cs typeface="Times New Roman" pitchFamily="18" charset="0"/>
                      </a:rPr>
                      <a:t>14- МЕЖБЮДЖЕТНЫЕ ТРАНСФЕРТЫ 
</a:t>
                    </a:r>
                    <a:r>
                      <a:rPr lang="ru-RU" sz="900" b="1" baseline="0" dirty="0" smtClean="0">
                        <a:latin typeface="Times New Roman" pitchFamily="18" charset="0"/>
                        <a:cs typeface="Times New Roman" pitchFamily="18" charset="0"/>
                      </a:rPr>
                      <a:t> 28 247 т.р. - 2</a:t>
                    </a:r>
                    <a:r>
                      <a:rPr lang="ru-RU" sz="900" b="1" baseline="0" dirty="0">
                        <a:latin typeface="Times New Roman" pitchFamily="18" charset="0"/>
                        <a:cs typeface="Times New Roman" pitchFamily="18" charset="0"/>
                      </a:rPr>
                      <a:t>%</a:t>
                    </a:r>
                  </a:p>
                </c:rich>
              </c:tx>
              <c:spPr>
                <a:noFill/>
                <a:ln w="25400">
                  <a:noFill/>
                </a:ln>
              </c:spPr>
              <c:dLblPos val="bestFit"/>
              <c:showLegendKey val="1"/>
            </c:dLbl>
            <c:numFmt formatCode="0%" sourceLinked="0"/>
            <c:spPr>
              <a:noFill/>
              <a:ln w="25400">
                <a:noFill/>
              </a:ln>
            </c:spPr>
            <c:txPr>
              <a:bodyPr/>
              <a:lstStyle/>
              <a:p>
                <a:pPr>
                  <a:defRPr sz="900" b="1" i="0" u="none" strike="noStrike" baseline="0">
                    <a:solidFill>
                      <a:srgbClr val="000000"/>
                    </a:solidFill>
                    <a:latin typeface="Times New Roman" pitchFamily="18" charset="0"/>
                    <a:ea typeface="Arial Cyr"/>
                    <a:cs typeface="Times New Roman" pitchFamily="18" charset="0"/>
                  </a:defRPr>
                </a:pPr>
                <a:endParaRPr lang="ru-RU"/>
              </a:p>
            </c:txPr>
            <c:showLegendKey val="1"/>
            <c:showCatName val="1"/>
            <c:showPercent val="1"/>
            <c:showLeaderLines val="1"/>
          </c:dLbls>
          <c:cat>
            <c:strRef>
              <c:f>Бюджет!$A$11:$A$22</c:f>
              <c:strCache>
                <c:ptCount val="12"/>
                <c:pt idx="0">
                  <c:v>01-ОБЩЕГОСУДАРСТВЕННЫЕ ВОПРОСЫ-133 956т.р.</c:v>
                </c:pt>
                <c:pt idx="1">
                  <c:v>02-НАЦИОНАЛЬНАЯ ОБОРОНА-1932 т.р.</c:v>
                </c:pt>
                <c:pt idx="2">
                  <c:v>03- НАЦИОНАЛЬНАЯ БЕЗОПАСНОСТЬ И ПРАВООХРАНИТЕЛЬНАЯ ДЕЯТЕЛЬНОСТЬ-135 т.р.</c:v>
                </c:pt>
                <c:pt idx="3">
                  <c:v>04- НАЦИОНАЛЬНАЯ ЭКОНОМИКА-31809т.р.</c:v>
                </c:pt>
                <c:pt idx="4">
                  <c:v>05 -ЖИЛИЩНО-КОММУНАЛЬНОЕ ХОЗЯЙСТВО-58 888т.р.</c:v>
                </c:pt>
                <c:pt idx="5">
                  <c:v>06- ОХРАНА ОКРУЖАЮЩЕЙ СРЕДЫ-16 т.р.</c:v>
                </c:pt>
                <c:pt idx="6">
                  <c:v>07- ОБРАЗОВАНИЕ-751019т.р.</c:v>
                </c:pt>
                <c:pt idx="7">
                  <c:v>08- КУЛЬТУРА, КИНЕМАТОГРАФИЯ-111 267 т.р.</c:v>
                </c:pt>
                <c:pt idx="8">
                  <c:v>10- СОЦИАЛЬНАЯ ПОЛИТИКА-36204 т.р.</c:v>
                </c:pt>
                <c:pt idx="9">
                  <c:v>11- ФИЗИЧЕСКАЯ КУЛЬТУРА И СПОРТ-1015 т.р.</c:v>
                </c:pt>
                <c:pt idx="10">
                  <c:v>13- ОБСЛУЖИВАНИЕ ГОСУДАРСТВЕННОГО И МУНИЦИПАЛЬНОГО ДОЛГА-578 т.р.</c:v>
                </c:pt>
                <c:pt idx="11">
                  <c:v>14- МЕЖБЮДЖЕТНЫЕ ТРАНСФЕРТЫ ОБЩЕГО ХАРАКТЕРА БЮДЖЕТАМ СУБЪЕКТОВ РОССИЙСКОЙ ФЕДЕРАЦИИ И МУНИЦИПАЛЬНЫХ ОБРАЗОВАНИЙ-28247 т.р.</c:v>
                </c:pt>
              </c:strCache>
            </c:strRef>
          </c:cat>
          <c:val>
            <c:numRef>
              <c:f>Бюджет!$E$11:$E$22</c:f>
              <c:numCache>
                <c:formatCode>#,##0.00</c:formatCode>
                <c:ptCount val="12"/>
                <c:pt idx="0">
                  <c:v>133956</c:v>
                </c:pt>
                <c:pt idx="1">
                  <c:v>1932</c:v>
                </c:pt>
                <c:pt idx="2">
                  <c:v>135</c:v>
                </c:pt>
                <c:pt idx="3">
                  <c:v>31809</c:v>
                </c:pt>
                <c:pt idx="4">
                  <c:v>58888</c:v>
                </c:pt>
                <c:pt idx="5">
                  <c:v>16</c:v>
                </c:pt>
                <c:pt idx="6">
                  <c:v>751019</c:v>
                </c:pt>
                <c:pt idx="7">
                  <c:v>111267</c:v>
                </c:pt>
                <c:pt idx="8">
                  <c:v>36204</c:v>
                </c:pt>
                <c:pt idx="9">
                  <c:v>1015</c:v>
                </c:pt>
                <c:pt idx="10">
                  <c:v>578</c:v>
                </c:pt>
                <c:pt idx="11">
                  <c:v>28247</c:v>
                </c:pt>
              </c:numCache>
            </c:numRef>
          </c:val>
        </c:ser>
        <c:dLbls>
          <c:showLegendKey val="1"/>
          <c:showCatName val="1"/>
          <c:showPercent val="1"/>
        </c:dLbls>
      </c:pie3DChart>
    </c:plotArea>
    <c:plotVisOnly val="1"/>
    <c:dispBlanksAs val="zero"/>
  </c:chart>
  <c:spPr>
    <a:noFill/>
    <a:ln w="9525">
      <a:noFill/>
    </a:ln>
  </c:spPr>
  <c:txPr>
    <a:bodyPr/>
    <a:lstStyle/>
    <a:p>
      <a:pPr>
        <a:defRPr sz="1675" b="0" i="0" u="none" strike="noStrike" baseline="0">
          <a:solidFill>
            <a:srgbClr val="000000"/>
          </a:solidFill>
          <a:latin typeface="Arial Cyr"/>
          <a:ea typeface="Arial Cyr"/>
          <a:cs typeface="Arial Cyr"/>
        </a:defRPr>
      </a:pPr>
      <a:endParaRPr lang="ru-RU"/>
    </a:p>
  </c:txPr>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1200" b="1" i="0" u="none" strike="noStrike" baseline="0">
                <a:solidFill>
                  <a:srgbClr val="000000"/>
                </a:solidFill>
                <a:latin typeface="Arial Cyr"/>
                <a:ea typeface="Arial Cyr"/>
                <a:cs typeface="Arial Cyr"/>
              </a:defRPr>
            </a:pPr>
            <a:r>
              <a:rPr lang="ru-RU" sz="1400" baseline="0" dirty="0" smtClean="0"/>
              <a:t>Исполнение </a:t>
            </a:r>
            <a:r>
              <a:rPr lang="ru-RU" sz="1400" baseline="0" dirty="0"/>
              <a:t>бюджета МО "Заларинский район" </a:t>
            </a:r>
            <a:endParaRPr lang="ru-RU" sz="1400" baseline="0" dirty="0" smtClean="0"/>
          </a:p>
          <a:p>
            <a:pPr>
              <a:defRPr sz="1200" b="1" i="0" u="none" strike="noStrike" baseline="0">
                <a:solidFill>
                  <a:srgbClr val="000000"/>
                </a:solidFill>
                <a:latin typeface="Arial Cyr"/>
                <a:ea typeface="Arial Cyr"/>
                <a:cs typeface="Arial Cyr"/>
              </a:defRPr>
            </a:pPr>
            <a:r>
              <a:rPr lang="ru-RU" sz="1400" baseline="0" dirty="0" smtClean="0"/>
              <a:t>по расходам за </a:t>
            </a:r>
            <a:r>
              <a:rPr lang="ru-RU" sz="1400" baseline="0" dirty="0"/>
              <a:t>2013 </a:t>
            </a:r>
            <a:r>
              <a:rPr lang="ru-RU" sz="1400" baseline="0" dirty="0" smtClean="0"/>
              <a:t>год</a:t>
            </a:r>
            <a:endParaRPr lang="ru-RU" sz="1400" baseline="0" dirty="0"/>
          </a:p>
        </c:rich>
      </c:tx>
      <c:layout>
        <c:manualLayout>
          <c:xMode val="edge"/>
          <c:yMode val="edge"/>
          <c:x val="0.24709365513035403"/>
          <c:y val="2.5798700283310112E-2"/>
        </c:manualLayout>
      </c:layout>
      <c:spPr>
        <a:noFill/>
        <a:ln w="25400">
          <a:noFill/>
        </a:ln>
      </c:spPr>
    </c:title>
    <c:view3D>
      <c:perspective val="0"/>
    </c:view3D>
    <c:plotArea>
      <c:layout>
        <c:manualLayout>
          <c:layoutTarget val="inner"/>
          <c:xMode val="edge"/>
          <c:yMode val="edge"/>
          <c:x val="0.1759067255100879"/>
          <c:y val="0.5249799757318846"/>
          <c:w val="0.66120289148191114"/>
          <c:h val="0.38961069844090906"/>
        </c:manualLayout>
      </c:layout>
      <c:pie3DChart>
        <c:varyColors val="1"/>
        <c:ser>
          <c:idx val="0"/>
          <c:order val="0"/>
          <c:tx>
            <c:v>Процент исполнения бюджета МО "Заларинский район" в 2013 году</c:v>
          </c:tx>
          <c:spPr>
            <a:solidFill>
              <a:srgbClr val="9999FF"/>
            </a:solidFill>
            <a:ln w="12700">
              <a:solidFill>
                <a:srgbClr val="000000"/>
              </a:solidFill>
              <a:prstDash val="solid"/>
            </a:ln>
          </c:spPr>
          <c:explosion val="43"/>
          <c:dPt>
            <c:idx val="1"/>
            <c:spPr>
              <a:solidFill>
                <a:srgbClr val="993366"/>
              </a:solidFill>
              <a:ln w="12700">
                <a:solidFill>
                  <a:srgbClr val="000000"/>
                </a:solidFill>
                <a:prstDash val="solid"/>
              </a:ln>
            </c:spPr>
          </c:dPt>
          <c:dPt>
            <c:idx val="2"/>
            <c:spPr>
              <a:solidFill>
                <a:srgbClr val="FFFFCC"/>
              </a:solidFill>
              <a:ln w="12700">
                <a:solidFill>
                  <a:srgbClr val="000000"/>
                </a:solidFill>
                <a:prstDash val="solid"/>
              </a:ln>
            </c:spPr>
          </c:dPt>
          <c:dPt>
            <c:idx val="3"/>
            <c:spPr>
              <a:solidFill>
                <a:srgbClr val="CCFFFF"/>
              </a:solidFill>
              <a:ln w="12700">
                <a:solidFill>
                  <a:srgbClr val="000000"/>
                </a:solidFill>
                <a:prstDash val="solid"/>
              </a:ln>
            </c:spPr>
          </c:dPt>
          <c:dPt>
            <c:idx val="4"/>
            <c:spPr>
              <a:solidFill>
                <a:srgbClr val="660066"/>
              </a:solidFill>
              <a:ln w="12700">
                <a:solidFill>
                  <a:srgbClr val="000000"/>
                </a:solidFill>
                <a:prstDash val="solid"/>
              </a:ln>
            </c:spPr>
          </c:dPt>
          <c:dPt>
            <c:idx val="5"/>
            <c:spPr>
              <a:solidFill>
                <a:srgbClr val="FF8080"/>
              </a:solidFill>
              <a:ln w="12700">
                <a:solidFill>
                  <a:srgbClr val="000000"/>
                </a:solidFill>
                <a:prstDash val="solid"/>
              </a:ln>
            </c:spPr>
          </c:dPt>
          <c:dPt>
            <c:idx val="6"/>
            <c:spPr>
              <a:solidFill>
                <a:srgbClr val="0066CC"/>
              </a:solidFill>
              <a:ln w="12700">
                <a:solidFill>
                  <a:srgbClr val="000000"/>
                </a:solidFill>
                <a:prstDash val="solid"/>
              </a:ln>
            </c:spPr>
          </c:dPt>
          <c:dPt>
            <c:idx val="7"/>
            <c:spPr>
              <a:solidFill>
                <a:srgbClr val="CCCCFF"/>
              </a:solidFill>
              <a:ln w="12700">
                <a:solidFill>
                  <a:srgbClr val="000000"/>
                </a:solidFill>
                <a:prstDash val="solid"/>
              </a:ln>
            </c:spPr>
          </c:dPt>
          <c:dPt>
            <c:idx val="8"/>
            <c:spPr>
              <a:solidFill>
                <a:srgbClr val="000080"/>
              </a:solidFill>
              <a:ln w="12700">
                <a:solidFill>
                  <a:srgbClr val="000000"/>
                </a:solidFill>
                <a:prstDash val="solid"/>
              </a:ln>
            </c:spPr>
          </c:dPt>
          <c:dPt>
            <c:idx val="9"/>
            <c:spPr>
              <a:solidFill>
                <a:srgbClr val="FF00FF"/>
              </a:solidFill>
              <a:ln w="12700">
                <a:solidFill>
                  <a:srgbClr val="000000"/>
                </a:solidFill>
                <a:prstDash val="solid"/>
              </a:ln>
            </c:spPr>
          </c:dPt>
          <c:dPt>
            <c:idx val="10"/>
            <c:spPr>
              <a:solidFill>
                <a:srgbClr val="FFFF00"/>
              </a:solidFill>
              <a:ln w="12700">
                <a:solidFill>
                  <a:srgbClr val="000000"/>
                </a:solidFill>
                <a:prstDash val="solid"/>
              </a:ln>
            </c:spPr>
          </c:dPt>
          <c:dLbls>
            <c:dLbl>
              <c:idx val="0"/>
              <c:layout>
                <c:manualLayout>
                  <c:x val="-8.9010622656762767E-2"/>
                  <c:y val="-0.16340980680422248"/>
                </c:manualLayout>
              </c:layout>
              <c:tx>
                <c:rich>
                  <a:bodyPr/>
                  <a:lstStyle/>
                  <a:p>
                    <a:pPr>
                      <a:defRPr sz="1000" b="0" i="0" u="none" strike="noStrike" baseline="0">
                        <a:solidFill>
                          <a:srgbClr val="000000"/>
                        </a:solidFill>
                        <a:latin typeface="Times New Roman" pitchFamily="18" charset="0"/>
                        <a:ea typeface="Arial Cyr"/>
                        <a:cs typeface="Times New Roman" pitchFamily="18" charset="0"/>
                      </a:defRPr>
                    </a:pPr>
                    <a:r>
                      <a:rPr lang="ru-RU" sz="1000" b="1" dirty="0">
                        <a:latin typeface="Times New Roman" pitchFamily="18" charset="0"/>
                        <a:cs typeface="Times New Roman" pitchFamily="18" charset="0"/>
                      </a:rPr>
                      <a:t>01-ОБЩЕГОСУДАРСТВЕННЫЕ ВОПРОСЫ
</a:t>
                    </a:r>
                    <a:r>
                      <a:rPr lang="ru-RU" sz="1000" b="1" dirty="0" smtClean="0">
                        <a:latin typeface="Times New Roman" pitchFamily="18" charset="0"/>
                        <a:cs typeface="Times New Roman" pitchFamily="18" charset="0"/>
                      </a:rPr>
                      <a:t>52 781 т.р.</a:t>
                    </a:r>
                    <a:r>
                      <a:rPr lang="ru-RU" sz="1000" b="1" baseline="0" dirty="0" smtClean="0">
                        <a:latin typeface="Times New Roman" pitchFamily="18" charset="0"/>
                        <a:cs typeface="Times New Roman" pitchFamily="18" charset="0"/>
                      </a:rPr>
                      <a:t> - </a:t>
                    </a:r>
                    <a:r>
                      <a:rPr lang="ru-RU" sz="1000" b="1" dirty="0" smtClean="0">
                        <a:latin typeface="Times New Roman" pitchFamily="18" charset="0"/>
                        <a:cs typeface="Times New Roman" pitchFamily="18" charset="0"/>
                      </a:rPr>
                      <a:t>6</a:t>
                    </a:r>
                    <a:r>
                      <a:rPr lang="ru-RU" sz="1000" b="1" dirty="0">
                        <a:latin typeface="Times New Roman" pitchFamily="18" charset="0"/>
                        <a:cs typeface="Times New Roman" pitchFamily="18" charset="0"/>
                      </a:rPr>
                      <a:t>%</a:t>
                    </a:r>
                  </a:p>
                </c:rich>
              </c:tx>
              <c:spPr>
                <a:noFill/>
                <a:ln w="25400">
                  <a:noFill/>
                </a:ln>
              </c:spPr>
              <c:dLblPos val="bestFit"/>
              <c:showLegendKey val="1"/>
            </c:dLbl>
            <c:dLbl>
              <c:idx val="1"/>
              <c:layout>
                <c:manualLayout>
                  <c:x val="0.14744660143183086"/>
                  <c:y val="-0.29924143360785771"/>
                </c:manualLayout>
              </c:layout>
              <c:tx>
                <c:rich>
                  <a:bodyPr/>
                  <a:lstStyle/>
                  <a:p>
                    <a:pPr>
                      <a:defRPr sz="1000" b="0" i="0" u="none" strike="noStrike" baseline="0">
                        <a:solidFill>
                          <a:srgbClr val="000000"/>
                        </a:solidFill>
                        <a:latin typeface="Times New Roman" pitchFamily="18" charset="0"/>
                        <a:ea typeface="Arial Cyr"/>
                        <a:cs typeface="Times New Roman" pitchFamily="18" charset="0"/>
                      </a:defRPr>
                    </a:pPr>
                    <a:r>
                      <a:rPr lang="ru-RU" sz="1000" b="1" dirty="0">
                        <a:latin typeface="Times New Roman" pitchFamily="18" charset="0"/>
                        <a:cs typeface="Times New Roman" pitchFamily="18" charset="0"/>
                      </a:rPr>
                      <a:t>03- </a:t>
                    </a:r>
                    <a:r>
                      <a:rPr lang="ru-RU" sz="1000" b="1" dirty="0" smtClean="0">
                        <a:latin typeface="Times New Roman" pitchFamily="18" charset="0"/>
                        <a:cs typeface="Times New Roman" pitchFamily="18" charset="0"/>
                      </a:rPr>
                      <a:t>ПРАВООХРАНИТЕЛЬНАЯ </a:t>
                    </a:r>
                    <a:r>
                      <a:rPr lang="ru-RU" sz="1000" b="1" dirty="0">
                        <a:latin typeface="Times New Roman" pitchFamily="18" charset="0"/>
                        <a:cs typeface="Times New Roman" pitchFamily="18" charset="0"/>
                      </a:rPr>
                      <a:t>ДЕЯТЕЛЬНОСТЬ
</a:t>
                    </a:r>
                    <a:r>
                      <a:rPr lang="ru-RU" sz="1000" b="1" dirty="0" smtClean="0">
                        <a:latin typeface="Times New Roman" pitchFamily="18" charset="0"/>
                        <a:cs typeface="Times New Roman" pitchFamily="18" charset="0"/>
                      </a:rPr>
                      <a:t>120 т.р. – 0,01%</a:t>
                    </a:r>
                    <a:endParaRPr lang="ru-RU" sz="1000" b="1" dirty="0">
                      <a:latin typeface="Times New Roman" pitchFamily="18" charset="0"/>
                      <a:cs typeface="Times New Roman" pitchFamily="18" charset="0"/>
                    </a:endParaRPr>
                  </a:p>
                </c:rich>
              </c:tx>
              <c:spPr>
                <a:noFill/>
                <a:ln w="25400">
                  <a:noFill/>
                </a:ln>
              </c:spPr>
              <c:dLblPos val="bestFit"/>
              <c:showLegendKey val="1"/>
            </c:dLbl>
            <c:dLbl>
              <c:idx val="2"/>
              <c:layout>
                <c:manualLayout>
                  <c:x val="0.15311298145164559"/>
                  <c:y val="-0.11302922621311565"/>
                </c:manualLayout>
              </c:layout>
              <c:tx>
                <c:rich>
                  <a:bodyPr/>
                  <a:lstStyle/>
                  <a:p>
                    <a:pPr>
                      <a:defRPr sz="1000" b="0" i="0" u="none" strike="noStrike" baseline="0">
                        <a:solidFill>
                          <a:srgbClr val="000000"/>
                        </a:solidFill>
                        <a:latin typeface="Times New Roman" pitchFamily="18" charset="0"/>
                        <a:ea typeface="Arial Cyr"/>
                        <a:cs typeface="Times New Roman" pitchFamily="18" charset="0"/>
                      </a:defRPr>
                    </a:pPr>
                    <a:r>
                      <a:rPr lang="ru-RU" sz="1000" b="1" dirty="0">
                        <a:latin typeface="Times New Roman" pitchFamily="18" charset="0"/>
                        <a:cs typeface="Times New Roman" pitchFamily="18" charset="0"/>
                      </a:rPr>
                      <a:t>04- НАЦИОНАЛЬНАЯ ЭКОНОМИКА
</a:t>
                    </a:r>
                    <a:r>
                      <a:rPr lang="ru-RU" sz="1000" b="1" dirty="0" smtClean="0">
                        <a:latin typeface="Times New Roman" pitchFamily="18" charset="0"/>
                        <a:cs typeface="Times New Roman" pitchFamily="18" charset="0"/>
                      </a:rPr>
                      <a:t>2 413 т.р.</a:t>
                    </a:r>
                    <a:r>
                      <a:rPr lang="ru-RU" sz="1000" b="1" baseline="0" dirty="0" smtClean="0">
                        <a:latin typeface="Times New Roman" pitchFamily="18" charset="0"/>
                        <a:cs typeface="Times New Roman" pitchFamily="18" charset="0"/>
                      </a:rPr>
                      <a:t> – </a:t>
                    </a:r>
                    <a:r>
                      <a:rPr lang="ru-RU" sz="1000" b="1" dirty="0" smtClean="0">
                        <a:latin typeface="Times New Roman" pitchFamily="18" charset="0"/>
                        <a:cs typeface="Times New Roman" pitchFamily="18" charset="0"/>
                      </a:rPr>
                      <a:t>0,26%</a:t>
                    </a:r>
                    <a:endParaRPr lang="ru-RU" sz="1000" b="1" dirty="0">
                      <a:latin typeface="Times New Roman" pitchFamily="18" charset="0"/>
                      <a:cs typeface="Times New Roman" pitchFamily="18" charset="0"/>
                    </a:endParaRPr>
                  </a:p>
                </c:rich>
              </c:tx>
              <c:spPr>
                <a:noFill/>
                <a:ln w="25400">
                  <a:noFill/>
                </a:ln>
              </c:spPr>
              <c:dLblPos val="bestFit"/>
              <c:showLegendKey val="1"/>
            </c:dLbl>
            <c:dLbl>
              <c:idx val="3"/>
              <c:layout>
                <c:manualLayout>
                  <c:x val="0.12695943318058073"/>
                  <c:y val="3.6243583869419248E-2"/>
                </c:manualLayout>
              </c:layout>
              <c:tx>
                <c:rich>
                  <a:bodyPr/>
                  <a:lstStyle/>
                  <a:p>
                    <a:pPr>
                      <a:defRPr sz="1000" b="0" i="0" u="none" strike="noStrike" baseline="0">
                        <a:solidFill>
                          <a:srgbClr val="000000"/>
                        </a:solidFill>
                        <a:latin typeface="Times New Roman" pitchFamily="18" charset="0"/>
                        <a:ea typeface="Arial Cyr"/>
                        <a:cs typeface="Times New Roman" pitchFamily="18" charset="0"/>
                      </a:defRPr>
                    </a:pPr>
                    <a:r>
                      <a:rPr lang="ru-RU" sz="1000" b="1" dirty="0">
                        <a:latin typeface="Times New Roman" pitchFamily="18" charset="0"/>
                        <a:cs typeface="Times New Roman" pitchFamily="18" charset="0"/>
                      </a:rPr>
                      <a:t>05 -ЖИЛИЩНО-КОММУНАЛЬНОЕ ХОЗЯЙСТВО
</a:t>
                    </a:r>
                    <a:r>
                      <a:rPr lang="ru-RU" sz="1000" b="1" dirty="0" smtClean="0">
                        <a:latin typeface="Times New Roman" pitchFamily="18" charset="0"/>
                        <a:cs typeface="Times New Roman" pitchFamily="18" charset="0"/>
                      </a:rPr>
                      <a:t>8 410 т.р. - 1</a:t>
                    </a:r>
                    <a:r>
                      <a:rPr lang="ru-RU" sz="1000" b="1" dirty="0">
                        <a:latin typeface="Times New Roman" pitchFamily="18" charset="0"/>
                        <a:cs typeface="Times New Roman" pitchFamily="18" charset="0"/>
                      </a:rPr>
                      <a:t>%</a:t>
                    </a:r>
                  </a:p>
                </c:rich>
              </c:tx>
              <c:spPr>
                <a:noFill/>
                <a:ln w="25400">
                  <a:noFill/>
                </a:ln>
              </c:spPr>
              <c:dLblPos val="bestFit"/>
              <c:showLegendKey val="1"/>
            </c:dLbl>
            <c:dLbl>
              <c:idx val="4"/>
              <c:layout>
                <c:manualLayout>
                  <c:x val="0.12407243389381961"/>
                  <c:y val="0.1718898197508591"/>
                </c:manualLayout>
              </c:layout>
              <c:tx>
                <c:rich>
                  <a:bodyPr/>
                  <a:lstStyle/>
                  <a:p>
                    <a:pPr>
                      <a:defRPr sz="1000" b="0" i="0" u="none" strike="noStrike" baseline="0">
                        <a:solidFill>
                          <a:srgbClr val="000000"/>
                        </a:solidFill>
                        <a:latin typeface="Times New Roman" pitchFamily="18" charset="0"/>
                        <a:ea typeface="Arial Cyr"/>
                        <a:cs typeface="Times New Roman" pitchFamily="18" charset="0"/>
                      </a:defRPr>
                    </a:pPr>
                    <a:r>
                      <a:rPr lang="ru-RU" sz="1000" b="1" dirty="0">
                        <a:latin typeface="Times New Roman" pitchFamily="18" charset="0"/>
                        <a:cs typeface="Times New Roman" pitchFamily="18" charset="0"/>
                      </a:rPr>
                      <a:t>06- ОХРАНА ОКРУЖАЮЩЕЙ СРЕДЫ
</a:t>
                    </a:r>
                    <a:r>
                      <a:rPr lang="ru-RU" sz="1000" b="1" dirty="0" smtClean="0">
                        <a:latin typeface="Times New Roman" pitchFamily="18" charset="0"/>
                        <a:cs typeface="Times New Roman" pitchFamily="18" charset="0"/>
                      </a:rPr>
                      <a:t>16 т.р.-.0,001%</a:t>
                    </a:r>
                    <a:endParaRPr lang="ru-RU" sz="1000" b="1" dirty="0">
                      <a:latin typeface="Times New Roman" pitchFamily="18" charset="0"/>
                      <a:cs typeface="Times New Roman" pitchFamily="18" charset="0"/>
                    </a:endParaRPr>
                  </a:p>
                </c:rich>
              </c:tx>
              <c:spPr>
                <a:noFill/>
                <a:ln w="25400">
                  <a:noFill/>
                </a:ln>
              </c:spPr>
              <c:dLblPos val="bestFit"/>
              <c:showLegendKey val="1"/>
            </c:dLbl>
            <c:dLbl>
              <c:idx val="5"/>
              <c:layout>
                <c:manualLayout>
                  <c:x val="0.10005378687965212"/>
                  <c:y val="3.6845677591870948E-2"/>
                </c:manualLayout>
              </c:layout>
              <c:tx>
                <c:rich>
                  <a:bodyPr/>
                  <a:lstStyle/>
                  <a:p>
                    <a:pPr>
                      <a:defRPr sz="1000" b="0" i="0" u="none" strike="noStrike" baseline="0">
                        <a:solidFill>
                          <a:srgbClr val="000000"/>
                        </a:solidFill>
                        <a:latin typeface="Times New Roman" pitchFamily="18" charset="0"/>
                        <a:ea typeface="Arial Cyr"/>
                        <a:cs typeface="Times New Roman" pitchFamily="18" charset="0"/>
                      </a:defRPr>
                    </a:pPr>
                    <a:r>
                      <a:rPr lang="ru-RU" sz="1000" b="1" dirty="0">
                        <a:latin typeface="Times New Roman" pitchFamily="18" charset="0"/>
                        <a:cs typeface="Times New Roman" pitchFamily="18" charset="0"/>
                      </a:rPr>
                      <a:t>07- ОБРАЗОВАНИЕ
</a:t>
                    </a:r>
                    <a:r>
                      <a:rPr lang="ru-RU" sz="1000" b="1" dirty="0" smtClean="0">
                        <a:latin typeface="Times New Roman" pitchFamily="18" charset="0"/>
                        <a:cs typeface="Times New Roman" pitchFamily="18" charset="0"/>
                      </a:rPr>
                      <a:t>751 019 т.р. – 83 %</a:t>
                    </a:r>
                    <a:endParaRPr lang="ru-RU" sz="1000" b="1" dirty="0">
                      <a:latin typeface="Times New Roman" pitchFamily="18" charset="0"/>
                      <a:cs typeface="Times New Roman" pitchFamily="18" charset="0"/>
                    </a:endParaRPr>
                  </a:p>
                </c:rich>
              </c:tx>
              <c:spPr>
                <a:noFill/>
                <a:ln w="25400">
                  <a:noFill/>
                </a:ln>
              </c:spPr>
              <c:dLblPos val="bestFit"/>
              <c:showLegendKey val="1"/>
            </c:dLbl>
            <c:dLbl>
              <c:idx val="6"/>
              <c:layout>
                <c:manualLayout>
                  <c:x val="-0.14364445248752852"/>
                  <c:y val="0.24748885776658233"/>
                </c:manualLayout>
              </c:layout>
              <c:tx>
                <c:rich>
                  <a:bodyPr/>
                  <a:lstStyle/>
                  <a:p>
                    <a:pPr>
                      <a:defRPr sz="1000" b="0" i="0" u="none" strike="noStrike" baseline="0">
                        <a:solidFill>
                          <a:srgbClr val="000000"/>
                        </a:solidFill>
                        <a:latin typeface="Times New Roman" pitchFamily="18" charset="0"/>
                        <a:ea typeface="Arial Cyr"/>
                        <a:cs typeface="Times New Roman" pitchFamily="18" charset="0"/>
                      </a:defRPr>
                    </a:pPr>
                    <a:r>
                      <a:rPr lang="ru-RU" sz="1000" b="1" dirty="0">
                        <a:latin typeface="Times New Roman" pitchFamily="18" charset="0"/>
                        <a:cs typeface="Times New Roman" pitchFamily="18" charset="0"/>
                      </a:rPr>
                      <a:t>08- КУЛЬТУРА, КИНЕМАТОГРАФИЯ
</a:t>
                    </a:r>
                    <a:r>
                      <a:rPr lang="ru-RU" sz="1000" b="1" dirty="0" smtClean="0">
                        <a:latin typeface="Times New Roman" pitchFamily="18" charset="0"/>
                        <a:cs typeface="Times New Roman" pitchFamily="18" charset="0"/>
                      </a:rPr>
                      <a:t>40 912 т.р. - 4</a:t>
                    </a:r>
                    <a:r>
                      <a:rPr lang="ru-RU" sz="1000" b="1" dirty="0">
                        <a:latin typeface="Times New Roman" pitchFamily="18" charset="0"/>
                        <a:cs typeface="Times New Roman" pitchFamily="18" charset="0"/>
                      </a:rPr>
                      <a:t>%</a:t>
                    </a:r>
                  </a:p>
                </c:rich>
              </c:tx>
              <c:spPr>
                <a:noFill/>
                <a:ln w="25400">
                  <a:noFill/>
                </a:ln>
              </c:spPr>
              <c:dLblPos val="bestFit"/>
              <c:showLegendKey val="1"/>
            </c:dLbl>
            <c:dLbl>
              <c:idx val="7"/>
              <c:layout>
                <c:manualLayout>
                  <c:x val="-0.2399845593692142"/>
                  <c:y val="6.1360468919536316E-2"/>
                </c:manualLayout>
              </c:layout>
              <c:tx>
                <c:rich>
                  <a:bodyPr/>
                  <a:lstStyle/>
                  <a:p>
                    <a:pPr>
                      <a:defRPr sz="1000" b="0" i="0" u="none" strike="noStrike" baseline="0">
                        <a:solidFill>
                          <a:srgbClr val="000000"/>
                        </a:solidFill>
                        <a:latin typeface="Times New Roman" pitchFamily="18" charset="0"/>
                        <a:ea typeface="Arial Cyr"/>
                        <a:cs typeface="Times New Roman" pitchFamily="18" charset="0"/>
                      </a:defRPr>
                    </a:pPr>
                    <a:r>
                      <a:rPr lang="ru-RU" sz="1000" b="1" dirty="0">
                        <a:latin typeface="Times New Roman" pitchFamily="18" charset="0"/>
                        <a:cs typeface="Times New Roman" pitchFamily="18" charset="0"/>
                      </a:rPr>
                      <a:t>10- СОЦИАЛЬНАЯ ПОЛИТИКА
</a:t>
                    </a:r>
                    <a:r>
                      <a:rPr lang="ru-RU" sz="1000" b="1" dirty="0" smtClean="0">
                        <a:latin typeface="Times New Roman" pitchFamily="18" charset="0"/>
                        <a:cs typeface="Times New Roman" pitchFamily="18" charset="0"/>
                      </a:rPr>
                      <a:t>35 946 т.р. - 4</a:t>
                    </a:r>
                    <a:r>
                      <a:rPr lang="ru-RU" sz="1000" b="1" dirty="0">
                        <a:latin typeface="Times New Roman" pitchFamily="18" charset="0"/>
                        <a:cs typeface="Times New Roman" pitchFamily="18" charset="0"/>
                      </a:rPr>
                      <a:t>%</a:t>
                    </a:r>
                  </a:p>
                </c:rich>
              </c:tx>
              <c:spPr>
                <a:noFill/>
                <a:ln w="25400">
                  <a:noFill/>
                </a:ln>
              </c:spPr>
              <c:dLblPos val="bestFit"/>
              <c:showLegendKey val="1"/>
            </c:dLbl>
            <c:dLbl>
              <c:idx val="8"/>
              <c:layout>
                <c:manualLayout>
                  <c:x val="-0.10306217899910712"/>
                  <c:y val="-0.26036277213714443"/>
                </c:manualLayout>
              </c:layout>
              <c:tx>
                <c:rich>
                  <a:bodyPr/>
                  <a:lstStyle/>
                  <a:p>
                    <a:pPr>
                      <a:defRPr sz="1000" b="0" i="0" u="none" strike="noStrike" baseline="0">
                        <a:solidFill>
                          <a:srgbClr val="000000"/>
                        </a:solidFill>
                        <a:latin typeface="Times New Roman" pitchFamily="18" charset="0"/>
                        <a:ea typeface="Arial Cyr"/>
                        <a:cs typeface="Times New Roman" pitchFamily="18" charset="0"/>
                      </a:defRPr>
                    </a:pPr>
                    <a:r>
                      <a:rPr lang="ru-RU" sz="1000" b="1" dirty="0">
                        <a:latin typeface="Times New Roman" pitchFamily="18" charset="0"/>
                        <a:cs typeface="Times New Roman" pitchFamily="18" charset="0"/>
                      </a:rPr>
                      <a:t>11- ФИЗИЧЕСКАЯ КУЛЬТУРА И СПОРТ
</a:t>
                    </a:r>
                    <a:r>
                      <a:rPr lang="ru-RU" sz="1000" b="1" dirty="0" smtClean="0">
                        <a:latin typeface="Times New Roman" pitchFamily="18" charset="0"/>
                        <a:cs typeface="Times New Roman" pitchFamily="18" charset="0"/>
                      </a:rPr>
                      <a:t>1 015 т.р. – 0,11%</a:t>
                    </a:r>
                    <a:endParaRPr lang="ru-RU" sz="1000" b="1" dirty="0">
                      <a:latin typeface="Times New Roman" pitchFamily="18" charset="0"/>
                      <a:cs typeface="Times New Roman" pitchFamily="18" charset="0"/>
                    </a:endParaRPr>
                  </a:p>
                </c:rich>
              </c:tx>
              <c:spPr>
                <a:noFill/>
                <a:ln w="25400">
                  <a:noFill/>
                </a:ln>
              </c:spPr>
              <c:dLblPos val="bestFit"/>
              <c:showLegendKey val="1"/>
            </c:dLbl>
            <c:dLbl>
              <c:idx val="9"/>
              <c:layout>
                <c:manualLayout>
                  <c:x val="-0.28767111322042982"/>
                  <c:y val="-0.13893564442635692"/>
                </c:manualLayout>
              </c:layout>
              <c:tx>
                <c:rich>
                  <a:bodyPr/>
                  <a:lstStyle/>
                  <a:p>
                    <a:pPr>
                      <a:defRPr sz="1000" b="0" i="0" u="none" strike="noStrike" baseline="0">
                        <a:solidFill>
                          <a:srgbClr val="000000"/>
                        </a:solidFill>
                        <a:latin typeface="Times New Roman" pitchFamily="18" charset="0"/>
                        <a:ea typeface="Arial Cyr"/>
                        <a:cs typeface="Times New Roman" pitchFamily="18" charset="0"/>
                      </a:defRPr>
                    </a:pPr>
                    <a:r>
                      <a:rPr lang="ru-RU" sz="1000" b="1" dirty="0">
                        <a:latin typeface="Times New Roman" pitchFamily="18" charset="0"/>
                        <a:cs typeface="Times New Roman" pitchFamily="18" charset="0"/>
                      </a:rPr>
                      <a:t>13- ОБСЛУЖИВАНИЕ </a:t>
                    </a:r>
                    <a:r>
                      <a:rPr lang="ru-RU" sz="1000" b="1" dirty="0" smtClean="0">
                        <a:latin typeface="Times New Roman" pitchFamily="18" charset="0"/>
                        <a:cs typeface="Times New Roman" pitchFamily="18" charset="0"/>
                      </a:rPr>
                      <a:t>МУНИЦИПАЛЬНОГО </a:t>
                    </a:r>
                    <a:r>
                      <a:rPr lang="ru-RU" sz="1000" b="1" dirty="0">
                        <a:latin typeface="Times New Roman" pitchFamily="18" charset="0"/>
                        <a:cs typeface="Times New Roman" pitchFamily="18" charset="0"/>
                      </a:rPr>
                      <a:t>ДОЛГА
</a:t>
                    </a:r>
                    <a:r>
                      <a:rPr lang="ru-RU" sz="1000" b="1" dirty="0" smtClean="0">
                        <a:latin typeface="Times New Roman" pitchFamily="18" charset="0"/>
                        <a:cs typeface="Times New Roman" pitchFamily="18" charset="0"/>
                      </a:rPr>
                      <a:t>578 т.р. – 0,06%</a:t>
                    </a:r>
                    <a:endParaRPr lang="ru-RU" sz="1000" b="1" dirty="0">
                      <a:latin typeface="Times New Roman" pitchFamily="18" charset="0"/>
                      <a:cs typeface="Times New Roman" pitchFamily="18" charset="0"/>
                    </a:endParaRPr>
                  </a:p>
                </c:rich>
              </c:tx>
              <c:spPr>
                <a:noFill/>
                <a:ln w="25400">
                  <a:noFill/>
                </a:ln>
              </c:spPr>
              <c:dLblPos val="bestFit"/>
              <c:showLegendKey val="1"/>
            </c:dLbl>
            <c:dLbl>
              <c:idx val="10"/>
              <c:layout>
                <c:manualLayout>
                  <c:x val="5.3763026632400519E-2"/>
                  <c:y val="-0.29748790179129303"/>
                </c:manualLayout>
              </c:layout>
              <c:tx>
                <c:rich>
                  <a:bodyPr/>
                  <a:lstStyle/>
                  <a:p>
                    <a:pPr>
                      <a:defRPr sz="1000" b="0" i="0" u="none" strike="noStrike" baseline="0">
                        <a:solidFill>
                          <a:srgbClr val="000000"/>
                        </a:solidFill>
                        <a:latin typeface="Times New Roman" pitchFamily="18" charset="0"/>
                        <a:ea typeface="Arial Cyr"/>
                        <a:cs typeface="Times New Roman" pitchFamily="18" charset="0"/>
                      </a:defRPr>
                    </a:pPr>
                    <a:r>
                      <a:rPr lang="ru-RU" sz="1000" b="1" dirty="0">
                        <a:latin typeface="Times New Roman" pitchFamily="18" charset="0"/>
                        <a:cs typeface="Times New Roman" pitchFamily="18" charset="0"/>
                      </a:rPr>
                      <a:t>14- МЕЖБЮДЖЕТНЫЕ ТРАНСФЕРТЫ 
</a:t>
                    </a:r>
                    <a:r>
                      <a:rPr lang="ru-RU" sz="1000" b="1" dirty="0" smtClean="0">
                        <a:latin typeface="Times New Roman" pitchFamily="18" charset="0"/>
                        <a:cs typeface="Times New Roman" pitchFamily="18" charset="0"/>
                      </a:rPr>
                      <a:t>19 509 т.р. - 2</a:t>
                    </a:r>
                    <a:r>
                      <a:rPr lang="ru-RU" sz="1000" b="1" dirty="0">
                        <a:latin typeface="Times New Roman" pitchFamily="18" charset="0"/>
                        <a:cs typeface="Times New Roman" pitchFamily="18" charset="0"/>
                      </a:rPr>
                      <a:t>%</a:t>
                    </a:r>
                  </a:p>
                </c:rich>
              </c:tx>
              <c:spPr>
                <a:noFill/>
                <a:ln w="25400">
                  <a:noFill/>
                </a:ln>
              </c:spPr>
              <c:dLblPos val="bestFit"/>
              <c:showLegendKey val="1"/>
            </c:dLbl>
            <c:numFmt formatCode="0%" sourceLinked="0"/>
            <c:spPr>
              <a:noFill/>
              <a:ln w="25400">
                <a:noFill/>
              </a:ln>
            </c:spPr>
            <c:txPr>
              <a:bodyPr/>
              <a:lstStyle/>
              <a:p>
                <a:pPr>
                  <a:defRPr sz="1000" b="0" i="0" u="none" strike="noStrike" baseline="0">
                    <a:solidFill>
                      <a:srgbClr val="000000"/>
                    </a:solidFill>
                    <a:latin typeface="Times New Roman" pitchFamily="18" charset="0"/>
                    <a:ea typeface="Arial Cyr"/>
                    <a:cs typeface="Times New Roman" pitchFamily="18" charset="0"/>
                  </a:defRPr>
                </a:pPr>
                <a:endParaRPr lang="ru-RU"/>
              </a:p>
            </c:txPr>
            <c:showLegendKey val="1"/>
            <c:showCatName val="1"/>
            <c:showPercent val="1"/>
            <c:showLeaderLines val="1"/>
          </c:dLbls>
          <c:cat>
            <c:strRef>
              <c:f>Бюджет!$A$11:$A$21</c:f>
              <c:strCache>
                <c:ptCount val="11"/>
                <c:pt idx="0">
                  <c:v>01-ОБЩЕГОСУДАРСТВЕННЫЕ ВОПРОСЫ-52781т.р.</c:v>
                </c:pt>
                <c:pt idx="1">
                  <c:v>03- НАЦИОНАЛЬНАЯ БЕЗОПАСНОСТЬ И ПРАВООХРАНИТЕЛЬНАЯ ДЕЯТЕЛЬНОСТЬ-120 т.р.</c:v>
                </c:pt>
                <c:pt idx="2">
                  <c:v>04- НАЦИОНАЛЬНАЯ ЭКОНОМИКА-2413т.р.</c:v>
                </c:pt>
                <c:pt idx="3">
                  <c:v>05 -ЖИЛИЩНО-КОММУНАЛЬНОЕ ХОЗЯЙСТВО-8410т.р.</c:v>
                </c:pt>
                <c:pt idx="4">
                  <c:v>06- ОХРАНА ОКРУЖАЮЩЕЙ СРЕДЫ-16 т.р.</c:v>
                </c:pt>
                <c:pt idx="5">
                  <c:v>07- ОБРАЗОВАНИЕ-751019т.р.</c:v>
                </c:pt>
                <c:pt idx="6">
                  <c:v>08- КУЛЬТУРА, КИНЕМАТОГРАФИЯ-40912 т.р.</c:v>
                </c:pt>
                <c:pt idx="7">
                  <c:v>10- СОЦИАЛЬНАЯ ПОЛИТИКА-35946 т.р.</c:v>
                </c:pt>
                <c:pt idx="8">
                  <c:v>11- ФИЗИЧЕСКАЯ КУЛЬТУРА И СПОРТ-1015 т.р.</c:v>
                </c:pt>
                <c:pt idx="9">
                  <c:v>13- ОБСЛУЖИВАНИЕ ГОСУДАРСТВЕННОГО И МУНИЦИПАЛЬНОГО ДОЛГА-578 т.р.</c:v>
                </c:pt>
                <c:pt idx="10">
                  <c:v>14- МЕЖБЮДЖЕТНЫЕ ТРАНСФЕРТЫ ОБЩЕГО ХАРАКТЕРА БЮДЖЕТАМ СУБЪЕКТОВ РОССИЙСКОЙ ФЕДЕРАЦИИ И МУНИЦИПАЛЬНЫХ ОБРАЗОВАНИЙ-19509 т.р.</c:v>
                </c:pt>
              </c:strCache>
            </c:strRef>
          </c:cat>
          <c:val>
            <c:numRef>
              <c:f>Бюджет!$B$11:$B$21</c:f>
              <c:numCache>
                <c:formatCode>#,##0.00</c:formatCode>
                <c:ptCount val="11"/>
                <c:pt idx="0">
                  <c:v>52871</c:v>
                </c:pt>
                <c:pt idx="1">
                  <c:v>120</c:v>
                </c:pt>
                <c:pt idx="2">
                  <c:v>2413</c:v>
                </c:pt>
                <c:pt idx="3">
                  <c:v>8410</c:v>
                </c:pt>
                <c:pt idx="4">
                  <c:v>16</c:v>
                </c:pt>
                <c:pt idx="5">
                  <c:v>751019</c:v>
                </c:pt>
                <c:pt idx="6">
                  <c:v>40912</c:v>
                </c:pt>
                <c:pt idx="7">
                  <c:v>35946</c:v>
                </c:pt>
                <c:pt idx="8">
                  <c:v>1015</c:v>
                </c:pt>
                <c:pt idx="9">
                  <c:v>578</c:v>
                </c:pt>
                <c:pt idx="10">
                  <c:v>19509</c:v>
                </c:pt>
              </c:numCache>
            </c:numRef>
          </c:val>
        </c:ser>
        <c:dLbls>
          <c:showLegendKey val="1"/>
          <c:showCatName val="1"/>
          <c:showPercent val="1"/>
        </c:dLbls>
      </c:pie3DChart>
      <c:spPr>
        <a:noFill/>
        <a:ln w="25400">
          <a:noFill/>
        </a:ln>
      </c:spPr>
    </c:plotArea>
    <c:plotVisOnly val="1"/>
    <c:dispBlanksAs val="zero"/>
  </c:chart>
  <c:spPr>
    <a:noFill/>
    <a:ln w="9525">
      <a:noFill/>
    </a:ln>
  </c:spPr>
  <c:txPr>
    <a:bodyPr/>
    <a:lstStyle/>
    <a:p>
      <a:pPr>
        <a:defRPr sz="1875" b="0" i="0" u="none" strike="noStrike" baseline="0">
          <a:solidFill>
            <a:srgbClr val="000000"/>
          </a:solidFill>
          <a:latin typeface="Arial Cyr"/>
          <a:ea typeface="Arial Cyr"/>
          <a:cs typeface="Arial Cyr"/>
        </a:defRPr>
      </a:pPr>
      <a:endParaRPr lang="ru-RU"/>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ru-RU"/>
  <c:chart>
    <c:title>
      <c:tx>
        <c:rich>
          <a:bodyPr/>
          <a:lstStyle/>
          <a:p>
            <a:pPr>
              <a:defRPr sz="1200" b="1" i="0" u="none" strike="noStrike" baseline="0">
                <a:solidFill>
                  <a:srgbClr val="000000"/>
                </a:solidFill>
                <a:latin typeface="Times New Roman" pitchFamily="18" charset="0"/>
                <a:ea typeface="Arial Cyr"/>
                <a:cs typeface="Times New Roman" pitchFamily="18" charset="0"/>
              </a:defRPr>
            </a:pPr>
            <a:r>
              <a:rPr lang="ru-RU" sz="1200" dirty="0">
                <a:latin typeface="Times New Roman" pitchFamily="18" charset="0"/>
                <a:cs typeface="Times New Roman" pitchFamily="18" charset="0"/>
              </a:rPr>
              <a:t>Расходы по муниципальным программам  МО "Заларинский район" в 2013 году в числе общих расходов бюджета, за счет собственных средств </a:t>
            </a:r>
          </a:p>
        </c:rich>
      </c:tx>
      <c:layout>
        <c:manualLayout>
          <c:xMode val="edge"/>
          <c:yMode val="edge"/>
          <c:x val="0.11565432825569702"/>
          <c:y val="2.9069767441860492E-2"/>
        </c:manualLayout>
      </c:layout>
      <c:spPr>
        <a:noFill/>
        <a:ln w="25400">
          <a:noFill/>
        </a:ln>
      </c:spPr>
    </c:title>
    <c:view3D>
      <c:rotX val="12"/>
      <c:hPercent val="100"/>
      <c:rotY val="19"/>
      <c:depthPercent val="100"/>
      <c:perspective val="30"/>
    </c:view3D>
    <c:floor>
      <c:spPr>
        <a:solidFill>
          <a:srgbClr val="C0C0C0"/>
        </a:solidFill>
        <a:ln w="3175">
          <a:solidFill>
            <a:srgbClr val="000000"/>
          </a:solidFill>
          <a:prstDash val="solid"/>
        </a:ln>
      </c:spPr>
    </c:floor>
    <c:sideWall>
      <c:spPr>
        <a:noFill/>
        <a:ln w="12700">
          <a:solidFill>
            <a:srgbClr val="808080"/>
          </a:solidFill>
          <a:prstDash val="solid"/>
        </a:ln>
      </c:spPr>
    </c:sideWall>
    <c:backWall>
      <c:spPr>
        <a:noFill/>
        <a:ln w="12700">
          <a:solidFill>
            <a:srgbClr val="808080"/>
          </a:solidFill>
          <a:prstDash val="solid"/>
        </a:ln>
      </c:spPr>
    </c:backWall>
    <c:plotArea>
      <c:layout>
        <c:manualLayout>
          <c:layoutTarget val="inner"/>
          <c:xMode val="edge"/>
          <c:yMode val="edge"/>
          <c:x val="9.3071354705274265E-2"/>
          <c:y val="0.24107539309879844"/>
          <c:w val="0.89624267493967602"/>
          <c:h val="0.59017762687920849"/>
        </c:manualLayout>
      </c:layout>
      <c:bar3DChart>
        <c:barDir val="col"/>
        <c:grouping val="standard"/>
        <c:ser>
          <c:idx val="0"/>
          <c:order val="0"/>
          <c:tx>
            <c:v>расходы за счет собственных средств по программным мероприятиям</c:v>
          </c:tx>
          <c:spPr>
            <a:solidFill>
              <a:srgbClr val="9999FF"/>
            </a:solidFill>
            <a:ln w="12700">
              <a:solidFill>
                <a:srgbClr val="000000"/>
              </a:solidFill>
              <a:prstDash val="solid"/>
            </a:ln>
          </c:spPr>
          <c:cat>
            <c:strRef>
              <c:f>Бюджет!$A$12:$C$22</c:f>
              <c:strCache>
                <c:ptCount val="11"/>
                <c:pt idx="0">
                  <c:v>01</c:v>
                </c:pt>
                <c:pt idx="1">
                  <c:v>03</c:v>
                </c:pt>
                <c:pt idx="2">
                  <c:v>04</c:v>
                </c:pt>
                <c:pt idx="3">
                  <c:v>05</c:v>
                </c:pt>
                <c:pt idx="4">
                  <c:v>06</c:v>
                </c:pt>
                <c:pt idx="5">
                  <c:v>07</c:v>
                </c:pt>
                <c:pt idx="6">
                  <c:v>08</c:v>
                </c:pt>
                <c:pt idx="7">
                  <c:v>10</c:v>
                </c:pt>
                <c:pt idx="8">
                  <c:v>11</c:v>
                </c:pt>
                <c:pt idx="9">
                  <c:v>13</c:v>
                </c:pt>
                <c:pt idx="10">
                  <c:v>14</c:v>
                </c:pt>
              </c:strCache>
            </c:strRef>
          </c:cat>
          <c:val>
            <c:numRef>
              <c:f>Бюджет!$D$12:$D$22</c:f>
              <c:numCache>
                <c:formatCode>General</c:formatCode>
                <c:ptCount val="11"/>
                <c:pt idx="0">
                  <c:v>4415</c:v>
                </c:pt>
                <c:pt idx="1">
                  <c:v>120</c:v>
                </c:pt>
                <c:pt idx="2">
                  <c:v>1349</c:v>
                </c:pt>
                <c:pt idx="3">
                  <c:v>1343</c:v>
                </c:pt>
                <c:pt idx="4">
                  <c:v>16</c:v>
                </c:pt>
                <c:pt idx="5">
                  <c:v>16156</c:v>
                </c:pt>
                <c:pt idx="6">
                  <c:v>2206</c:v>
                </c:pt>
                <c:pt idx="8">
                  <c:v>911</c:v>
                </c:pt>
                <c:pt idx="10">
                  <c:v>1211</c:v>
                </c:pt>
              </c:numCache>
            </c:numRef>
          </c:val>
        </c:ser>
        <c:ser>
          <c:idx val="1"/>
          <c:order val="1"/>
          <c:tx>
            <c:v>Общий объем расходов бюджета</c:v>
          </c:tx>
          <c:spPr>
            <a:solidFill>
              <a:srgbClr val="993366"/>
            </a:solidFill>
            <a:ln w="12700">
              <a:solidFill>
                <a:srgbClr val="000000"/>
              </a:solidFill>
              <a:prstDash val="solid"/>
            </a:ln>
          </c:spPr>
          <c:cat>
            <c:strRef>
              <c:f>Бюджет!$A$12:$C$22</c:f>
              <c:strCache>
                <c:ptCount val="11"/>
                <c:pt idx="0">
                  <c:v>01</c:v>
                </c:pt>
                <c:pt idx="1">
                  <c:v>03</c:v>
                </c:pt>
                <c:pt idx="2">
                  <c:v>04</c:v>
                </c:pt>
                <c:pt idx="3">
                  <c:v>05</c:v>
                </c:pt>
                <c:pt idx="4">
                  <c:v>06</c:v>
                </c:pt>
                <c:pt idx="5">
                  <c:v>07</c:v>
                </c:pt>
                <c:pt idx="6">
                  <c:v>08</c:v>
                </c:pt>
                <c:pt idx="7">
                  <c:v>10</c:v>
                </c:pt>
                <c:pt idx="8">
                  <c:v>11</c:v>
                </c:pt>
                <c:pt idx="9">
                  <c:v>13</c:v>
                </c:pt>
                <c:pt idx="10">
                  <c:v>14</c:v>
                </c:pt>
              </c:strCache>
            </c:strRef>
          </c:cat>
          <c:val>
            <c:numRef>
              <c:f>Бюджет!$E$12:$E$22</c:f>
              <c:numCache>
                <c:formatCode>General</c:formatCode>
                <c:ptCount val="11"/>
                <c:pt idx="0" formatCode="#,##0.00">
                  <c:v>45617</c:v>
                </c:pt>
                <c:pt idx="3" formatCode="#,##0.00">
                  <c:v>125</c:v>
                </c:pt>
                <c:pt idx="5" formatCode="#,##0.00">
                  <c:v>154063</c:v>
                </c:pt>
                <c:pt idx="6" formatCode="#,##0.00">
                  <c:v>36673</c:v>
                </c:pt>
                <c:pt idx="7" formatCode="#,##0.00">
                  <c:v>2037</c:v>
                </c:pt>
                <c:pt idx="8" formatCode="#,##0.00">
                  <c:v>104</c:v>
                </c:pt>
                <c:pt idx="9" formatCode="#,##0.00">
                  <c:v>578</c:v>
                </c:pt>
                <c:pt idx="10" formatCode="#,##0.00">
                  <c:v>18298</c:v>
                </c:pt>
              </c:numCache>
            </c:numRef>
          </c:val>
        </c:ser>
        <c:shape val="cylinder"/>
        <c:axId val="61438592"/>
        <c:axId val="61444864"/>
        <c:axId val="61429056"/>
      </c:bar3DChart>
      <c:catAx>
        <c:axId val="61438592"/>
        <c:scaling>
          <c:orientation val="minMax"/>
        </c:scaling>
        <c:axPos val="b"/>
        <c:title>
          <c:tx>
            <c:rich>
              <a:bodyPr/>
              <a:lstStyle/>
              <a:p>
                <a:pPr>
                  <a:defRPr sz="1000" b="0" i="0" u="none" strike="noStrike" baseline="0">
                    <a:solidFill>
                      <a:srgbClr val="000000"/>
                    </a:solidFill>
                    <a:latin typeface="Times New Roman" pitchFamily="18" charset="0"/>
                    <a:ea typeface="Arial Cyr"/>
                    <a:cs typeface="Times New Roman" pitchFamily="18" charset="0"/>
                  </a:defRPr>
                </a:pPr>
                <a:r>
                  <a:rPr lang="ru-RU" sz="1000" b="0" dirty="0">
                    <a:latin typeface="Times New Roman" pitchFamily="18" charset="0"/>
                    <a:cs typeface="Times New Roman" pitchFamily="18" charset="0"/>
                  </a:rPr>
                  <a:t>разделы расходов бюджета</a:t>
                </a:r>
              </a:p>
            </c:rich>
          </c:tx>
          <c:layout>
            <c:manualLayout>
              <c:xMode val="edge"/>
              <c:yMode val="edge"/>
              <c:x val="6.4091989962178464E-2"/>
              <c:y val="0.78392367277597685"/>
            </c:manualLayout>
          </c:layout>
          <c:spPr>
            <a:noFill/>
            <a:ln w="25400">
              <a:noFill/>
            </a:ln>
          </c:spPr>
        </c:title>
        <c:numFmt formatCode="@" sourceLinked="1"/>
        <c:tickLblPos val="low"/>
        <c:spPr>
          <a:ln w="3175">
            <a:solidFill>
              <a:srgbClr val="000000"/>
            </a:solidFill>
            <a:prstDash val="solid"/>
          </a:ln>
        </c:spPr>
        <c:txPr>
          <a:bodyPr rot="0" vert="horz"/>
          <a:lstStyle/>
          <a:p>
            <a:pPr>
              <a:defRPr sz="1025" b="0" i="0" u="none" strike="noStrike" baseline="0">
                <a:solidFill>
                  <a:srgbClr val="000000"/>
                </a:solidFill>
                <a:latin typeface="Arial Cyr"/>
                <a:ea typeface="Arial Cyr"/>
                <a:cs typeface="Arial Cyr"/>
              </a:defRPr>
            </a:pPr>
            <a:endParaRPr lang="ru-RU"/>
          </a:p>
        </c:txPr>
        <c:crossAx val="61444864"/>
        <c:crosses val="autoZero"/>
        <c:auto val="1"/>
        <c:lblAlgn val="ctr"/>
        <c:lblOffset val="100"/>
        <c:tickLblSkip val="1"/>
        <c:tickMarkSkip val="1"/>
        <c:noMultiLvlLbl val="1"/>
      </c:catAx>
      <c:valAx>
        <c:axId val="61444864"/>
        <c:scaling>
          <c:orientation val="minMax"/>
        </c:scaling>
        <c:axPos val="l"/>
        <c:majorGridlines>
          <c:spPr>
            <a:ln w="3175">
              <a:solidFill>
                <a:srgbClr val="000000"/>
              </a:solidFill>
              <a:prstDash val="solid"/>
            </a:ln>
          </c:spPr>
        </c:majorGridlines>
        <c:title>
          <c:tx>
            <c:rich>
              <a:bodyPr rot="0" vert="horz"/>
              <a:lstStyle/>
              <a:p>
                <a:pPr algn="ctr">
                  <a:defRPr sz="1000" b="1" i="0" u="none" strike="noStrike" baseline="0">
                    <a:solidFill>
                      <a:srgbClr val="000000"/>
                    </a:solidFill>
                    <a:latin typeface="Times New Roman" pitchFamily="18" charset="0"/>
                    <a:ea typeface="Arial Cyr"/>
                    <a:cs typeface="Times New Roman" pitchFamily="18" charset="0"/>
                  </a:defRPr>
                </a:pPr>
                <a:r>
                  <a:rPr lang="ru-RU" sz="1000" dirty="0">
                    <a:latin typeface="Times New Roman" pitchFamily="18" charset="0"/>
                    <a:cs typeface="Times New Roman" pitchFamily="18" charset="0"/>
                  </a:rPr>
                  <a:t>тыс.руб.</a:t>
                </a:r>
              </a:p>
            </c:rich>
          </c:tx>
          <c:layout>
            <c:manualLayout>
              <c:xMode val="edge"/>
              <c:yMode val="edge"/>
              <c:x val="0.12149544975102478"/>
              <c:y val="0.39534965106106101"/>
            </c:manualLayout>
          </c:layout>
          <c:spPr>
            <a:noFill/>
            <a:ln w="25400">
              <a:noFill/>
            </a:ln>
          </c:spPr>
        </c:title>
        <c:numFmt formatCode="General" sourceLinked="1"/>
        <c:tickLblPos val="nextTo"/>
        <c:spPr>
          <a:ln w="3175">
            <a:solidFill>
              <a:srgbClr val="000000"/>
            </a:solidFill>
            <a:prstDash val="solid"/>
          </a:ln>
        </c:spPr>
        <c:txPr>
          <a:bodyPr rot="0" vert="horz"/>
          <a:lstStyle/>
          <a:p>
            <a:pPr>
              <a:defRPr sz="1025" b="0" i="0" u="none" strike="noStrike" baseline="0">
                <a:solidFill>
                  <a:srgbClr val="000000"/>
                </a:solidFill>
                <a:latin typeface="Arial Cyr"/>
                <a:ea typeface="Arial Cyr"/>
                <a:cs typeface="Arial Cyr"/>
              </a:defRPr>
            </a:pPr>
            <a:endParaRPr lang="ru-RU"/>
          </a:p>
        </c:txPr>
        <c:crossAx val="61438592"/>
        <c:crosses val="autoZero"/>
        <c:crossBetween val="between"/>
      </c:valAx>
      <c:serAx>
        <c:axId val="61429056"/>
        <c:scaling>
          <c:orientation val="minMax"/>
        </c:scaling>
        <c:delete val="1"/>
        <c:axPos val="b"/>
        <c:tickLblPos val="none"/>
        <c:crossAx val="61444864"/>
        <c:crosses val="autoZero"/>
      </c:serAx>
      <c:dTable>
        <c:showHorzBorder val="1"/>
        <c:showVertBorder val="1"/>
        <c:showOutline val="1"/>
        <c:showKeys val="1"/>
        <c:spPr>
          <a:ln w="3175">
            <a:solidFill>
              <a:srgbClr val="000000"/>
            </a:solidFill>
            <a:prstDash val="solid"/>
          </a:ln>
        </c:spPr>
        <c:txPr>
          <a:bodyPr/>
          <a:lstStyle/>
          <a:p>
            <a:pPr rtl="0">
              <a:defRPr sz="900" b="0" i="0" u="none" strike="noStrike" baseline="0">
                <a:solidFill>
                  <a:srgbClr val="000000"/>
                </a:solidFill>
                <a:latin typeface="Times New Roman" pitchFamily="18" charset="0"/>
                <a:ea typeface="Arial Cyr"/>
                <a:cs typeface="Times New Roman" pitchFamily="18" charset="0"/>
              </a:defRPr>
            </a:pPr>
            <a:endParaRPr lang="ru-RU"/>
          </a:p>
        </c:txPr>
      </c:dTable>
      <c:spPr>
        <a:noFill/>
        <a:ln w="25400">
          <a:noFill/>
        </a:ln>
      </c:spPr>
    </c:plotArea>
    <c:legend>
      <c:legendPos val="t"/>
      <c:layout>
        <c:manualLayout>
          <c:xMode val="edge"/>
          <c:yMode val="edge"/>
          <c:x val="0.17993795243019792"/>
          <c:y val="0.11393516177450302"/>
          <c:w val="0.5635987590486039"/>
          <c:h val="6.3517937303181476E-2"/>
        </c:manualLayout>
      </c:layout>
      <c:spPr>
        <a:noFill/>
        <a:ln w="3175">
          <a:solidFill>
            <a:srgbClr val="000000"/>
          </a:solidFill>
          <a:prstDash val="solid"/>
        </a:ln>
      </c:spPr>
      <c:txPr>
        <a:bodyPr/>
        <a:lstStyle/>
        <a:p>
          <a:pPr>
            <a:defRPr sz="1050" b="0" i="0" u="none" strike="noStrike" baseline="0">
              <a:solidFill>
                <a:srgbClr val="000000"/>
              </a:solidFill>
              <a:latin typeface="Times New Roman" pitchFamily="18" charset="0"/>
              <a:ea typeface="Arial Cyr"/>
              <a:cs typeface="Times New Roman" pitchFamily="18" charset="0"/>
            </a:defRPr>
          </a:pPr>
          <a:endParaRPr lang="ru-RU"/>
        </a:p>
      </c:txPr>
    </c:legend>
    <c:plotVisOnly val="1"/>
    <c:dispBlanksAs val="gap"/>
  </c:chart>
  <c:spPr>
    <a:noFill/>
    <a:ln w="9525">
      <a:noFill/>
    </a:ln>
  </c:spPr>
  <c:txPr>
    <a:bodyPr/>
    <a:lstStyle/>
    <a:p>
      <a:pPr>
        <a:defRPr sz="1750" b="0" i="0" u="none" strike="noStrike" baseline="0">
          <a:solidFill>
            <a:srgbClr val="000000"/>
          </a:solidFill>
          <a:latin typeface="Arial Cyr"/>
          <a:ea typeface="Arial Cyr"/>
          <a:cs typeface="Arial Cyr"/>
        </a:defRPr>
      </a:pPr>
      <a:endParaRPr lang="ru-RU"/>
    </a:p>
  </c:txPr>
  <c:externalData r:id="rId1"/>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1400" b="1" i="0" u="none" strike="noStrike" baseline="0">
                <a:solidFill>
                  <a:schemeClr val="tx1"/>
                </a:solidFill>
                <a:latin typeface="Times New Roman" pitchFamily="18" charset="0"/>
                <a:ea typeface="Arial Cyr"/>
                <a:cs typeface="Times New Roman" pitchFamily="18" charset="0"/>
              </a:defRPr>
            </a:pPr>
            <a:r>
              <a:rPr lang="ru-RU" sz="1400" dirty="0">
                <a:solidFill>
                  <a:schemeClr val="tx1"/>
                </a:solidFill>
                <a:latin typeface="Times New Roman" pitchFamily="18" charset="0"/>
                <a:cs typeface="Times New Roman" pitchFamily="18" charset="0"/>
              </a:rPr>
              <a:t>Исполнение бюджета МО "Заларинский </a:t>
            </a:r>
            <a:r>
              <a:rPr lang="ru-RU" sz="1400" dirty="0" smtClean="0">
                <a:solidFill>
                  <a:schemeClr val="tx1"/>
                </a:solidFill>
                <a:latin typeface="Times New Roman" pitchFamily="18" charset="0"/>
                <a:cs typeface="Times New Roman" pitchFamily="18" charset="0"/>
              </a:rPr>
              <a:t>район»</a:t>
            </a:r>
          </a:p>
          <a:p>
            <a:pPr>
              <a:defRPr sz="1400" b="1" i="0" u="none" strike="noStrike" baseline="0">
                <a:solidFill>
                  <a:schemeClr val="tx1"/>
                </a:solidFill>
                <a:latin typeface="Times New Roman" pitchFamily="18" charset="0"/>
                <a:ea typeface="Arial Cyr"/>
                <a:cs typeface="Times New Roman" pitchFamily="18" charset="0"/>
              </a:defRPr>
            </a:pPr>
            <a:r>
              <a:rPr lang="ru-RU" sz="1400" dirty="0" smtClean="0">
                <a:solidFill>
                  <a:schemeClr val="tx1"/>
                </a:solidFill>
                <a:latin typeface="Times New Roman" pitchFamily="18" charset="0"/>
                <a:cs typeface="Times New Roman" pitchFamily="18" charset="0"/>
              </a:rPr>
              <a:t> </a:t>
            </a:r>
            <a:r>
              <a:rPr lang="ru-RU" sz="1400" dirty="0">
                <a:solidFill>
                  <a:schemeClr val="tx1"/>
                </a:solidFill>
                <a:latin typeface="Times New Roman" pitchFamily="18" charset="0"/>
                <a:cs typeface="Times New Roman" pitchFamily="18" charset="0"/>
              </a:rPr>
              <a:t>в разрезе средств бюджета в 2013 году</a:t>
            </a:r>
          </a:p>
        </c:rich>
      </c:tx>
      <c:layout>
        <c:manualLayout>
          <c:xMode val="edge"/>
          <c:yMode val="edge"/>
          <c:x val="0.2545196741824039"/>
          <c:y val="1.7154571767882859E-3"/>
        </c:manualLayout>
      </c:layout>
      <c:spPr>
        <a:noFill/>
        <a:ln w="25400">
          <a:noFill/>
        </a:ln>
      </c:spPr>
    </c:title>
    <c:view3D>
      <c:hPercent val="54"/>
      <c:rotY val="40"/>
      <c:depthPercent val="100"/>
      <c:rAngAx val="1"/>
    </c:view3D>
    <c:floor>
      <c:spPr>
        <a:solidFill>
          <a:srgbClr val="C0C0C0"/>
        </a:solidFill>
        <a:ln w="3175">
          <a:solidFill>
            <a:srgbClr val="000000"/>
          </a:solidFill>
          <a:prstDash val="solid"/>
        </a:ln>
      </c:spPr>
    </c:floor>
    <c:sideWall>
      <c:spPr>
        <a:noFill/>
        <a:ln w="12700">
          <a:solidFill>
            <a:srgbClr val="808080"/>
          </a:solidFill>
          <a:prstDash val="solid"/>
        </a:ln>
      </c:spPr>
    </c:sideWall>
    <c:backWall>
      <c:spPr>
        <a:noFill/>
        <a:ln w="12700">
          <a:solidFill>
            <a:srgbClr val="808080"/>
          </a:solidFill>
          <a:prstDash val="solid"/>
        </a:ln>
      </c:spPr>
    </c:backWall>
    <c:plotArea>
      <c:layout>
        <c:manualLayout>
          <c:layoutTarget val="inner"/>
          <c:xMode val="edge"/>
          <c:yMode val="edge"/>
          <c:x val="0.32919682867976735"/>
          <c:y val="5.9736051091935569E-2"/>
          <c:w val="0.66666666666666663"/>
          <c:h val="0.80167451619652685"/>
        </c:manualLayout>
      </c:layout>
      <c:bar3DChart>
        <c:barDir val="col"/>
        <c:grouping val="stacked"/>
        <c:ser>
          <c:idx val="0"/>
          <c:order val="0"/>
          <c:tx>
            <c:v>Исполнение бюджета МО "Заларинский район" в 2013 год за счет собственных средств</c:v>
          </c:tx>
          <c:spPr>
            <a:solidFill>
              <a:srgbClr val="9999FF"/>
            </a:solidFill>
            <a:ln w="12700">
              <a:solidFill>
                <a:srgbClr val="000000"/>
              </a:solidFill>
              <a:prstDash val="solid"/>
            </a:ln>
          </c:spPr>
          <c:dLbls>
            <c:dLbl>
              <c:idx val="1"/>
              <c:layout>
                <c:manualLayout>
                  <c:x val="2.6517057653212196E-2"/>
                  <c:y val="-1.5359508632849461E-2"/>
                </c:manualLayout>
              </c:layout>
              <c:showLegendKey val="1"/>
              <c:showVal val="1"/>
            </c:dLbl>
            <c:dLbl>
              <c:idx val="2"/>
              <c:layout>
                <c:manualLayout>
                  <c:x val="2.4231014556479649E-2"/>
                  <c:y val="-3.0435481279126328E-3"/>
                </c:manualLayout>
              </c:layout>
              <c:showLegendKey val="1"/>
              <c:showVal val="1"/>
            </c:dLbl>
            <c:dLbl>
              <c:idx val="3"/>
              <c:layout>
                <c:manualLayout>
                  <c:x val="2.7343055747814492E-2"/>
                  <c:y val="3.9798596603992932E-4"/>
                </c:manualLayout>
              </c:layout>
              <c:showLegendKey val="1"/>
              <c:showVal val="1"/>
            </c:dLbl>
            <c:dLbl>
              <c:idx val="4"/>
              <c:layout>
                <c:manualLayout>
                  <c:x val="1.3254294609244256E-2"/>
                  <c:y val="-1.8795686253504022E-2"/>
                </c:manualLayout>
              </c:layout>
              <c:showLegendKey val="1"/>
              <c:showVal val="1"/>
            </c:dLbl>
            <c:dLbl>
              <c:idx val="7"/>
              <c:layout>
                <c:manualLayout>
                  <c:x val="2.0143040548059966E-2"/>
                  <c:y val="-4.5139000482082399E-3"/>
                </c:manualLayout>
              </c:layout>
              <c:showLegendKey val="1"/>
              <c:showVal val="1"/>
            </c:dLbl>
            <c:dLbl>
              <c:idx val="8"/>
              <c:layout>
                <c:manualLayout>
                  <c:x val="1.6016307165327221E-2"/>
                  <c:y val="-2.0162122591818928E-2"/>
                </c:manualLayout>
              </c:layout>
              <c:showLegendKey val="1"/>
              <c:showVal val="1"/>
            </c:dLbl>
            <c:dLbl>
              <c:idx val="9"/>
              <c:layout>
                <c:manualLayout>
                  <c:x val="1.5219514313554569E-2"/>
                  <c:y val="-1.8607495491634981E-2"/>
                </c:manualLayout>
              </c:layout>
              <c:showLegendKey val="1"/>
              <c:showVal val="1"/>
            </c:dLbl>
            <c:dLbl>
              <c:idx val="10"/>
              <c:layout>
                <c:manualLayout>
                  <c:x val="2.1054808686660095E-2"/>
                  <c:y val="-1.567518345921046E-2"/>
                </c:manualLayout>
              </c:layout>
              <c:showLegendKey val="1"/>
              <c:showVal val="1"/>
            </c:dLbl>
            <c:numFmt formatCode="#,##0" sourceLinked="0"/>
            <c:spPr>
              <a:noFill/>
              <a:ln w="25400">
                <a:noFill/>
              </a:ln>
            </c:spPr>
            <c:txPr>
              <a:bodyPr/>
              <a:lstStyle/>
              <a:p>
                <a:pPr>
                  <a:defRPr sz="500" b="0" i="0" u="none" strike="noStrike" baseline="0">
                    <a:solidFill>
                      <a:srgbClr val="000000"/>
                    </a:solidFill>
                    <a:latin typeface="Arial Cyr"/>
                    <a:ea typeface="Arial Cyr"/>
                    <a:cs typeface="Arial Cyr"/>
                  </a:defRPr>
                </a:pPr>
                <a:endParaRPr lang="ru-RU"/>
              </a:p>
            </c:txPr>
            <c:showLegendKey val="1"/>
            <c:showVal val="1"/>
          </c:dLbls>
          <c:cat>
            <c:strRef>
              <c:f>Бюджет!$A$12:$A$22</c:f>
              <c:strCache>
                <c:ptCount val="11"/>
                <c:pt idx="0">
                  <c:v>01</c:v>
                </c:pt>
                <c:pt idx="1">
                  <c:v>03</c:v>
                </c:pt>
                <c:pt idx="2">
                  <c:v>04</c:v>
                </c:pt>
                <c:pt idx="3">
                  <c:v>05</c:v>
                </c:pt>
                <c:pt idx="4">
                  <c:v>06</c:v>
                </c:pt>
                <c:pt idx="5">
                  <c:v>07</c:v>
                </c:pt>
                <c:pt idx="6">
                  <c:v>08</c:v>
                </c:pt>
                <c:pt idx="7">
                  <c:v>10</c:v>
                </c:pt>
                <c:pt idx="8">
                  <c:v>11</c:v>
                </c:pt>
                <c:pt idx="9">
                  <c:v>13</c:v>
                </c:pt>
                <c:pt idx="10">
                  <c:v>14</c:v>
                </c:pt>
              </c:strCache>
            </c:strRef>
          </c:cat>
          <c:val>
            <c:numRef>
              <c:f>Бюджет!$B$12:$B$22</c:f>
              <c:numCache>
                <c:formatCode>#,##0.00</c:formatCode>
                <c:ptCount val="11"/>
                <c:pt idx="0">
                  <c:v>50032</c:v>
                </c:pt>
                <c:pt idx="1">
                  <c:v>120</c:v>
                </c:pt>
                <c:pt idx="2">
                  <c:v>1349</c:v>
                </c:pt>
                <c:pt idx="3">
                  <c:v>1469</c:v>
                </c:pt>
                <c:pt idx="4">
                  <c:v>16</c:v>
                </c:pt>
                <c:pt idx="5">
                  <c:v>170219</c:v>
                </c:pt>
                <c:pt idx="6">
                  <c:v>38879</c:v>
                </c:pt>
                <c:pt idx="7">
                  <c:v>2037</c:v>
                </c:pt>
                <c:pt idx="8">
                  <c:v>1015</c:v>
                </c:pt>
                <c:pt idx="9">
                  <c:v>578</c:v>
                </c:pt>
                <c:pt idx="10">
                  <c:v>19509</c:v>
                </c:pt>
              </c:numCache>
            </c:numRef>
          </c:val>
        </c:ser>
        <c:ser>
          <c:idx val="1"/>
          <c:order val="1"/>
          <c:tx>
            <c:v>исполнение бюджета МО "Заларинский район" в 2013 году за счет целевых средств</c:v>
          </c:tx>
          <c:spPr>
            <a:solidFill>
              <a:srgbClr val="993366"/>
            </a:solidFill>
            <a:ln w="12700">
              <a:solidFill>
                <a:srgbClr val="000000"/>
              </a:solidFill>
              <a:prstDash val="solid"/>
            </a:ln>
          </c:spPr>
          <c:dLbls>
            <c:dLbl>
              <c:idx val="0"/>
              <c:layout>
                <c:manualLayout>
                  <c:x val="2.7313959074660651E-2"/>
                  <c:y val="-1.8385916046208543E-2"/>
                </c:manualLayout>
              </c:layout>
              <c:showLegendKey val="1"/>
              <c:showVal val="1"/>
            </c:dLbl>
            <c:dLbl>
              <c:idx val="2"/>
              <c:layout>
                <c:manualLayout>
                  <c:x val="1.0787374432384205E-2"/>
                  <c:y val="-2.4345349688431852E-2"/>
                </c:manualLayout>
              </c:layout>
              <c:showLegendKey val="1"/>
              <c:showVal val="1"/>
            </c:dLbl>
            <c:dLbl>
              <c:idx val="3"/>
              <c:layout>
                <c:manualLayout>
                  <c:x val="1.7001794113895023E-2"/>
                  <c:y val="-2.7400146410270554E-2"/>
                </c:manualLayout>
              </c:layout>
              <c:showLegendKey val="1"/>
              <c:showVal val="1"/>
            </c:dLbl>
            <c:dLbl>
              <c:idx val="6"/>
              <c:layout>
                <c:manualLayout>
                  <c:x val="1.3928620866548861E-2"/>
                  <c:y val="-2.2717517453175823E-2"/>
                </c:manualLayout>
              </c:layout>
              <c:showLegendKey val="1"/>
              <c:showVal val="1"/>
            </c:dLbl>
            <c:dLbl>
              <c:idx val="7"/>
              <c:layout>
                <c:manualLayout>
                  <c:x val="2.1025494874154255E-2"/>
                  <c:y val="-2.4800471369650294E-2"/>
                </c:manualLayout>
              </c:layout>
              <c:showLegendKey val="1"/>
              <c:showVal val="1"/>
            </c:dLbl>
            <c:numFmt formatCode="#,##0" sourceLinked="0"/>
            <c:spPr>
              <a:noFill/>
              <a:ln w="25400">
                <a:noFill/>
              </a:ln>
            </c:spPr>
            <c:txPr>
              <a:bodyPr/>
              <a:lstStyle/>
              <a:p>
                <a:pPr>
                  <a:defRPr sz="500" b="0" i="0" u="none" strike="noStrike" baseline="0">
                    <a:solidFill>
                      <a:srgbClr val="000000"/>
                    </a:solidFill>
                    <a:latin typeface="Arial Cyr"/>
                    <a:ea typeface="Arial Cyr"/>
                    <a:cs typeface="Arial Cyr"/>
                  </a:defRPr>
                </a:pPr>
                <a:endParaRPr lang="ru-RU"/>
              </a:p>
            </c:txPr>
            <c:showLegendKey val="1"/>
            <c:showVal val="1"/>
          </c:dLbls>
          <c:cat>
            <c:strRef>
              <c:f>Бюджет!$A$12:$A$22</c:f>
              <c:strCache>
                <c:ptCount val="11"/>
                <c:pt idx="0">
                  <c:v>01</c:v>
                </c:pt>
                <c:pt idx="1">
                  <c:v>03</c:v>
                </c:pt>
                <c:pt idx="2">
                  <c:v>04</c:v>
                </c:pt>
                <c:pt idx="3">
                  <c:v>05</c:v>
                </c:pt>
                <c:pt idx="4">
                  <c:v>06</c:v>
                </c:pt>
                <c:pt idx="5">
                  <c:v>07</c:v>
                </c:pt>
                <c:pt idx="6">
                  <c:v>08</c:v>
                </c:pt>
                <c:pt idx="7">
                  <c:v>10</c:v>
                </c:pt>
                <c:pt idx="8">
                  <c:v>11</c:v>
                </c:pt>
                <c:pt idx="9">
                  <c:v>13</c:v>
                </c:pt>
                <c:pt idx="10">
                  <c:v>14</c:v>
                </c:pt>
              </c:strCache>
            </c:strRef>
          </c:cat>
          <c:val>
            <c:numRef>
              <c:f>Бюджет!$C$12:$C$22</c:f>
              <c:numCache>
                <c:formatCode>General</c:formatCode>
                <c:ptCount val="11"/>
                <c:pt idx="0" formatCode="#,##0.00">
                  <c:v>2840</c:v>
                </c:pt>
                <c:pt idx="2" formatCode="#,##0.00">
                  <c:v>1063</c:v>
                </c:pt>
                <c:pt idx="3" formatCode="#,##0.00">
                  <c:v>6942</c:v>
                </c:pt>
                <c:pt idx="5" formatCode="#,##0.00">
                  <c:v>580800</c:v>
                </c:pt>
                <c:pt idx="6" formatCode="#,##0.00">
                  <c:v>2033</c:v>
                </c:pt>
                <c:pt idx="7" formatCode="#,##0.00">
                  <c:v>33909</c:v>
                </c:pt>
              </c:numCache>
            </c:numRef>
          </c:val>
        </c:ser>
        <c:dLbls>
          <c:showLegendKey val="1"/>
          <c:showVal val="1"/>
        </c:dLbls>
        <c:shape val="box"/>
        <c:axId val="52855552"/>
        <c:axId val="52857472"/>
        <c:axId val="0"/>
      </c:bar3DChart>
      <c:catAx>
        <c:axId val="52855552"/>
        <c:scaling>
          <c:orientation val="minMax"/>
        </c:scaling>
        <c:axPos val="b"/>
        <c:title>
          <c:tx>
            <c:rich>
              <a:bodyPr/>
              <a:lstStyle/>
              <a:p>
                <a:pPr>
                  <a:defRPr sz="1200" b="1" i="0" u="none" strike="noStrike" baseline="0">
                    <a:solidFill>
                      <a:srgbClr val="000000"/>
                    </a:solidFill>
                    <a:latin typeface="Times New Roman" pitchFamily="18" charset="0"/>
                    <a:ea typeface="Arial Cyr"/>
                    <a:cs typeface="Times New Roman" pitchFamily="18" charset="0"/>
                  </a:defRPr>
                </a:pPr>
                <a:r>
                  <a:rPr lang="ru-RU" sz="1200">
                    <a:latin typeface="Times New Roman" pitchFamily="18" charset="0"/>
                    <a:cs typeface="Times New Roman" pitchFamily="18" charset="0"/>
                  </a:rPr>
                  <a:t>разделы по расходам бюджета</a:t>
                </a:r>
              </a:p>
            </c:rich>
          </c:tx>
          <c:layout>
            <c:manualLayout>
              <c:xMode val="edge"/>
              <c:yMode val="edge"/>
              <c:x val="5.4463977938642411E-2"/>
              <c:y val="0.64638056146339962"/>
            </c:manualLayout>
          </c:layout>
          <c:spPr>
            <a:noFill/>
            <a:ln w="25400">
              <a:noFill/>
            </a:ln>
          </c:spPr>
        </c:title>
        <c:numFmt formatCode="@" sourceLinked="1"/>
        <c:tickLblPos val="low"/>
        <c:spPr>
          <a:ln w="3175">
            <a:solidFill>
              <a:srgbClr val="000000"/>
            </a:solidFill>
            <a:prstDash val="solid"/>
          </a:ln>
        </c:spPr>
        <c:txPr>
          <a:bodyPr rot="0" vert="horz"/>
          <a:lstStyle/>
          <a:p>
            <a:pPr>
              <a:defRPr sz="975" b="0" i="0" u="none" strike="noStrike" baseline="0">
                <a:solidFill>
                  <a:srgbClr val="000000"/>
                </a:solidFill>
                <a:latin typeface="Arial Cyr"/>
                <a:ea typeface="Arial Cyr"/>
                <a:cs typeface="Arial Cyr"/>
              </a:defRPr>
            </a:pPr>
            <a:endParaRPr lang="ru-RU"/>
          </a:p>
        </c:txPr>
        <c:crossAx val="52857472"/>
        <c:crosses val="autoZero"/>
        <c:auto val="1"/>
        <c:lblAlgn val="ctr"/>
        <c:lblOffset val="100"/>
        <c:tickLblSkip val="1"/>
        <c:tickMarkSkip val="1"/>
      </c:catAx>
      <c:valAx>
        <c:axId val="52857472"/>
        <c:scaling>
          <c:orientation val="minMax"/>
        </c:scaling>
        <c:axPos val="l"/>
        <c:majorGridlines>
          <c:spPr>
            <a:ln w="3175">
              <a:solidFill>
                <a:srgbClr val="000000"/>
              </a:solidFill>
              <a:prstDash val="solid"/>
            </a:ln>
          </c:spPr>
        </c:majorGridlines>
        <c:title>
          <c:tx>
            <c:rich>
              <a:bodyPr/>
              <a:lstStyle/>
              <a:p>
                <a:pPr>
                  <a:defRPr sz="900" b="1" i="0" u="none" strike="noStrike" baseline="0">
                    <a:solidFill>
                      <a:srgbClr val="000000"/>
                    </a:solidFill>
                    <a:latin typeface="Times New Roman" pitchFamily="18" charset="0"/>
                    <a:ea typeface="Arial Cyr"/>
                    <a:cs typeface="Times New Roman" pitchFamily="18" charset="0"/>
                  </a:defRPr>
                </a:pPr>
                <a:r>
                  <a:rPr lang="ru-RU">
                    <a:latin typeface="Times New Roman" pitchFamily="18" charset="0"/>
                    <a:cs typeface="Times New Roman" pitchFamily="18" charset="0"/>
                  </a:rPr>
                  <a:t>тыс.руб.</a:t>
                </a:r>
              </a:p>
            </c:rich>
          </c:tx>
          <c:layout>
            <c:manualLayout>
              <c:xMode val="edge"/>
              <c:yMode val="edge"/>
              <c:x val="0.18998531595132986"/>
              <c:y val="0.4476197618154894"/>
            </c:manualLayout>
          </c:layout>
          <c:spPr>
            <a:noFill/>
            <a:ln w="25400">
              <a:noFill/>
            </a:ln>
          </c:spPr>
        </c:title>
        <c:numFmt formatCode="#,##0" sourceLinked="0"/>
        <c:tickLblPos val="nextTo"/>
        <c:spPr>
          <a:ln w="3175">
            <a:solidFill>
              <a:srgbClr val="000000"/>
            </a:solidFill>
            <a:prstDash val="solid"/>
          </a:ln>
        </c:spPr>
        <c:txPr>
          <a:bodyPr rot="0" vert="horz"/>
          <a:lstStyle/>
          <a:p>
            <a:pPr>
              <a:defRPr sz="625" b="0" i="0" u="none" strike="noStrike" baseline="0">
                <a:solidFill>
                  <a:srgbClr val="000000"/>
                </a:solidFill>
                <a:latin typeface="Arial Cyr"/>
                <a:ea typeface="Arial Cyr"/>
                <a:cs typeface="Arial Cyr"/>
              </a:defRPr>
            </a:pPr>
            <a:endParaRPr lang="ru-RU"/>
          </a:p>
        </c:txPr>
        <c:crossAx val="52855552"/>
        <c:crosses val="autoZero"/>
        <c:crossBetween val="between"/>
        <c:majorUnit val="50000"/>
      </c:valAx>
      <c:dTable>
        <c:showHorzBorder val="1"/>
        <c:showVertBorder val="1"/>
        <c:showOutline val="1"/>
        <c:showKeys val="1"/>
        <c:spPr>
          <a:ln w="3175">
            <a:solidFill>
              <a:srgbClr val="000000"/>
            </a:solidFill>
            <a:prstDash val="solid"/>
          </a:ln>
        </c:spPr>
        <c:txPr>
          <a:bodyPr/>
          <a:lstStyle/>
          <a:p>
            <a:pPr rtl="0">
              <a:defRPr sz="1000" b="0" i="0" u="none" strike="noStrike" baseline="0">
                <a:solidFill>
                  <a:srgbClr val="000000"/>
                </a:solidFill>
                <a:latin typeface="Times New Roman" pitchFamily="18" charset="0"/>
                <a:ea typeface="Arial Cyr"/>
                <a:cs typeface="Times New Roman" pitchFamily="18" charset="0"/>
              </a:defRPr>
            </a:pPr>
            <a:endParaRPr lang="ru-RU"/>
          </a:p>
        </c:txPr>
      </c:dTable>
      <c:spPr>
        <a:noFill/>
        <a:ln w="25400">
          <a:noFill/>
        </a:ln>
      </c:spPr>
    </c:plotArea>
    <c:legend>
      <c:legendPos val="r"/>
      <c:layout>
        <c:manualLayout>
          <c:xMode val="edge"/>
          <c:yMode val="edge"/>
          <c:x val="0.13891761461564978"/>
          <c:y val="7.6176112443198163E-2"/>
          <c:w val="0.6894174422612892"/>
          <c:h val="9.3688538932633764E-2"/>
        </c:manualLayout>
      </c:layout>
      <c:spPr>
        <a:noFill/>
        <a:ln w="3175">
          <a:solidFill>
            <a:srgbClr val="000000"/>
          </a:solidFill>
          <a:prstDash val="solid"/>
        </a:ln>
      </c:spPr>
      <c:txPr>
        <a:bodyPr/>
        <a:lstStyle/>
        <a:p>
          <a:pPr>
            <a:defRPr sz="1000" b="0" i="0" u="none" strike="noStrike" baseline="0">
              <a:solidFill>
                <a:srgbClr val="000000"/>
              </a:solidFill>
              <a:latin typeface="Times New Roman" pitchFamily="18" charset="0"/>
              <a:ea typeface="Arial Cyr"/>
              <a:cs typeface="Times New Roman" pitchFamily="18" charset="0"/>
            </a:defRPr>
          </a:pPr>
          <a:endParaRPr lang="ru-RU"/>
        </a:p>
      </c:txPr>
    </c:legend>
    <c:plotVisOnly val="1"/>
    <c:dispBlanksAs val="gap"/>
  </c:chart>
  <c:spPr>
    <a:noFill/>
    <a:ln w="9525">
      <a:noFill/>
    </a:ln>
  </c:spPr>
  <c:txPr>
    <a:bodyPr/>
    <a:lstStyle/>
    <a:p>
      <a:pPr>
        <a:defRPr sz="2350" b="0" i="0" u="none" strike="noStrike" baseline="0">
          <a:solidFill>
            <a:srgbClr val="000000"/>
          </a:solidFill>
          <a:latin typeface="Arial Cyr"/>
          <a:ea typeface="Arial Cyr"/>
          <a:cs typeface="Arial Cyr"/>
        </a:defRPr>
      </a:pPr>
      <a:endParaRPr lang="ru-RU"/>
    </a:p>
  </c:txPr>
  <c:externalData r:id="rId1"/>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1100" b="1" i="0" u="none" strike="noStrike" baseline="0">
                <a:solidFill>
                  <a:srgbClr val="000000"/>
                </a:solidFill>
                <a:latin typeface="Arial Cyr"/>
                <a:ea typeface="Arial Cyr"/>
                <a:cs typeface="Arial Cyr"/>
              </a:defRPr>
            </a:pPr>
            <a:r>
              <a:rPr lang="ru-RU" dirty="0">
                <a:latin typeface="Times New Roman" pitchFamily="18" charset="0"/>
                <a:cs typeface="Times New Roman" pitchFamily="18" charset="0"/>
              </a:rPr>
              <a:t>Поступление из областного и федерального бюджета целевых субсидий </a:t>
            </a:r>
            <a:r>
              <a:rPr lang="ru-RU" dirty="0" smtClean="0">
                <a:latin typeface="Times New Roman" pitchFamily="18" charset="0"/>
                <a:cs typeface="Times New Roman" pitchFamily="18" charset="0"/>
              </a:rPr>
              <a:t>направленных на развитие </a:t>
            </a:r>
            <a:r>
              <a:rPr lang="ru-RU" dirty="0">
                <a:latin typeface="Times New Roman" pitchFamily="18" charset="0"/>
                <a:cs typeface="Times New Roman" pitchFamily="18" charset="0"/>
              </a:rPr>
              <a:t>бюджета  МО "Заларинский район"</a:t>
            </a:r>
          </a:p>
        </c:rich>
      </c:tx>
      <c:layout>
        <c:manualLayout>
          <c:xMode val="edge"/>
          <c:yMode val="edge"/>
          <c:x val="0.11892450879007239"/>
          <c:y val="1.1904761904761921E-2"/>
        </c:manualLayout>
      </c:layout>
      <c:spPr>
        <a:noFill/>
        <a:ln w="25400">
          <a:noFill/>
        </a:ln>
      </c:spPr>
    </c:title>
    <c:view3D>
      <c:hPercent val="51"/>
      <c:depthPercent val="100"/>
      <c:rAngAx val="1"/>
    </c:view3D>
    <c:floor>
      <c:spPr>
        <a:solidFill>
          <a:srgbClr val="C0C0C0"/>
        </a:solidFill>
        <a:ln w="3175">
          <a:solidFill>
            <a:srgbClr val="000000"/>
          </a:solidFill>
          <a:prstDash val="solid"/>
        </a:ln>
      </c:spPr>
    </c:floor>
    <c:sideWall>
      <c:spPr>
        <a:gradFill>
          <a:gsLst>
            <a:gs pos="0">
              <a:srgbClr val="03D4A8"/>
            </a:gs>
            <a:gs pos="25000">
              <a:srgbClr val="21D6E0"/>
            </a:gs>
            <a:gs pos="75000">
              <a:srgbClr val="0087E6"/>
            </a:gs>
            <a:gs pos="100000">
              <a:srgbClr val="005CBF"/>
            </a:gs>
          </a:gsLst>
          <a:lin ang="2700000" scaled="0"/>
        </a:gradFill>
        <a:effectLst>
          <a:outerShdw blurRad="50800" dist="50800" dir="5400000" algn="ctr" rotWithShape="0">
            <a:schemeClr val="bg2">
              <a:lumMod val="75000"/>
            </a:schemeClr>
          </a:outerShdw>
        </a:effectLst>
      </c:spPr>
    </c:sideWall>
    <c:backWall>
      <c:spPr>
        <a:gradFill>
          <a:gsLst>
            <a:gs pos="0">
              <a:srgbClr val="03D4A8"/>
            </a:gs>
            <a:gs pos="25000">
              <a:srgbClr val="21D6E0"/>
            </a:gs>
            <a:gs pos="75000">
              <a:srgbClr val="0087E6"/>
            </a:gs>
            <a:gs pos="100000">
              <a:srgbClr val="005CBF"/>
            </a:gs>
          </a:gsLst>
          <a:lin ang="2700000" scaled="0"/>
        </a:gradFill>
        <a:effectLst>
          <a:outerShdw blurRad="50800" dist="50800" dir="5400000" algn="ctr" rotWithShape="0">
            <a:schemeClr val="bg2">
              <a:lumMod val="75000"/>
            </a:schemeClr>
          </a:outerShdw>
        </a:effectLst>
      </c:spPr>
    </c:backWall>
    <c:plotArea>
      <c:layout>
        <c:manualLayout>
          <c:layoutTarget val="inner"/>
          <c:xMode val="edge"/>
          <c:yMode val="edge"/>
          <c:x val="8.4798345398139879E-2"/>
          <c:y val="0.17176870748299475"/>
          <c:w val="0.90072388831437755"/>
          <c:h val="0.78061224489795278"/>
        </c:manualLayout>
      </c:layout>
      <c:bar3DChart>
        <c:barDir val="col"/>
        <c:grouping val="clustered"/>
        <c:ser>
          <c:idx val="0"/>
          <c:order val="0"/>
          <c:tx>
            <c:strRef>
              <c:f>Лист1!$B$5</c:f>
              <c:strCache>
                <c:ptCount val="1"/>
                <c:pt idx="0">
                  <c:v>2011 год</c:v>
                </c:pt>
              </c:strCache>
            </c:strRef>
          </c:tx>
          <c:spPr>
            <a:solidFill>
              <a:srgbClr val="9999FF"/>
            </a:solidFill>
            <a:ln w="12700">
              <a:solidFill>
                <a:srgbClr val="000000"/>
              </a:solidFill>
              <a:prstDash val="solid"/>
            </a:ln>
          </c:spPr>
          <c:dLbls>
            <c:dLbl>
              <c:idx val="0"/>
              <c:layout>
                <c:manualLayout>
                  <c:x val="1.9648939952826381E-3"/>
                  <c:y val="6.3870587605120863E-2"/>
                </c:manualLayout>
              </c:layout>
              <c:showVal val="1"/>
            </c:dLbl>
            <c:spPr>
              <a:noFill/>
              <a:ln w="25400">
                <a:noFill/>
              </a:ln>
            </c:spPr>
            <c:txPr>
              <a:bodyPr/>
              <a:lstStyle/>
              <a:p>
                <a:pPr>
                  <a:defRPr sz="1000" b="0" i="0" u="none" strike="noStrike" baseline="0">
                    <a:solidFill>
                      <a:srgbClr val="000000"/>
                    </a:solidFill>
                    <a:latin typeface="Arial Cyr"/>
                    <a:ea typeface="Arial Cyr"/>
                    <a:cs typeface="Arial Cyr"/>
                  </a:defRPr>
                </a:pPr>
                <a:endParaRPr lang="ru-RU"/>
              </a:p>
            </c:txPr>
            <c:showVal val="1"/>
          </c:dLbls>
          <c:cat>
            <c:strRef>
              <c:f>Лист1!$A$6</c:f>
              <c:strCache>
                <c:ptCount val="1"/>
                <c:pt idx="0">
                  <c:v>                           2011год.                                       2012год.                                    2013 год.</c:v>
                </c:pt>
              </c:strCache>
            </c:strRef>
          </c:cat>
          <c:val>
            <c:numRef>
              <c:f>Лист1!$B$6</c:f>
              <c:numCache>
                <c:formatCode>General</c:formatCode>
                <c:ptCount val="1"/>
                <c:pt idx="0">
                  <c:v>58770.2</c:v>
                </c:pt>
              </c:numCache>
            </c:numRef>
          </c:val>
        </c:ser>
        <c:ser>
          <c:idx val="1"/>
          <c:order val="1"/>
          <c:tx>
            <c:strRef>
              <c:f>Лист1!$C$5</c:f>
              <c:strCache>
                <c:ptCount val="1"/>
                <c:pt idx="0">
                  <c:v>2012 год</c:v>
                </c:pt>
              </c:strCache>
            </c:strRef>
          </c:tx>
          <c:spPr>
            <a:solidFill>
              <a:srgbClr val="993366"/>
            </a:solidFill>
            <a:ln w="12700">
              <a:solidFill>
                <a:srgbClr val="000000"/>
              </a:solidFill>
              <a:prstDash val="solid"/>
            </a:ln>
          </c:spPr>
          <c:dLbls>
            <c:dLbl>
              <c:idx val="0"/>
              <c:layout>
                <c:manualLayout>
                  <c:x val="1.7441284162127042E-2"/>
                  <c:y val="7.8761940471726813E-2"/>
                </c:manualLayout>
              </c:layout>
              <c:showVal val="1"/>
            </c:dLbl>
            <c:spPr>
              <a:noFill/>
              <a:ln w="25400">
                <a:noFill/>
              </a:ln>
            </c:spPr>
            <c:txPr>
              <a:bodyPr/>
              <a:lstStyle/>
              <a:p>
                <a:pPr>
                  <a:defRPr sz="1000" b="0" i="0" u="none" strike="noStrike" baseline="0">
                    <a:solidFill>
                      <a:srgbClr val="000000"/>
                    </a:solidFill>
                    <a:latin typeface="Arial Cyr"/>
                    <a:ea typeface="Arial Cyr"/>
                    <a:cs typeface="Arial Cyr"/>
                  </a:defRPr>
                </a:pPr>
                <a:endParaRPr lang="ru-RU"/>
              </a:p>
            </c:txPr>
            <c:showVal val="1"/>
          </c:dLbls>
          <c:cat>
            <c:strRef>
              <c:f>Лист1!$A$6</c:f>
              <c:strCache>
                <c:ptCount val="1"/>
                <c:pt idx="0">
                  <c:v>                           2011год.                                       2012год.                                    2013 год.</c:v>
                </c:pt>
              </c:strCache>
            </c:strRef>
          </c:cat>
          <c:val>
            <c:numRef>
              <c:f>Лист1!$C$6</c:f>
              <c:numCache>
                <c:formatCode>General</c:formatCode>
                <c:ptCount val="1"/>
                <c:pt idx="0">
                  <c:v>69205.7</c:v>
                </c:pt>
              </c:numCache>
            </c:numRef>
          </c:val>
        </c:ser>
        <c:ser>
          <c:idx val="2"/>
          <c:order val="2"/>
          <c:tx>
            <c:strRef>
              <c:f>Лист1!$D$5</c:f>
              <c:strCache>
                <c:ptCount val="1"/>
                <c:pt idx="0">
                  <c:v>2013 год.</c:v>
                </c:pt>
              </c:strCache>
            </c:strRef>
          </c:tx>
          <c:spPr>
            <a:solidFill>
              <a:srgbClr val="FFFFCC"/>
            </a:solidFill>
            <a:ln w="12700">
              <a:solidFill>
                <a:srgbClr val="000000"/>
              </a:solidFill>
              <a:prstDash val="solid"/>
            </a:ln>
          </c:spPr>
          <c:dPt>
            <c:idx val="0"/>
            <c:spPr>
              <a:solidFill>
                <a:srgbClr val="7030A0"/>
              </a:solidFill>
              <a:ln w="12700">
                <a:solidFill>
                  <a:srgbClr val="000000"/>
                </a:solidFill>
                <a:prstDash val="solid"/>
              </a:ln>
            </c:spPr>
          </c:dPt>
          <c:dLbls>
            <c:dLbl>
              <c:idx val="0"/>
              <c:layout>
                <c:manualLayout>
                  <c:x val="6.7611765695781804E-3"/>
                  <c:y val="0.32069634152873755"/>
                </c:manualLayout>
              </c:layout>
              <c:spPr>
                <a:noFill/>
                <a:ln w="25400">
                  <a:noFill/>
                </a:ln>
              </c:spPr>
              <c:txPr>
                <a:bodyPr/>
                <a:lstStyle/>
                <a:p>
                  <a:pPr>
                    <a:defRPr sz="1000" b="0" i="0" u="none" strike="noStrike" baseline="0">
                      <a:solidFill>
                        <a:srgbClr val="000000"/>
                      </a:solidFill>
                      <a:latin typeface="Arial Cyr"/>
                      <a:ea typeface="Arial Cyr"/>
                      <a:cs typeface="Arial Cyr"/>
                    </a:defRPr>
                  </a:pPr>
                  <a:endParaRPr lang="ru-RU"/>
                </a:p>
              </c:txPr>
              <c:showVal val="1"/>
            </c:dLbl>
            <c:spPr>
              <a:noFill/>
              <a:ln w="25400">
                <a:noFill/>
              </a:ln>
            </c:spPr>
            <c:txPr>
              <a:bodyPr/>
              <a:lstStyle/>
              <a:p>
                <a:pPr>
                  <a:defRPr sz="1500" b="0" i="0" u="none" strike="noStrike" baseline="0">
                    <a:solidFill>
                      <a:srgbClr val="000000"/>
                    </a:solidFill>
                    <a:latin typeface="Arial Cyr"/>
                    <a:ea typeface="Arial Cyr"/>
                    <a:cs typeface="Arial Cyr"/>
                  </a:defRPr>
                </a:pPr>
                <a:endParaRPr lang="ru-RU"/>
              </a:p>
            </c:txPr>
            <c:showVal val="1"/>
          </c:dLbls>
          <c:cat>
            <c:strRef>
              <c:f>Лист1!$A$6</c:f>
              <c:strCache>
                <c:ptCount val="1"/>
                <c:pt idx="0">
                  <c:v>                           2011год.                                       2012год.                                    2013 год.</c:v>
                </c:pt>
              </c:strCache>
            </c:strRef>
          </c:cat>
          <c:val>
            <c:numRef>
              <c:f>Лист1!$D$6</c:f>
              <c:numCache>
                <c:formatCode>General</c:formatCode>
                <c:ptCount val="1"/>
                <c:pt idx="0">
                  <c:v>244772.4</c:v>
                </c:pt>
              </c:numCache>
            </c:numRef>
          </c:val>
        </c:ser>
        <c:dLbls>
          <c:showVal val="1"/>
        </c:dLbls>
        <c:shape val="cylinder"/>
        <c:axId val="61596800"/>
        <c:axId val="61598336"/>
        <c:axId val="0"/>
      </c:bar3DChart>
      <c:catAx>
        <c:axId val="61596800"/>
        <c:scaling>
          <c:orientation val="minMax"/>
        </c:scaling>
        <c:axPos val="b"/>
        <c:numFmt formatCode="General" sourceLinked="1"/>
        <c:tickLblPos val="low"/>
        <c:spPr>
          <a:ln w="3175">
            <a:solidFill>
              <a:srgbClr val="000000"/>
            </a:solidFill>
            <a:prstDash val="solid"/>
          </a:ln>
        </c:spPr>
        <c:txPr>
          <a:bodyPr rot="0" vert="horz"/>
          <a:lstStyle/>
          <a:p>
            <a:pPr>
              <a:defRPr sz="900" b="0" i="0" u="none" strike="noStrike" baseline="0">
                <a:solidFill>
                  <a:srgbClr val="000000"/>
                </a:solidFill>
                <a:latin typeface="Arial Cyr"/>
                <a:ea typeface="Arial Cyr"/>
                <a:cs typeface="Arial Cyr"/>
              </a:defRPr>
            </a:pPr>
            <a:endParaRPr lang="ru-RU"/>
          </a:p>
        </c:txPr>
        <c:crossAx val="61598336"/>
        <c:crosses val="autoZero"/>
        <c:auto val="1"/>
        <c:lblAlgn val="ctr"/>
        <c:lblOffset val="100"/>
        <c:tickLblSkip val="1"/>
        <c:tickMarkSkip val="1"/>
      </c:catAx>
      <c:valAx>
        <c:axId val="61598336"/>
        <c:scaling>
          <c:orientation val="minMax"/>
        </c:scaling>
        <c:axPos val="l"/>
        <c:majorGridlines>
          <c:spPr>
            <a:ln w="3175">
              <a:solidFill>
                <a:srgbClr val="000000"/>
              </a:solidFill>
              <a:prstDash val="solid"/>
            </a:ln>
          </c:spPr>
        </c:majorGridlines>
        <c:title>
          <c:tx>
            <c:rich>
              <a:bodyPr/>
              <a:lstStyle/>
              <a:p>
                <a:pPr>
                  <a:defRPr sz="800" b="1" i="0" u="none" strike="noStrike" baseline="0">
                    <a:solidFill>
                      <a:srgbClr val="000000"/>
                    </a:solidFill>
                    <a:latin typeface="Arial Cyr"/>
                    <a:ea typeface="Arial Cyr"/>
                    <a:cs typeface="Arial Cyr"/>
                  </a:defRPr>
                </a:pPr>
                <a:r>
                  <a:rPr lang="ru-RU"/>
                  <a:t>тыс.руб.</a:t>
                </a:r>
              </a:p>
            </c:rich>
          </c:tx>
          <c:layout>
            <c:manualLayout>
              <c:xMode val="edge"/>
              <c:yMode val="edge"/>
              <c:x val="2.8955532574974376E-2"/>
              <c:y val="0.60544217687074831"/>
            </c:manualLayout>
          </c:layout>
          <c:spPr>
            <a:noFill/>
            <a:ln w="25400">
              <a:noFill/>
            </a:ln>
          </c:spPr>
        </c:title>
        <c:numFmt formatCode="General" sourceLinked="1"/>
        <c:tickLblPos val="nextTo"/>
        <c:spPr>
          <a:gradFill>
            <a:gsLst>
              <a:gs pos="0">
                <a:schemeClr val="bg2">
                  <a:lumMod val="75000"/>
                </a:schemeClr>
              </a:gs>
              <a:gs pos="13000">
                <a:srgbClr val="F8B049"/>
              </a:gs>
              <a:gs pos="21001">
                <a:srgbClr val="F8B049"/>
              </a:gs>
              <a:gs pos="63000">
                <a:srgbClr val="FEE7F2"/>
              </a:gs>
              <a:gs pos="67000">
                <a:srgbClr val="F952A0"/>
              </a:gs>
              <a:gs pos="69000">
                <a:srgbClr val="C50849"/>
              </a:gs>
              <a:gs pos="82001">
                <a:srgbClr val="B43E85"/>
              </a:gs>
              <a:gs pos="100000">
                <a:srgbClr val="F8B049"/>
              </a:gs>
            </a:gsLst>
            <a:lin ang="2700000" scaled="1"/>
          </a:gradFill>
          <a:ln w="3175">
            <a:solidFill>
              <a:srgbClr val="000000"/>
            </a:solidFill>
            <a:prstDash val="solid"/>
          </a:ln>
        </c:spPr>
        <c:txPr>
          <a:bodyPr rot="0" vert="horz"/>
          <a:lstStyle/>
          <a:p>
            <a:pPr>
              <a:defRPr sz="900" b="0" i="0" u="none" strike="noStrike" baseline="0">
                <a:solidFill>
                  <a:srgbClr val="000000"/>
                </a:solidFill>
                <a:latin typeface="Arial Cyr"/>
                <a:ea typeface="Arial Cyr"/>
                <a:cs typeface="Arial Cyr"/>
              </a:defRPr>
            </a:pPr>
            <a:endParaRPr lang="ru-RU"/>
          </a:p>
        </c:txPr>
        <c:crossAx val="61596800"/>
        <c:crosses val="autoZero"/>
        <c:crossBetween val="between"/>
      </c:valAx>
      <c:spPr>
        <a:noFill/>
        <a:ln w="25400">
          <a:noFill/>
        </a:ln>
      </c:spPr>
    </c:plotArea>
    <c:plotVisOnly val="1"/>
    <c:dispBlanksAs val="gap"/>
  </c:chart>
  <c:spPr>
    <a:noFill/>
    <a:ln w="9525">
      <a:noFill/>
    </a:ln>
  </c:spPr>
  <c:txPr>
    <a:bodyPr/>
    <a:lstStyle/>
    <a:p>
      <a:pPr>
        <a:defRPr sz="1500" b="0" i="0" u="none" strike="noStrike" baseline="0">
          <a:solidFill>
            <a:srgbClr val="000000"/>
          </a:solidFill>
          <a:latin typeface="Arial Cyr"/>
          <a:ea typeface="Arial Cyr"/>
          <a:cs typeface="Arial Cyr"/>
        </a:defRPr>
      </a:pPr>
      <a:endParaRPr lang="ru-RU"/>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lgn="just">
              <a:defRPr/>
            </a:pPr>
            <a:r>
              <a:rPr lang="ru-RU" sz="1600" b="1" i="0" baseline="0" dirty="0" smtClean="0">
                <a:latin typeface="Times New Roman" pitchFamily="18" charset="0"/>
                <a:cs typeface="Times New Roman" pitchFamily="18" charset="0"/>
              </a:rPr>
              <a:t>Поселения Заларинского района</a:t>
            </a:r>
            <a:endParaRPr lang="ru-RU" sz="1600" dirty="0" smtClean="0">
              <a:latin typeface="Times New Roman" pitchFamily="18" charset="0"/>
              <a:cs typeface="Times New Roman" pitchFamily="18" charset="0"/>
            </a:endParaRPr>
          </a:p>
          <a:p>
            <a:pPr algn="just">
              <a:defRPr/>
            </a:pPr>
            <a:r>
              <a:rPr lang="ru-RU" sz="1600" b="1" i="0" baseline="0" dirty="0" smtClean="0">
                <a:latin typeface="Times New Roman" pitchFamily="18" charset="0"/>
                <a:cs typeface="Times New Roman" pitchFamily="18" charset="0"/>
              </a:rPr>
              <a:t>поступление собственных доходов</a:t>
            </a:r>
            <a:endParaRPr lang="ru-RU" sz="1600" b="1" i="0" baseline="0" dirty="0">
              <a:latin typeface="Times New Roman" pitchFamily="18" charset="0"/>
              <a:cs typeface="Times New Roman" pitchFamily="18" charset="0"/>
            </a:endParaRPr>
          </a:p>
        </c:rich>
      </c:tx>
      <c:layout/>
    </c:title>
    <c:plotArea>
      <c:layout>
        <c:manualLayout>
          <c:layoutTarget val="inner"/>
          <c:xMode val="edge"/>
          <c:yMode val="edge"/>
          <c:x val="1.8368787248161281E-2"/>
          <c:y val="0.17615454068241471"/>
          <c:w val="0.9655316865642366"/>
          <c:h val="0.52539590551181103"/>
        </c:manualLayout>
      </c:layout>
      <c:barChart>
        <c:barDir val="col"/>
        <c:grouping val="clustered"/>
        <c:ser>
          <c:idx val="3"/>
          <c:order val="3"/>
          <c:tx>
            <c:strRef>
              <c:f>'анализ собственных'!$B$1</c:f>
            </c:strRef>
          </c:tx>
          <c:spPr>
            <a:solidFill>
              <a:srgbClr val="FF0000"/>
            </a:solidFill>
          </c:spPr>
          <c:cat>
            <c:multiLvlStrRef>
              <c:f>'анализ собственных'!$A$2:$A$16</c:f>
            </c:multiLvlStrRef>
          </c:cat>
          <c:val>
            <c:numRef>
              <c:f>'анализ собственных'!$B$2:$B$16</c:f>
            </c:numRef>
          </c:val>
        </c:ser>
        <c:ser>
          <c:idx val="4"/>
          <c:order val="4"/>
          <c:tx>
            <c:strRef>
              <c:f>'анализ собственных'!$C$1</c:f>
            </c:strRef>
          </c:tx>
          <c:spPr>
            <a:solidFill>
              <a:srgbClr val="66FF33"/>
            </a:solidFill>
          </c:spPr>
          <c:cat>
            <c:multiLvlStrRef>
              <c:f>'анализ собственных'!$A$2:$A$16</c:f>
            </c:multiLvlStrRef>
          </c:cat>
          <c:val>
            <c:numRef>
              <c:f>'анализ собственных'!$C$2:$C$16</c:f>
            </c:numRef>
          </c:val>
        </c:ser>
        <c:ser>
          <c:idx val="5"/>
          <c:order val="5"/>
          <c:tx>
            <c:strRef>
              <c:f>'анализ собственных'!$D$1</c:f>
            </c:strRef>
          </c:tx>
          <c:spPr>
            <a:solidFill>
              <a:srgbClr val="FFFF00"/>
            </a:solidFill>
          </c:spPr>
          <c:cat>
            <c:multiLvlStrRef>
              <c:f>'анализ собственных'!$A$2:$A$16</c:f>
            </c:multiLvlStrRef>
          </c:cat>
          <c:val>
            <c:numRef>
              <c:f>'анализ собственных'!$D$2:$D$16</c:f>
            </c:numRef>
          </c:val>
        </c:ser>
        <c:ser>
          <c:idx val="6"/>
          <c:order val="6"/>
          <c:tx>
            <c:strRef>
              <c:f>'[мои.xlsx]анализ собственных'!$B$1</c:f>
            </c:strRef>
          </c:tx>
          <c:cat>
            <c:multiLvlStrRef>
              <c:f>'[мои.xlsx]анализ собственных'!$A$2:$A$16</c:f>
            </c:multiLvlStrRef>
          </c:cat>
          <c:val>
            <c:numRef>
              <c:f>'[мои.xlsx]анализ собственных'!$B$2:$B$16</c:f>
            </c:numRef>
          </c:val>
        </c:ser>
        <c:ser>
          <c:idx val="7"/>
          <c:order val="7"/>
          <c:tx>
            <c:strRef>
              <c:f>'[мои.xlsx]анализ собственных'!$C$1</c:f>
            </c:strRef>
          </c:tx>
          <c:cat>
            <c:multiLvlStrRef>
              <c:f>'[мои.xlsx]анализ собственных'!$A$2:$A$16</c:f>
            </c:multiLvlStrRef>
          </c:cat>
          <c:val>
            <c:numRef>
              <c:f>'[мои.xlsx]анализ собственных'!$C$2:$C$16</c:f>
            </c:numRef>
          </c:val>
        </c:ser>
        <c:ser>
          <c:idx val="8"/>
          <c:order val="8"/>
          <c:tx>
            <c:strRef>
              <c:f>'[мои.xlsx]анализ собственных'!$D$1</c:f>
            </c:strRef>
          </c:tx>
          <c:cat>
            <c:multiLvlStrRef>
              <c:f>'[мои.xlsx]анализ собственных'!$A$2:$A$16</c:f>
            </c:multiLvlStrRef>
          </c:cat>
          <c:val>
            <c:numRef>
              <c:f>'[мои.xlsx]анализ собственных'!$D$2:$D$16</c:f>
            </c:numRef>
          </c:val>
        </c:ser>
        <c:ser>
          <c:idx val="0"/>
          <c:order val="0"/>
          <c:tx>
            <c:strRef>
              <c:f>'[мои.xlsx]анализ собственных'!$B$1</c:f>
              <c:strCache>
                <c:ptCount val="1"/>
                <c:pt idx="0">
                  <c:v>2011</c:v>
                </c:pt>
              </c:strCache>
            </c:strRef>
          </c:tx>
          <c:spPr>
            <a:solidFill>
              <a:srgbClr val="FF0000"/>
            </a:solidFill>
          </c:spPr>
          <c:dLbls>
            <c:dLbl>
              <c:idx val="0"/>
              <c:layout>
                <c:manualLayout>
                  <c:x val="-8.7986474562094068E-3"/>
                  <c:y val="1.3333333333333341E-2"/>
                </c:manualLayout>
              </c:layout>
              <c:showVal val="1"/>
            </c:dLbl>
            <c:dLbl>
              <c:idx val="2"/>
              <c:layout>
                <c:manualLayout>
                  <c:x val="-4.399323728104752E-3"/>
                  <c:y val="3.7333333333333406E-2"/>
                </c:manualLayout>
              </c:layout>
              <c:showVal val="1"/>
            </c:dLbl>
            <c:dLbl>
              <c:idx val="3"/>
              <c:layout>
                <c:manualLayout>
                  <c:x val="-2.9329979532175384E-3"/>
                  <c:y val="5.0666666666666693E-2"/>
                </c:manualLayout>
              </c:layout>
              <c:showVal val="1"/>
            </c:dLbl>
            <c:dLbl>
              <c:idx val="5"/>
              <c:layout>
                <c:manualLayout>
                  <c:x val="-1.4664412427015682E-3"/>
                  <c:y val="2.6666666666666672E-2"/>
                </c:manualLayout>
              </c:layout>
              <c:showVal val="1"/>
            </c:dLbl>
            <c:dLbl>
              <c:idx val="6"/>
              <c:layout>
                <c:manualLayout>
                  <c:x val="-4.3994391959191574E-3"/>
                  <c:y val="2.1333333333333392E-2"/>
                </c:manualLayout>
              </c:layout>
              <c:showVal val="1"/>
            </c:dLbl>
            <c:dLbl>
              <c:idx val="7"/>
              <c:layout>
                <c:manualLayout>
                  <c:x val="-5.8657649708062686E-3"/>
                  <c:y val="1.3333333333333341E-2"/>
                </c:manualLayout>
              </c:layout>
              <c:showVal val="1"/>
            </c:dLbl>
            <c:dLbl>
              <c:idx val="8"/>
              <c:layout>
                <c:manualLayout>
                  <c:x val="-1.4664412427015682E-3"/>
                  <c:y val="1.3333333333333341E-2"/>
                </c:manualLayout>
              </c:layout>
              <c:showVal val="1"/>
            </c:dLbl>
            <c:dLbl>
              <c:idx val="9"/>
              <c:layout>
                <c:manualLayout>
                  <c:x val="-5.8657649708062686E-3"/>
                  <c:y val="1.066666666666668E-2"/>
                </c:manualLayout>
              </c:layout>
              <c:showVal val="1"/>
            </c:dLbl>
            <c:dLbl>
              <c:idx val="10"/>
              <c:layout>
                <c:manualLayout>
                  <c:x val="-8.7986474562094224E-3"/>
                  <c:y val="1.3333333333333341E-2"/>
                </c:manualLayout>
              </c:layout>
              <c:showVal val="1"/>
            </c:dLbl>
            <c:dLbl>
              <c:idx val="11"/>
              <c:layout>
                <c:manualLayout>
                  <c:x val="-8.7986474562094224E-3"/>
                  <c:y val="-8.0000000000000227E-3"/>
                </c:manualLayout>
              </c:layout>
              <c:showVal val="1"/>
            </c:dLbl>
            <c:dLbl>
              <c:idx val="12"/>
              <c:layout>
                <c:manualLayout>
                  <c:x val="-1.4664412427015682E-3"/>
                  <c:y val="8.0000000000000227E-3"/>
                </c:manualLayout>
              </c:layout>
              <c:showVal val="1"/>
            </c:dLbl>
            <c:dLbl>
              <c:idx val="13"/>
              <c:layout>
                <c:manualLayout>
                  <c:x val="-1.4664412427014607E-3"/>
                  <c:y val="1.3333333333333341E-2"/>
                </c:manualLayout>
              </c:layout>
              <c:showVal val="1"/>
            </c:dLbl>
            <c:dLbl>
              <c:idx val="14"/>
              <c:layout>
                <c:manualLayout>
                  <c:x val="0"/>
                  <c:y val="1.3333333333333341E-2"/>
                </c:manualLayout>
              </c:layout>
              <c:showVal val="1"/>
            </c:dLbl>
            <c:showVal val="1"/>
          </c:dLbls>
          <c:cat>
            <c:strRef>
              <c:f>'[мои.xlsx]анализ собственных'!$A$2:$A$16</c:f>
              <c:strCache>
                <c:ptCount val="15"/>
                <c:pt idx="0">
                  <c:v>Бабагай</c:v>
                </c:pt>
                <c:pt idx="1">
                  <c:v>Бажир</c:v>
                </c:pt>
                <c:pt idx="2">
                  <c:v>Веренка</c:v>
                </c:pt>
                <c:pt idx="3">
                  <c:v>Владимир</c:v>
                </c:pt>
                <c:pt idx="4">
                  <c:v>Залари</c:v>
                </c:pt>
                <c:pt idx="5">
                  <c:v>Моисеевка</c:v>
                </c:pt>
                <c:pt idx="6">
                  <c:v>Мойган</c:v>
                </c:pt>
                <c:pt idx="7">
                  <c:v>Новочеремхово</c:v>
                </c:pt>
                <c:pt idx="8">
                  <c:v>Семеновск</c:v>
                </c:pt>
                <c:pt idx="9">
                  <c:v>Троицк</c:v>
                </c:pt>
                <c:pt idx="10">
                  <c:v>Тыреть</c:v>
                </c:pt>
                <c:pt idx="11">
                  <c:v>Ханжиново</c:v>
                </c:pt>
                <c:pt idx="12">
                  <c:v>Холмогой</c:v>
                </c:pt>
                <c:pt idx="13">
                  <c:v>Хор - Тагна</c:v>
                </c:pt>
                <c:pt idx="14">
                  <c:v>Черемшанка</c:v>
                </c:pt>
              </c:strCache>
            </c:strRef>
          </c:cat>
          <c:val>
            <c:numRef>
              <c:f>'[мои.xlsx]анализ собственных'!$B$2:$B$16</c:f>
              <c:numCache>
                <c:formatCode>General</c:formatCode>
                <c:ptCount val="15"/>
                <c:pt idx="0">
                  <c:v>288</c:v>
                </c:pt>
                <c:pt idx="1">
                  <c:v>848</c:v>
                </c:pt>
                <c:pt idx="2">
                  <c:v>781</c:v>
                </c:pt>
                <c:pt idx="3">
                  <c:v>1122</c:v>
                </c:pt>
                <c:pt idx="4">
                  <c:v>11141</c:v>
                </c:pt>
                <c:pt idx="5">
                  <c:v>537</c:v>
                </c:pt>
                <c:pt idx="6">
                  <c:v>527</c:v>
                </c:pt>
                <c:pt idx="7">
                  <c:v>210</c:v>
                </c:pt>
                <c:pt idx="8">
                  <c:v>299</c:v>
                </c:pt>
                <c:pt idx="9">
                  <c:v>672</c:v>
                </c:pt>
                <c:pt idx="10">
                  <c:v>5031</c:v>
                </c:pt>
                <c:pt idx="11">
                  <c:v>1000</c:v>
                </c:pt>
                <c:pt idx="12">
                  <c:v>606</c:v>
                </c:pt>
                <c:pt idx="13">
                  <c:v>541</c:v>
                </c:pt>
                <c:pt idx="14">
                  <c:v>132</c:v>
                </c:pt>
              </c:numCache>
            </c:numRef>
          </c:val>
        </c:ser>
        <c:ser>
          <c:idx val="1"/>
          <c:order val="1"/>
          <c:tx>
            <c:strRef>
              <c:f>'[мои.xlsx]анализ собственных'!$C$1</c:f>
              <c:strCache>
                <c:ptCount val="1"/>
                <c:pt idx="0">
                  <c:v>2012</c:v>
                </c:pt>
              </c:strCache>
            </c:strRef>
          </c:tx>
          <c:spPr>
            <a:solidFill>
              <a:srgbClr val="FFFF00"/>
            </a:solidFill>
          </c:spPr>
          <c:dLbls>
            <c:dLbl>
              <c:idx val="0"/>
              <c:layout>
                <c:manualLayout>
                  <c:x val="-4.399323728104752E-3"/>
                  <c:y val="-2.6666666666666692E-3"/>
                </c:manualLayout>
              </c:layout>
              <c:showVal val="1"/>
            </c:dLbl>
            <c:dLbl>
              <c:idx val="2"/>
              <c:layout>
                <c:manualLayout>
                  <c:x val="-2.9328824854031204E-3"/>
                  <c:y val="1.066666666666668E-2"/>
                </c:manualLayout>
              </c:layout>
              <c:showVal val="1"/>
            </c:dLbl>
            <c:dLbl>
              <c:idx val="3"/>
              <c:layout>
                <c:manualLayout>
                  <c:x val="-1.4664412427015682E-3"/>
                  <c:y val="1.3333333333333341E-2"/>
                </c:manualLayout>
              </c:layout>
              <c:showVal val="1"/>
            </c:dLbl>
            <c:dLbl>
              <c:idx val="4"/>
              <c:layout>
                <c:manualLayout>
                  <c:x val="-1.3172339608038285E-2"/>
                  <c:y val="0"/>
                </c:manualLayout>
              </c:layout>
              <c:showVal val="1"/>
            </c:dLbl>
            <c:dLbl>
              <c:idx val="5"/>
              <c:layout>
                <c:manualLayout>
                  <c:x val="-5.8657649708062686E-3"/>
                  <c:y val="1.3333333333333341E-2"/>
                </c:manualLayout>
              </c:layout>
              <c:showVal val="1"/>
            </c:dLbl>
            <c:dLbl>
              <c:idx val="6"/>
              <c:layout>
                <c:manualLayout>
                  <c:x val="-2.9328824854031204E-3"/>
                  <c:y val="5.333333333333393E-3"/>
                </c:manualLayout>
              </c:layout>
              <c:showVal val="1"/>
            </c:dLbl>
            <c:dLbl>
              <c:idx val="7"/>
              <c:layout>
                <c:manualLayout>
                  <c:x val="-1.4664412427015682E-3"/>
                  <c:y val="2.6666666666666692E-3"/>
                </c:manualLayout>
              </c:layout>
              <c:showVal val="1"/>
            </c:dLbl>
            <c:dLbl>
              <c:idx val="8"/>
              <c:layout>
                <c:manualLayout>
                  <c:x val="-4.399323728104752E-3"/>
                  <c:y val="0"/>
                </c:manualLayout>
              </c:layout>
              <c:showVal val="1"/>
            </c:dLbl>
            <c:dLbl>
              <c:idx val="10"/>
              <c:layout>
                <c:manualLayout>
                  <c:x val="-5.8657649708062686E-3"/>
                  <c:y val="0"/>
                </c:manualLayout>
              </c:layout>
              <c:showVal val="1"/>
            </c:dLbl>
            <c:dLbl>
              <c:idx val="11"/>
              <c:layout>
                <c:manualLayout>
                  <c:x val="-2.9328824854031204E-3"/>
                  <c:y val="1.3333333333333341E-2"/>
                </c:manualLayout>
              </c:layout>
              <c:showVal val="1"/>
            </c:dLbl>
            <c:dLbl>
              <c:idx val="12"/>
              <c:layout>
                <c:manualLayout>
                  <c:x val="-1.4664412427015682E-3"/>
                  <c:y val="-8.0000000000000227E-3"/>
                </c:manualLayout>
              </c:layout>
              <c:showVal val="1"/>
            </c:dLbl>
            <c:dLbl>
              <c:idx val="14"/>
              <c:layout>
                <c:manualLayout>
                  <c:x val="-1.4664412427014607E-3"/>
                  <c:y val="-5.333333333333393E-3"/>
                </c:manualLayout>
              </c:layout>
              <c:showVal val="1"/>
            </c:dLbl>
            <c:showVal val="1"/>
          </c:dLbls>
          <c:cat>
            <c:strRef>
              <c:f>'[мои.xlsx]анализ собственных'!$A$2:$A$16</c:f>
              <c:strCache>
                <c:ptCount val="15"/>
                <c:pt idx="0">
                  <c:v>Бабагай</c:v>
                </c:pt>
                <c:pt idx="1">
                  <c:v>Бажир</c:v>
                </c:pt>
                <c:pt idx="2">
                  <c:v>Веренка</c:v>
                </c:pt>
                <c:pt idx="3">
                  <c:v>Владимир</c:v>
                </c:pt>
                <c:pt idx="4">
                  <c:v>Залари</c:v>
                </c:pt>
                <c:pt idx="5">
                  <c:v>Моисеевка</c:v>
                </c:pt>
                <c:pt idx="6">
                  <c:v>Мойган</c:v>
                </c:pt>
                <c:pt idx="7">
                  <c:v>Новочеремхово</c:v>
                </c:pt>
                <c:pt idx="8">
                  <c:v>Семеновск</c:v>
                </c:pt>
                <c:pt idx="9">
                  <c:v>Троицк</c:v>
                </c:pt>
                <c:pt idx="10">
                  <c:v>Тыреть</c:v>
                </c:pt>
                <c:pt idx="11">
                  <c:v>Ханжиново</c:v>
                </c:pt>
                <c:pt idx="12">
                  <c:v>Холмогой</c:v>
                </c:pt>
                <c:pt idx="13">
                  <c:v>Хор - Тагна</c:v>
                </c:pt>
                <c:pt idx="14">
                  <c:v>Черемшанка</c:v>
                </c:pt>
              </c:strCache>
            </c:strRef>
          </c:cat>
          <c:val>
            <c:numRef>
              <c:f>'[мои.xlsx]анализ собственных'!$C$2:$C$16</c:f>
              <c:numCache>
                <c:formatCode>General</c:formatCode>
                <c:ptCount val="15"/>
                <c:pt idx="0">
                  <c:v>483</c:v>
                </c:pt>
                <c:pt idx="1">
                  <c:v>1950</c:v>
                </c:pt>
                <c:pt idx="2">
                  <c:v>826</c:v>
                </c:pt>
                <c:pt idx="3">
                  <c:v>1263</c:v>
                </c:pt>
                <c:pt idx="4">
                  <c:v>14244</c:v>
                </c:pt>
                <c:pt idx="5">
                  <c:v>870</c:v>
                </c:pt>
                <c:pt idx="6">
                  <c:v>579</c:v>
                </c:pt>
                <c:pt idx="7">
                  <c:v>318</c:v>
                </c:pt>
                <c:pt idx="8">
                  <c:v>412</c:v>
                </c:pt>
                <c:pt idx="9">
                  <c:v>760</c:v>
                </c:pt>
                <c:pt idx="10">
                  <c:v>5406</c:v>
                </c:pt>
                <c:pt idx="11">
                  <c:v>709</c:v>
                </c:pt>
                <c:pt idx="12">
                  <c:v>620</c:v>
                </c:pt>
                <c:pt idx="13">
                  <c:v>591</c:v>
                </c:pt>
                <c:pt idx="14">
                  <c:v>142</c:v>
                </c:pt>
              </c:numCache>
            </c:numRef>
          </c:val>
        </c:ser>
        <c:ser>
          <c:idx val="2"/>
          <c:order val="2"/>
          <c:tx>
            <c:strRef>
              <c:f>'[мои.xlsx]анализ собственных'!$D$1</c:f>
              <c:strCache>
                <c:ptCount val="1"/>
                <c:pt idx="0">
                  <c:v>2013</c:v>
                </c:pt>
              </c:strCache>
            </c:strRef>
          </c:tx>
          <c:spPr>
            <a:solidFill>
              <a:srgbClr val="66FF33"/>
            </a:solidFill>
          </c:spPr>
          <c:dLbls>
            <c:dLbl>
              <c:idx val="0"/>
              <c:layout>
                <c:manualLayout>
                  <c:x val="2.9328824854031261E-3"/>
                  <c:y val="1.6000000000000021E-2"/>
                </c:manualLayout>
              </c:layout>
              <c:showVal val="1"/>
            </c:dLbl>
            <c:dLbl>
              <c:idx val="1"/>
              <c:layout>
                <c:manualLayout>
                  <c:x val="1.4664412427015821E-3"/>
                  <c:y val="1.3333333333333341E-2"/>
                </c:manualLayout>
              </c:layout>
              <c:showVal val="1"/>
            </c:dLbl>
            <c:dLbl>
              <c:idx val="2"/>
              <c:layout>
                <c:manualLayout>
                  <c:x val="0"/>
                  <c:y val="-1.3333333333333341E-2"/>
                </c:manualLayout>
              </c:layout>
              <c:showVal val="1"/>
            </c:dLbl>
            <c:dLbl>
              <c:idx val="3"/>
              <c:layout>
                <c:manualLayout>
                  <c:x val="0"/>
                  <c:y val="-1.3333333333333341E-2"/>
                </c:manualLayout>
              </c:layout>
              <c:showVal val="1"/>
            </c:dLbl>
            <c:dLbl>
              <c:idx val="6"/>
              <c:layout>
                <c:manualLayout>
                  <c:x val="-2.9328824854031204E-3"/>
                  <c:y val="-1.066666666666668E-2"/>
                </c:manualLayout>
              </c:layout>
              <c:showVal val="1"/>
            </c:dLbl>
            <c:dLbl>
              <c:idx val="7"/>
              <c:layout>
                <c:manualLayout>
                  <c:x val="-1.4664412427015682E-3"/>
                  <c:y val="-1.066666666666668E-2"/>
                </c:manualLayout>
              </c:layout>
              <c:showVal val="1"/>
            </c:dLbl>
            <c:dLbl>
              <c:idx val="9"/>
              <c:layout>
                <c:manualLayout>
                  <c:x val="1.0265088698911099E-2"/>
                  <c:y val="0"/>
                </c:manualLayout>
              </c:layout>
              <c:showVal val="1"/>
            </c:dLbl>
            <c:dLbl>
              <c:idx val="12"/>
              <c:layout>
                <c:manualLayout>
                  <c:x val="-1.466441242701676E-3"/>
                  <c:y val="-2.4E-2"/>
                </c:manualLayout>
              </c:layout>
              <c:showVal val="1"/>
            </c:dLbl>
            <c:dLbl>
              <c:idx val="13"/>
              <c:layout>
                <c:manualLayout>
                  <c:x val="4.399323728104752E-3"/>
                  <c:y val="-1.066666666666668E-2"/>
                </c:manualLayout>
              </c:layout>
              <c:showVal val="1"/>
            </c:dLbl>
            <c:dLbl>
              <c:idx val="14"/>
              <c:layout>
                <c:manualLayout>
                  <c:x val="0"/>
                  <c:y val="1.066666666666668E-2"/>
                </c:manualLayout>
              </c:layout>
              <c:showVal val="1"/>
            </c:dLbl>
            <c:showVal val="1"/>
          </c:dLbls>
          <c:cat>
            <c:strRef>
              <c:f>'[мои.xlsx]анализ собственных'!$A$2:$A$16</c:f>
              <c:strCache>
                <c:ptCount val="15"/>
                <c:pt idx="0">
                  <c:v>Бабагай</c:v>
                </c:pt>
                <c:pt idx="1">
                  <c:v>Бажир</c:v>
                </c:pt>
                <c:pt idx="2">
                  <c:v>Веренка</c:v>
                </c:pt>
                <c:pt idx="3">
                  <c:v>Владимир</c:v>
                </c:pt>
                <c:pt idx="4">
                  <c:v>Залари</c:v>
                </c:pt>
                <c:pt idx="5">
                  <c:v>Моисеевка</c:v>
                </c:pt>
                <c:pt idx="6">
                  <c:v>Мойган</c:v>
                </c:pt>
                <c:pt idx="7">
                  <c:v>Новочеремхово</c:v>
                </c:pt>
                <c:pt idx="8">
                  <c:v>Семеновск</c:v>
                </c:pt>
                <c:pt idx="9">
                  <c:v>Троицк</c:v>
                </c:pt>
                <c:pt idx="10">
                  <c:v>Тыреть</c:v>
                </c:pt>
                <c:pt idx="11">
                  <c:v>Ханжиново</c:v>
                </c:pt>
                <c:pt idx="12">
                  <c:v>Холмогой</c:v>
                </c:pt>
                <c:pt idx="13">
                  <c:v>Хор - Тагна</c:v>
                </c:pt>
                <c:pt idx="14">
                  <c:v>Черемшанка</c:v>
                </c:pt>
              </c:strCache>
            </c:strRef>
          </c:cat>
          <c:val>
            <c:numRef>
              <c:f>'[мои.xlsx]анализ собственных'!$D$2:$D$16</c:f>
              <c:numCache>
                <c:formatCode>General</c:formatCode>
                <c:ptCount val="15"/>
                <c:pt idx="0">
                  <c:v>411</c:v>
                </c:pt>
                <c:pt idx="1">
                  <c:v>1227</c:v>
                </c:pt>
                <c:pt idx="2">
                  <c:v>1103</c:v>
                </c:pt>
                <c:pt idx="3">
                  <c:v>1318</c:v>
                </c:pt>
                <c:pt idx="4">
                  <c:v>17621</c:v>
                </c:pt>
                <c:pt idx="5">
                  <c:v>884</c:v>
                </c:pt>
                <c:pt idx="6">
                  <c:v>654</c:v>
                </c:pt>
                <c:pt idx="7">
                  <c:v>486</c:v>
                </c:pt>
                <c:pt idx="8">
                  <c:v>399</c:v>
                </c:pt>
                <c:pt idx="9">
                  <c:v>900</c:v>
                </c:pt>
                <c:pt idx="10">
                  <c:v>7766</c:v>
                </c:pt>
                <c:pt idx="11">
                  <c:v>755</c:v>
                </c:pt>
                <c:pt idx="12">
                  <c:v>664</c:v>
                </c:pt>
                <c:pt idx="13">
                  <c:v>675</c:v>
                </c:pt>
                <c:pt idx="14">
                  <c:v>109</c:v>
                </c:pt>
              </c:numCache>
            </c:numRef>
          </c:val>
        </c:ser>
        <c:dLbls>
          <c:showVal val="1"/>
        </c:dLbls>
        <c:overlap val="-25"/>
        <c:axId val="61495168"/>
        <c:axId val="61496704"/>
      </c:barChart>
      <c:catAx>
        <c:axId val="61495168"/>
        <c:scaling>
          <c:orientation val="minMax"/>
        </c:scaling>
        <c:axPos val="b"/>
        <c:majorGridlines/>
        <c:majorTickMark val="none"/>
        <c:tickLblPos val="nextTo"/>
        <c:crossAx val="61496704"/>
        <c:crosses val="autoZero"/>
        <c:auto val="1"/>
        <c:lblAlgn val="ctr"/>
        <c:lblOffset val="100"/>
      </c:catAx>
      <c:valAx>
        <c:axId val="61496704"/>
        <c:scaling>
          <c:orientation val="minMax"/>
        </c:scaling>
        <c:delete val="1"/>
        <c:axPos val="l"/>
        <c:majorGridlines/>
        <c:numFmt formatCode="General" sourceLinked="1"/>
        <c:majorTickMark val="none"/>
        <c:tickLblPos val="none"/>
        <c:crossAx val="61495168"/>
        <c:crosses val="autoZero"/>
        <c:crossBetween val="between"/>
      </c:valAx>
    </c:plotArea>
    <c:legend>
      <c:legendPos val="t"/>
      <c:layout/>
      <c:txPr>
        <a:bodyPr/>
        <a:lstStyle/>
        <a:p>
          <a:pPr>
            <a:defRPr sz="1100"/>
          </a:pPr>
          <a:endParaRPr lang="ru-RU"/>
        </a:p>
      </c:txPr>
    </c:legend>
    <c:plotVisOnly val="1"/>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lgn="ctr">
              <a:defRPr sz="1400">
                <a:solidFill>
                  <a:schemeClr val="accent1">
                    <a:lumMod val="75000"/>
                  </a:schemeClr>
                </a:solidFill>
                <a:latin typeface="Times New Roman" pitchFamily="18" charset="0"/>
                <a:cs typeface="Times New Roman" pitchFamily="18" charset="0"/>
              </a:defRPr>
            </a:pPr>
            <a:r>
              <a:rPr lang="ru-RU" sz="1400" dirty="0" smtClean="0">
                <a:solidFill>
                  <a:schemeClr val="accent1">
                    <a:lumMod val="75000"/>
                  </a:schemeClr>
                </a:solidFill>
                <a:latin typeface="Times New Roman" pitchFamily="18" charset="0"/>
                <a:cs typeface="Times New Roman" pitchFamily="18" charset="0"/>
              </a:rPr>
              <a:t>Поселения Заларинского района</a:t>
            </a:r>
          </a:p>
          <a:p>
            <a:pPr algn="ctr">
              <a:defRPr sz="1400">
                <a:solidFill>
                  <a:schemeClr val="accent1">
                    <a:lumMod val="75000"/>
                  </a:schemeClr>
                </a:solidFill>
                <a:latin typeface="Times New Roman" pitchFamily="18" charset="0"/>
                <a:cs typeface="Times New Roman" pitchFamily="18" charset="0"/>
              </a:defRPr>
            </a:pPr>
            <a:r>
              <a:rPr lang="ru-RU" sz="1400" dirty="0" smtClean="0">
                <a:solidFill>
                  <a:schemeClr val="accent1">
                    <a:lumMod val="75000"/>
                  </a:schemeClr>
                </a:solidFill>
                <a:latin typeface="Times New Roman" pitchFamily="18" charset="0"/>
                <a:cs typeface="Times New Roman" pitchFamily="18" charset="0"/>
              </a:rPr>
              <a:t>Поступление</a:t>
            </a:r>
            <a:r>
              <a:rPr lang="ru-RU" sz="1400" baseline="0" dirty="0" smtClean="0">
                <a:solidFill>
                  <a:schemeClr val="accent1">
                    <a:lumMod val="75000"/>
                  </a:schemeClr>
                </a:solidFill>
                <a:latin typeface="Times New Roman" pitchFamily="18" charset="0"/>
                <a:cs typeface="Times New Roman" pitchFamily="18" charset="0"/>
              </a:rPr>
              <a:t> межбюджетных трансфертов</a:t>
            </a:r>
            <a:endParaRPr lang="ru-RU" sz="1400" dirty="0">
              <a:solidFill>
                <a:schemeClr val="accent1">
                  <a:lumMod val="75000"/>
                </a:schemeClr>
              </a:solidFill>
              <a:latin typeface="Times New Roman" pitchFamily="18" charset="0"/>
              <a:cs typeface="Times New Roman" pitchFamily="18" charset="0"/>
            </a:endParaRPr>
          </a:p>
        </c:rich>
      </c:tx>
      <c:layout>
        <c:manualLayout>
          <c:xMode val="edge"/>
          <c:yMode val="edge"/>
          <c:x val="0.28949272645267182"/>
          <c:y val="1.4435357575197412E-2"/>
        </c:manualLayout>
      </c:layout>
    </c:title>
    <c:plotArea>
      <c:layout>
        <c:manualLayout>
          <c:layoutTarget val="inner"/>
          <c:xMode val="edge"/>
          <c:yMode val="edge"/>
          <c:x val="2.8931492259119802E-2"/>
          <c:y val="0.12175009565404034"/>
          <c:w val="0.96692772099139779"/>
          <c:h val="0.70440626837257481"/>
        </c:manualLayout>
      </c:layout>
      <c:barChart>
        <c:barDir val="col"/>
        <c:grouping val="clustered"/>
        <c:ser>
          <c:idx val="0"/>
          <c:order val="0"/>
          <c:tx>
            <c:strRef>
              <c:f>'анализ МБТ'!$B$1</c:f>
              <c:strCache>
                <c:ptCount val="1"/>
                <c:pt idx="0">
                  <c:v>2011</c:v>
                </c:pt>
              </c:strCache>
            </c:strRef>
          </c:tx>
          <c:spPr>
            <a:solidFill>
              <a:srgbClr val="FFFF00"/>
            </a:solidFill>
          </c:spPr>
          <c:dLbls>
            <c:dLbl>
              <c:idx val="0"/>
              <c:layout>
                <c:manualLayout>
                  <c:x val="-2.070012987507E-2"/>
                  <c:y val="1.7515343702382277E-2"/>
                </c:manualLayout>
              </c:layout>
              <c:showVal val="1"/>
            </c:dLbl>
            <c:dLbl>
              <c:idx val="1"/>
              <c:layout>
                <c:manualLayout>
                  <c:x val="-1.3792841112252377E-3"/>
                  <c:y val="1.5328588432127605E-2"/>
                </c:manualLayout>
              </c:layout>
              <c:showVal val="1"/>
            </c:dLbl>
            <c:dLbl>
              <c:idx val="2"/>
              <c:layout>
                <c:manualLayout>
                  <c:x val="-2.7576987659151506E-3"/>
                  <c:y val="3.0527541775870876E-2"/>
                </c:manualLayout>
              </c:layout>
              <c:showVal val="1"/>
            </c:dLbl>
            <c:dLbl>
              <c:idx val="3"/>
              <c:layout>
                <c:manualLayout>
                  <c:x val="-5.5172451269677996E-3"/>
                  <c:y val="3.0267662983664376E-2"/>
                </c:manualLayout>
              </c:layout>
              <c:showVal val="1"/>
            </c:dLbl>
            <c:dLbl>
              <c:idx val="4"/>
              <c:layout>
                <c:manualLayout>
                  <c:x val="-9.6618357487922701E-3"/>
                  <c:y val="7.7294160679750408E-3"/>
                </c:manualLayout>
              </c:layout>
              <c:showVal val="1"/>
            </c:dLbl>
            <c:dLbl>
              <c:idx val="5"/>
              <c:layout>
                <c:manualLayout>
                  <c:x val="-8.2758620689655227E-3"/>
                  <c:y val="1.9571865443425217E-2"/>
                </c:manualLayout>
              </c:layout>
              <c:showVal val="1"/>
            </c:dLbl>
            <c:dLbl>
              <c:idx val="6"/>
              <c:layout>
                <c:manualLayout>
                  <c:x val="-8.2759220314852742E-3"/>
                  <c:y val="3.2714297046125745E-2"/>
                </c:manualLayout>
              </c:layout>
              <c:showVal val="1"/>
            </c:dLbl>
            <c:dLbl>
              <c:idx val="7"/>
              <c:layout>
                <c:manualLayout>
                  <c:x val="-9.655172413793104E-3"/>
                  <c:y val="1.2232415902140656E-2"/>
                </c:manualLayout>
              </c:layout>
              <c:showVal val="1"/>
            </c:dLbl>
            <c:dLbl>
              <c:idx val="8"/>
              <c:layout>
                <c:manualLayout>
                  <c:x val="-8.2758133494183067E-3"/>
                  <c:y val="3.0527541775870876E-2"/>
                </c:manualLayout>
              </c:layout>
              <c:showVal val="1"/>
            </c:dLbl>
            <c:dLbl>
              <c:idx val="9"/>
              <c:layout>
                <c:manualLayout>
                  <c:x val="-1.1036337849073213E-2"/>
                  <c:y val="3.3104216670342031E-2"/>
                </c:manualLayout>
              </c:layout>
              <c:showVal val="1"/>
            </c:dLbl>
            <c:dLbl>
              <c:idx val="10"/>
              <c:layout>
                <c:manualLayout>
                  <c:x val="-5.5172413793103513E-3"/>
                  <c:y val="0"/>
                </c:manualLayout>
              </c:layout>
              <c:showVal val="1"/>
            </c:dLbl>
            <c:dLbl>
              <c:idx val="11"/>
              <c:layout>
                <c:manualLayout>
                  <c:x val="-5.5172413793103513E-3"/>
                  <c:y val="7.3394495412844058E-3"/>
                </c:manualLayout>
              </c:layout>
              <c:showVal val="1"/>
            </c:dLbl>
            <c:dLbl>
              <c:idx val="12"/>
              <c:layout>
                <c:manualLayout>
                  <c:x val="-4.1379310344827587E-3"/>
                  <c:y val="1.2232415902140576E-2"/>
                </c:manualLayout>
              </c:layout>
              <c:showVal val="1"/>
            </c:dLbl>
            <c:dLbl>
              <c:idx val="13"/>
              <c:layout>
                <c:manualLayout>
                  <c:x val="-8.2758620689655227E-3"/>
                  <c:y val="2.4464831804281344E-3"/>
                </c:manualLayout>
              </c:layout>
              <c:showVal val="1"/>
            </c:dLbl>
            <c:dLbl>
              <c:idx val="14"/>
              <c:layout>
                <c:manualLayout>
                  <c:x val="-1.3793103448275991E-3"/>
                  <c:y val="1.2232415902140656E-2"/>
                </c:manualLayout>
              </c:layout>
              <c:showVal val="1"/>
            </c:dLbl>
            <c:txPr>
              <a:bodyPr/>
              <a:lstStyle/>
              <a:p>
                <a:pPr>
                  <a:defRPr sz="1000" baseline="0">
                    <a:latin typeface="Times New Roman" pitchFamily="18" charset="0"/>
                    <a:cs typeface="Times New Roman" pitchFamily="18" charset="0"/>
                  </a:defRPr>
                </a:pPr>
                <a:endParaRPr lang="ru-RU"/>
              </a:p>
            </c:txPr>
            <c:showVal val="1"/>
          </c:dLbls>
          <c:cat>
            <c:strRef>
              <c:f>'анализ МБТ'!$A$2:$A$16</c:f>
              <c:strCache>
                <c:ptCount val="15"/>
                <c:pt idx="0">
                  <c:v>Бабагай</c:v>
                </c:pt>
                <c:pt idx="1">
                  <c:v>Бажир</c:v>
                </c:pt>
                <c:pt idx="2">
                  <c:v>Веренка</c:v>
                </c:pt>
                <c:pt idx="3">
                  <c:v>Владимир</c:v>
                </c:pt>
                <c:pt idx="4">
                  <c:v>Залари</c:v>
                </c:pt>
                <c:pt idx="5">
                  <c:v>Моисеевка</c:v>
                </c:pt>
                <c:pt idx="6">
                  <c:v>Мойган</c:v>
                </c:pt>
                <c:pt idx="7">
                  <c:v>Новочеремхово</c:v>
                </c:pt>
                <c:pt idx="8">
                  <c:v>Семеновск</c:v>
                </c:pt>
                <c:pt idx="9">
                  <c:v>Троицк</c:v>
                </c:pt>
                <c:pt idx="10">
                  <c:v>Тыреть</c:v>
                </c:pt>
                <c:pt idx="11">
                  <c:v>Ханжиново</c:v>
                </c:pt>
                <c:pt idx="12">
                  <c:v>Холмогой</c:v>
                </c:pt>
                <c:pt idx="13">
                  <c:v>Хор - Тагна</c:v>
                </c:pt>
                <c:pt idx="14">
                  <c:v>Черемшанка</c:v>
                </c:pt>
              </c:strCache>
            </c:strRef>
          </c:cat>
          <c:val>
            <c:numRef>
              <c:f>'анализ МБТ'!$B$2:$B$16</c:f>
              <c:numCache>
                <c:formatCode>General</c:formatCode>
                <c:ptCount val="15"/>
                <c:pt idx="0">
                  <c:v>3045</c:v>
                </c:pt>
                <c:pt idx="1">
                  <c:v>5462</c:v>
                </c:pt>
                <c:pt idx="2">
                  <c:v>2717</c:v>
                </c:pt>
                <c:pt idx="3">
                  <c:v>2682</c:v>
                </c:pt>
                <c:pt idx="4">
                  <c:v>41492</c:v>
                </c:pt>
                <c:pt idx="5">
                  <c:v>8500</c:v>
                </c:pt>
                <c:pt idx="6">
                  <c:v>5222</c:v>
                </c:pt>
                <c:pt idx="7">
                  <c:v>3584</c:v>
                </c:pt>
                <c:pt idx="8">
                  <c:v>2689</c:v>
                </c:pt>
                <c:pt idx="9">
                  <c:v>6527</c:v>
                </c:pt>
                <c:pt idx="10">
                  <c:v>32079</c:v>
                </c:pt>
                <c:pt idx="11">
                  <c:v>5017</c:v>
                </c:pt>
                <c:pt idx="12">
                  <c:v>4935</c:v>
                </c:pt>
                <c:pt idx="13">
                  <c:v>4220</c:v>
                </c:pt>
                <c:pt idx="14">
                  <c:v>2810</c:v>
                </c:pt>
              </c:numCache>
            </c:numRef>
          </c:val>
        </c:ser>
        <c:ser>
          <c:idx val="1"/>
          <c:order val="1"/>
          <c:tx>
            <c:strRef>
              <c:f>'анализ МБТ'!$C$1</c:f>
              <c:strCache>
                <c:ptCount val="1"/>
                <c:pt idx="0">
                  <c:v>2012</c:v>
                </c:pt>
              </c:strCache>
            </c:strRef>
          </c:tx>
          <c:spPr>
            <a:solidFill>
              <a:srgbClr val="0000FF"/>
            </a:solidFill>
          </c:spPr>
          <c:dLbls>
            <c:dLbl>
              <c:idx val="0"/>
              <c:layout>
                <c:manualLayout>
                  <c:x val="-1.103927226487993E-2"/>
                  <c:y val="5.2829848773265145E-3"/>
                </c:manualLayout>
              </c:layout>
              <c:showVal val="1"/>
            </c:dLbl>
            <c:dLbl>
              <c:idx val="1"/>
              <c:layout>
                <c:manualLayout>
                  <c:x val="0"/>
                  <c:y val="4.8929663608562688E-3"/>
                </c:manualLayout>
              </c:layout>
              <c:showVal val="1"/>
            </c:dLbl>
            <c:dLbl>
              <c:idx val="2"/>
              <c:layout>
                <c:manualLayout>
                  <c:x val="-1.3793103448275991E-3"/>
                  <c:y val="-2.4464831804280438E-3"/>
                </c:manualLayout>
              </c:layout>
              <c:showVal val="1"/>
            </c:dLbl>
            <c:dLbl>
              <c:idx val="3"/>
              <c:layout>
                <c:manualLayout>
                  <c:x val="-1.3793103448275991E-3"/>
                  <c:y val="2.4464831804281344E-3"/>
                </c:manualLayout>
              </c:layout>
              <c:showVal val="1"/>
            </c:dLbl>
            <c:dLbl>
              <c:idx val="5"/>
              <c:layout>
                <c:manualLayout>
                  <c:x val="-1.2413793103448274E-2"/>
                  <c:y val="4.8929663608563555E-3"/>
                </c:manualLayout>
              </c:layout>
              <c:showVal val="1"/>
            </c:dLbl>
            <c:dLbl>
              <c:idx val="6"/>
              <c:layout>
                <c:manualLayout>
                  <c:x val="-5.5172413793103513E-3"/>
                  <c:y val="7.3394495412844058E-3"/>
                </c:manualLayout>
              </c:layout>
              <c:showVal val="1"/>
            </c:dLbl>
            <c:dLbl>
              <c:idx val="7"/>
              <c:layout>
                <c:manualLayout>
                  <c:x val="-1.1034482758620689E-2"/>
                  <c:y val="4.8929663608561795E-3"/>
                </c:manualLayout>
              </c:layout>
              <c:showVal val="1"/>
            </c:dLbl>
            <c:dLbl>
              <c:idx val="8"/>
              <c:layout>
                <c:manualLayout>
                  <c:x val="-9.655172413793104E-3"/>
                  <c:y val="-4.8929663608561795E-3"/>
                </c:manualLayout>
              </c:layout>
              <c:showVal val="1"/>
            </c:dLbl>
            <c:dLbl>
              <c:idx val="9"/>
              <c:layout>
                <c:manualLayout>
                  <c:x val="-8.2758620689655227E-3"/>
                  <c:y val="4.8929663608562688E-3"/>
                </c:manualLayout>
              </c:layout>
              <c:showVal val="1"/>
            </c:dLbl>
            <c:dLbl>
              <c:idx val="10"/>
              <c:layout>
                <c:manualLayout>
                  <c:x val="-2.7586206896551752E-3"/>
                  <c:y val="1.4678899082568721E-2"/>
                </c:manualLayout>
              </c:layout>
              <c:showVal val="1"/>
            </c:dLbl>
            <c:dLbl>
              <c:idx val="11"/>
              <c:layout>
                <c:manualLayout>
                  <c:x val="-4.1379310344827587E-3"/>
                  <c:y val="2.4464831804281344E-3"/>
                </c:manualLayout>
              </c:layout>
              <c:showVal val="1"/>
            </c:dLbl>
            <c:dLbl>
              <c:idx val="12"/>
              <c:layout>
                <c:manualLayout>
                  <c:x val="-6.8965517241379413E-3"/>
                  <c:y val="7.3394495412844813E-3"/>
                </c:manualLayout>
              </c:layout>
              <c:showVal val="1"/>
            </c:dLbl>
            <c:dLbl>
              <c:idx val="14"/>
              <c:layout>
                <c:manualLayout>
                  <c:x val="-4.140786749482402E-3"/>
                  <c:y val="-1.2882562985104542E-2"/>
                </c:manualLayout>
              </c:layout>
              <c:showVal val="1"/>
            </c:dLbl>
            <c:txPr>
              <a:bodyPr/>
              <a:lstStyle/>
              <a:p>
                <a:pPr>
                  <a:defRPr sz="1000" baseline="0">
                    <a:latin typeface="Times New Roman" pitchFamily="18" charset="0"/>
                    <a:cs typeface="Times New Roman" pitchFamily="18" charset="0"/>
                  </a:defRPr>
                </a:pPr>
                <a:endParaRPr lang="ru-RU"/>
              </a:p>
            </c:txPr>
            <c:showVal val="1"/>
          </c:dLbls>
          <c:cat>
            <c:strRef>
              <c:f>'анализ МБТ'!$A$2:$A$16</c:f>
              <c:strCache>
                <c:ptCount val="15"/>
                <c:pt idx="0">
                  <c:v>Бабагай</c:v>
                </c:pt>
                <c:pt idx="1">
                  <c:v>Бажир</c:v>
                </c:pt>
                <c:pt idx="2">
                  <c:v>Веренка</c:v>
                </c:pt>
                <c:pt idx="3">
                  <c:v>Владимир</c:v>
                </c:pt>
                <c:pt idx="4">
                  <c:v>Залари</c:v>
                </c:pt>
                <c:pt idx="5">
                  <c:v>Моисеевка</c:v>
                </c:pt>
                <c:pt idx="6">
                  <c:v>Мойган</c:v>
                </c:pt>
                <c:pt idx="7">
                  <c:v>Новочеремхово</c:v>
                </c:pt>
                <c:pt idx="8">
                  <c:v>Семеновск</c:v>
                </c:pt>
                <c:pt idx="9">
                  <c:v>Троицк</c:v>
                </c:pt>
                <c:pt idx="10">
                  <c:v>Тыреть</c:v>
                </c:pt>
                <c:pt idx="11">
                  <c:v>Ханжиново</c:v>
                </c:pt>
                <c:pt idx="12">
                  <c:v>Холмогой</c:v>
                </c:pt>
                <c:pt idx="13">
                  <c:v>Хор - Тагна</c:v>
                </c:pt>
                <c:pt idx="14">
                  <c:v>Черемшанка</c:v>
                </c:pt>
              </c:strCache>
            </c:strRef>
          </c:cat>
          <c:val>
            <c:numRef>
              <c:f>'анализ МБТ'!$C$2:$C$16</c:f>
              <c:numCache>
                <c:formatCode>General</c:formatCode>
                <c:ptCount val="15"/>
                <c:pt idx="0">
                  <c:v>5050</c:v>
                </c:pt>
                <c:pt idx="1">
                  <c:v>9758</c:v>
                </c:pt>
                <c:pt idx="2">
                  <c:v>4475</c:v>
                </c:pt>
                <c:pt idx="3">
                  <c:v>4912</c:v>
                </c:pt>
                <c:pt idx="4">
                  <c:v>114021</c:v>
                </c:pt>
                <c:pt idx="5">
                  <c:v>13083</c:v>
                </c:pt>
                <c:pt idx="6">
                  <c:v>7878</c:v>
                </c:pt>
                <c:pt idx="7">
                  <c:v>7486</c:v>
                </c:pt>
                <c:pt idx="8">
                  <c:v>4767</c:v>
                </c:pt>
                <c:pt idx="9">
                  <c:v>11763</c:v>
                </c:pt>
                <c:pt idx="10">
                  <c:v>15537</c:v>
                </c:pt>
                <c:pt idx="11">
                  <c:v>12028</c:v>
                </c:pt>
                <c:pt idx="12">
                  <c:v>10633</c:v>
                </c:pt>
                <c:pt idx="13">
                  <c:v>7707</c:v>
                </c:pt>
                <c:pt idx="14">
                  <c:v>4740</c:v>
                </c:pt>
              </c:numCache>
            </c:numRef>
          </c:val>
        </c:ser>
        <c:ser>
          <c:idx val="2"/>
          <c:order val="2"/>
          <c:tx>
            <c:strRef>
              <c:f>'анализ МБТ'!$D$1</c:f>
              <c:strCache>
                <c:ptCount val="1"/>
                <c:pt idx="0">
                  <c:v>2013</c:v>
                </c:pt>
              </c:strCache>
            </c:strRef>
          </c:tx>
          <c:spPr>
            <a:solidFill>
              <a:srgbClr val="CC00FF"/>
            </a:solidFill>
          </c:spPr>
          <c:dLbls>
            <c:dLbl>
              <c:idx val="0"/>
              <c:layout>
                <c:manualLayout>
                  <c:x val="-1.9319867625242501E-2"/>
                  <c:y val="-7.0794147797390433E-3"/>
                </c:manualLayout>
              </c:layout>
              <c:showVal val="1"/>
            </c:dLbl>
            <c:dLbl>
              <c:idx val="1"/>
              <c:layout>
                <c:manualLayout>
                  <c:x val="0"/>
                  <c:y val="-2.9877743359447682E-2"/>
                </c:manualLayout>
              </c:layout>
              <c:showVal val="1"/>
            </c:dLbl>
            <c:dLbl>
              <c:idx val="2"/>
              <c:layout>
                <c:manualLayout>
                  <c:x val="0"/>
                  <c:y val="-1.2232415902140576E-2"/>
                </c:manualLayout>
              </c:layout>
              <c:showVal val="1"/>
            </c:dLbl>
            <c:dLbl>
              <c:idx val="3"/>
              <c:layout>
                <c:manualLayout>
                  <c:x val="-1.3793103448275991E-3"/>
                  <c:y val="-3.4250957162464811E-2"/>
                </c:manualLayout>
              </c:layout>
              <c:showVal val="1"/>
            </c:dLbl>
            <c:dLbl>
              <c:idx val="4"/>
              <c:layout>
                <c:manualLayout>
                  <c:x val="1.3802622498274675E-2"/>
                  <c:y val="1.0305888090633476E-2"/>
                </c:manualLayout>
              </c:layout>
              <c:showVal val="1"/>
            </c:dLbl>
            <c:dLbl>
              <c:idx val="5"/>
              <c:layout>
                <c:manualLayout>
                  <c:x val="-1.3793103448275516E-3"/>
                  <c:y val="-9.7859327217125376E-3"/>
                </c:manualLayout>
              </c:layout>
              <c:showVal val="1"/>
            </c:dLbl>
            <c:dLbl>
              <c:idx val="6"/>
              <c:layout>
                <c:manualLayout>
                  <c:x val="1.3802622498274681E-3"/>
                  <c:y val="-2.3188248203925156E-2"/>
                </c:manualLayout>
              </c:layout>
              <c:showVal val="1"/>
            </c:dLbl>
            <c:dLbl>
              <c:idx val="7"/>
              <c:layout>
                <c:manualLayout>
                  <c:x val="1.3793103448275991E-3"/>
                  <c:y val="-1.7125382262996942E-2"/>
                </c:manualLayout>
              </c:layout>
              <c:showVal val="1"/>
            </c:dLbl>
            <c:dLbl>
              <c:idx val="8"/>
              <c:layout>
                <c:manualLayout>
                  <c:x val="-1.3802622498274675E-2"/>
                  <c:y val="-1.9831936932833808E-2"/>
                </c:manualLayout>
              </c:layout>
              <c:showVal val="1"/>
            </c:dLbl>
            <c:dLbl>
              <c:idx val="9"/>
              <c:layout>
                <c:manualLayout>
                  <c:x val="-6.8965517241379413E-3"/>
                  <c:y val="-2.4464831804281339E-2"/>
                </c:manualLayout>
              </c:layout>
              <c:showVal val="1"/>
            </c:dLbl>
            <c:dLbl>
              <c:idx val="10"/>
              <c:layout>
                <c:manualLayout>
                  <c:x val="0"/>
                  <c:y val="-1.2232415902140656E-2"/>
                </c:manualLayout>
              </c:layout>
              <c:showVal val="1"/>
            </c:dLbl>
            <c:dLbl>
              <c:idx val="11"/>
              <c:layout>
                <c:manualLayout>
                  <c:x val="-8.2807040424294227E-3"/>
                  <c:y val="-3.0007784191457429E-2"/>
                </c:manualLayout>
              </c:layout>
              <c:showVal val="1"/>
            </c:dLbl>
            <c:dLbl>
              <c:idx val="12"/>
              <c:layout>
                <c:manualLayout>
                  <c:x val="-1.379418951941372E-3"/>
                  <c:y val="-9.7859327217125376E-3"/>
                </c:manualLayout>
              </c:layout>
              <c:showVal val="1"/>
            </c:dLbl>
            <c:dLbl>
              <c:idx val="13"/>
              <c:layout>
                <c:manualLayout>
                  <c:x val="-2.7585682224504754E-3"/>
                  <c:y val="-3.2454215382106265E-2"/>
                </c:manualLayout>
              </c:layout>
              <c:showVal val="1"/>
            </c:dLbl>
            <c:dLbl>
              <c:idx val="14"/>
              <c:layout>
                <c:manualLayout>
                  <c:x val="-2.7605244996549588E-3"/>
                  <c:y val="-4.8043088350065863E-2"/>
                </c:manualLayout>
              </c:layout>
              <c:showVal val="1"/>
            </c:dLbl>
            <c:txPr>
              <a:bodyPr/>
              <a:lstStyle/>
              <a:p>
                <a:pPr>
                  <a:defRPr sz="1000" baseline="0">
                    <a:latin typeface="Times New Roman" pitchFamily="18" charset="0"/>
                    <a:cs typeface="Times New Roman" pitchFamily="18" charset="0"/>
                  </a:defRPr>
                </a:pPr>
                <a:endParaRPr lang="ru-RU"/>
              </a:p>
            </c:txPr>
            <c:showVal val="1"/>
          </c:dLbls>
          <c:cat>
            <c:strRef>
              <c:f>'анализ МБТ'!$A$2:$A$16</c:f>
              <c:strCache>
                <c:ptCount val="15"/>
                <c:pt idx="0">
                  <c:v>Бабагай</c:v>
                </c:pt>
                <c:pt idx="1">
                  <c:v>Бажир</c:v>
                </c:pt>
                <c:pt idx="2">
                  <c:v>Веренка</c:v>
                </c:pt>
                <c:pt idx="3">
                  <c:v>Владимир</c:v>
                </c:pt>
                <c:pt idx="4">
                  <c:v>Залари</c:v>
                </c:pt>
                <c:pt idx="5">
                  <c:v>Моисеевка</c:v>
                </c:pt>
                <c:pt idx="6">
                  <c:v>Мойган</c:v>
                </c:pt>
                <c:pt idx="7">
                  <c:v>Новочеремхово</c:v>
                </c:pt>
                <c:pt idx="8">
                  <c:v>Семеновск</c:v>
                </c:pt>
                <c:pt idx="9">
                  <c:v>Троицк</c:v>
                </c:pt>
                <c:pt idx="10">
                  <c:v>Тыреть</c:v>
                </c:pt>
                <c:pt idx="11">
                  <c:v>Ханжиново</c:v>
                </c:pt>
                <c:pt idx="12">
                  <c:v>Холмогой</c:v>
                </c:pt>
                <c:pt idx="13">
                  <c:v>Хор - Тагна</c:v>
                </c:pt>
                <c:pt idx="14">
                  <c:v>Черемшанка</c:v>
                </c:pt>
              </c:strCache>
            </c:strRef>
          </c:cat>
          <c:val>
            <c:numRef>
              <c:f>'анализ МБТ'!$D$2:$D$16</c:f>
              <c:numCache>
                <c:formatCode>General</c:formatCode>
                <c:ptCount val="15"/>
                <c:pt idx="0">
                  <c:v>8669</c:v>
                </c:pt>
                <c:pt idx="1">
                  <c:v>9807</c:v>
                </c:pt>
                <c:pt idx="2">
                  <c:v>7418</c:v>
                </c:pt>
                <c:pt idx="3">
                  <c:v>4675</c:v>
                </c:pt>
                <c:pt idx="4">
                  <c:v>44244</c:v>
                </c:pt>
                <c:pt idx="5">
                  <c:v>16489</c:v>
                </c:pt>
                <c:pt idx="6">
                  <c:v>11065</c:v>
                </c:pt>
                <c:pt idx="7">
                  <c:v>9456</c:v>
                </c:pt>
                <c:pt idx="8">
                  <c:v>8487</c:v>
                </c:pt>
                <c:pt idx="9">
                  <c:v>13350</c:v>
                </c:pt>
                <c:pt idx="10">
                  <c:v>20161</c:v>
                </c:pt>
                <c:pt idx="11">
                  <c:v>12719</c:v>
                </c:pt>
                <c:pt idx="12">
                  <c:v>13160</c:v>
                </c:pt>
                <c:pt idx="13">
                  <c:v>8932</c:v>
                </c:pt>
                <c:pt idx="14">
                  <c:v>5944</c:v>
                </c:pt>
              </c:numCache>
            </c:numRef>
          </c:val>
        </c:ser>
        <c:dLbls>
          <c:showVal val="1"/>
        </c:dLbls>
        <c:overlap val="-25"/>
        <c:axId val="61801600"/>
        <c:axId val="61803136"/>
      </c:barChart>
      <c:catAx>
        <c:axId val="61801600"/>
        <c:scaling>
          <c:orientation val="minMax"/>
        </c:scaling>
        <c:axPos val="b"/>
        <c:majorGridlines/>
        <c:majorTickMark val="none"/>
        <c:tickLblPos val="nextTo"/>
        <c:txPr>
          <a:bodyPr/>
          <a:lstStyle/>
          <a:p>
            <a:pPr>
              <a:defRPr sz="1000" baseline="0">
                <a:latin typeface="Times New Roman" pitchFamily="18" charset="0"/>
                <a:cs typeface="Times New Roman" pitchFamily="18" charset="0"/>
              </a:defRPr>
            </a:pPr>
            <a:endParaRPr lang="ru-RU"/>
          </a:p>
        </c:txPr>
        <c:crossAx val="61803136"/>
        <c:crosses val="autoZero"/>
        <c:auto val="1"/>
        <c:lblAlgn val="ctr"/>
        <c:lblOffset val="100"/>
      </c:catAx>
      <c:valAx>
        <c:axId val="61803136"/>
        <c:scaling>
          <c:orientation val="minMax"/>
        </c:scaling>
        <c:delete val="1"/>
        <c:axPos val="l"/>
        <c:majorGridlines/>
        <c:numFmt formatCode="General" sourceLinked="1"/>
        <c:majorTickMark val="none"/>
        <c:tickLblPos val="none"/>
        <c:crossAx val="61801600"/>
        <c:crosses val="autoZero"/>
        <c:crossBetween val="between"/>
      </c:valAx>
    </c:plotArea>
    <c:legend>
      <c:legendPos val="t"/>
      <c:layout>
        <c:manualLayout>
          <c:xMode val="edge"/>
          <c:yMode val="edge"/>
          <c:x val="0.47625112078381504"/>
          <c:y val="0.11573187730880802"/>
          <c:w val="0.27938181640338439"/>
          <c:h val="7.1864296609951153E-2"/>
        </c:manualLayout>
      </c:layout>
      <c:txPr>
        <a:bodyPr/>
        <a:lstStyle/>
        <a:p>
          <a:pPr>
            <a:defRPr sz="1000">
              <a:latin typeface="Times New Roman" pitchFamily="18" charset="0"/>
              <a:cs typeface="Times New Roman" pitchFamily="18" charset="0"/>
            </a:defRPr>
          </a:pPr>
          <a:endParaRPr lang="ru-RU"/>
        </a:p>
      </c:txPr>
    </c:legend>
    <c:plotVisOnly val="1"/>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1400">
                <a:solidFill>
                  <a:schemeClr val="accent1">
                    <a:lumMod val="75000"/>
                  </a:schemeClr>
                </a:solidFill>
                <a:latin typeface="Times New Roman" pitchFamily="18" charset="0"/>
                <a:cs typeface="Times New Roman" pitchFamily="18" charset="0"/>
              </a:defRPr>
            </a:pPr>
            <a:r>
              <a:rPr lang="ru-RU" sz="1400" dirty="0" smtClean="0">
                <a:solidFill>
                  <a:schemeClr val="accent1">
                    <a:lumMod val="75000"/>
                  </a:schemeClr>
                </a:solidFill>
                <a:latin typeface="Times New Roman" pitchFamily="18" charset="0"/>
                <a:cs typeface="Times New Roman" pitchFamily="18" charset="0"/>
              </a:rPr>
              <a:t>Поселения Заларинского</a:t>
            </a:r>
            <a:r>
              <a:rPr lang="ru-RU" sz="1400" baseline="0" dirty="0" smtClean="0">
                <a:solidFill>
                  <a:schemeClr val="accent1">
                    <a:lumMod val="75000"/>
                  </a:schemeClr>
                </a:solidFill>
                <a:latin typeface="Times New Roman" pitchFamily="18" charset="0"/>
                <a:cs typeface="Times New Roman" pitchFamily="18" charset="0"/>
              </a:rPr>
              <a:t> района</a:t>
            </a:r>
          </a:p>
          <a:p>
            <a:pPr>
              <a:defRPr sz="1400">
                <a:solidFill>
                  <a:schemeClr val="accent1">
                    <a:lumMod val="75000"/>
                  </a:schemeClr>
                </a:solidFill>
                <a:latin typeface="Times New Roman" pitchFamily="18" charset="0"/>
                <a:cs typeface="Times New Roman" pitchFamily="18" charset="0"/>
              </a:defRPr>
            </a:pPr>
            <a:r>
              <a:rPr lang="ru-RU" sz="1400" dirty="0" smtClean="0">
                <a:solidFill>
                  <a:schemeClr val="accent1">
                    <a:lumMod val="75000"/>
                  </a:schemeClr>
                </a:solidFill>
                <a:latin typeface="Times New Roman" pitchFamily="18" charset="0"/>
                <a:cs typeface="Times New Roman" pitchFamily="18" charset="0"/>
              </a:rPr>
              <a:t>участие в федеральных и  </a:t>
            </a:r>
            <a:r>
              <a:rPr lang="ru-RU" sz="1400" dirty="0">
                <a:solidFill>
                  <a:schemeClr val="accent1">
                    <a:lumMod val="75000"/>
                  </a:schemeClr>
                </a:solidFill>
                <a:latin typeface="Times New Roman" pitchFamily="18" charset="0"/>
                <a:cs typeface="Times New Roman" pitchFamily="18" charset="0"/>
              </a:rPr>
              <a:t>областных </a:t>
            </a:r>
            <a:r>
              <a:rPr lang="ru-RU" sz="1400" dirty="0" smtClean="0">
                <a:solidFill>
                  <a:schemeClr val="accent1">
                    <a:lumMod val="75000"/>
                  </a:schemeClr>
                </a:solidFill>
                <a:latin typeface="Times New Roman" pitchFamily="18" charset="0"/>
                <a:cs typeface="Times New Roman" pitchFamily="18" charset="0"/>
              </a:rPr>
              <a:t>программах </a:t>
            </a:r>
            <a:endParaRPr lang="ru-RU" sz="1400" dirty="0">
              <a:solidFill>
                <a:schemeClr val="accent1">
                  <a:lumMod val="75000"/>
                </a:schemeClr>
              </a:solidFill>
              <a:latin typeface="Times New Roman" pitchFamily="18" charset="0"/>
              <a:cs typeface="Times New Roman" pitchFamily="18" charset="0"/>
            </a:endParaRPr>
          </a:p>
          <a:p>
            <a:pPr>
              <a:defRPr sz="1400">
                <a:solidFill>
                  <a:schemeClr val="accent1">
                    <a:lumMod val="75000"/>
                  </a:schemeClr>
                </a:solidFill>
                <a:latin typeface="Times New Roman" pitchFamily="18" charset="0"/>
                <a:cs typeface="Times New Roman" pitchFamily="18" charset="0"/>
              </a:defRPr>
            </a:pPr>
            <a:r>
              <a:rPr lang="ru-RU" sz="1400" dirty="0" smtClean="0">
                <a:solidFill>
                  <a:schemeClr val="accent1">
                    <a:lumMod val="75000"/>
                  </a:schemeClr>
                </a:solidFill>
                <a:latin typeface="Times New Roman" pitchFamily="18" charset="0"/>
                <a:cs typeface="Times New Roman" pitchFamily="18" charset="0"/>
              </a:rPr>
              <a:t>2011-2013 </a:t>
            </a:r>
            <a:r>
              <a:rPr lang="ru-RU" sz="1400" dirty="0">
                <a:solidFill>
                  <a:schemeClr val="accent1">
                    <a:lumMod val="75000"/>
                  </a:schemeClr>
                </a:solidFill>
                <a:latin typeface="Times New Roman" pitchFamily="18" charset="0"/>
                <a:cs typeface="Times New Roman" pitchFamily="18" charset="0"/>
              </a:rPr>
              <a:t>гг.</a:t>
            </a:r>
          </a:p>
        </c:rich>
      </c:tx>
      <c:layout>
        <c:manualLayout>
          <c:xMode val="edge"/>
          <c:yMode val="edge"/>
          <c:x val="0.28882975599625704"/>
          <c:y val="0"/>
        </c:manualLayout>
      </c:layout>
    </c:title>
    <c:view3D>
      <c:rotX val="50"/>
      <c:rotY val="40"/>
      <c:rAngAx val="1"/>
    </c:view3D>
    <c:plotArea>
      <c:layout>
        <c:manualLayout>
          <c:layoutTarget val="inner"/>
          <c:xMode val="edge"/>
          <c:yMode val="edge"/>
          <c:x val="4.0807747244942114E-2"/>
          <c:y val="7.0505437468300694E-2"/>
          <c:w val="0.95882514000992369"/>
          <c:h val="0.69560350591861408"/>
        </c:manualLayout>
      </c:layout>
      <c:bar3DChart>
        <c:barDir val="col"/>
        <c:grouping val="clustered"/>
        <c:ser>
          <c:idx val="0"/>
          <c:order val="0"/>
          <c:tx>
            <c:strRef>
              <c:f>'участие в программах'!$B$1</c:f>
              <c:strCache>
                <c:ptCount val="1"/>
                <c:pt idx="0">
                  <c:v>2011</c:v>
                </c:pt>
              </c:strCache>
            </c:strRef>
          </c:tx>
          <c:spPr>
            <a:solidFill>
              <a:srgbClr val="FF6600"/>
            </a:solidFill>
          </c:spPr>
          <c:dLbls>
            <c:dLbl>
              <c:idx val="4"/>
              <c:layout>
                <c:manualLayout>
                  <c:x val="-1.4475269578150358E-2"/>
                  <c:y val="-2.8423778393004619E-2"/>
                </c:manualLayout>
              </c:layout>
              <c:showVal val="1"/>
            </c:dLbl>
            <c:dLbl>
              <c:idx val="10"/>
              <c:layout>
                <c:manualLayout>
                  <c:x val="1.7691996151072677E-2"/>
                  <c:y val="0"/>
                </c:manualLayout>
              </c:layout>
              <c:showVal val="1"/>
            </c:dLbl>
            <c:txPr>
              <a:bodyPr/>
              <a:lstStyle/>
              <a:p>
                <a:pPr>
                  <a:defRPr sz="1000" baseline="0">
                    <a:latin typeface="Times New Roman" pitchFamily="18" charset="0"/>
                    <a:cs typeface="Times New Roman" pitchFamily="18" charset="0"/>
                  </a:defRPr>
                </a:pPr>
                <a:endParaRPr lang="ru-RU"/>
              </a:p>
            </c:txPr>
            <c:showVal val="1"/>
          </c:dLbls>
          <c:cat>
            <c:strRef>
              <c:f>'участие в программах'!$A$2:$A$16</c:f>
              <c:strCache>
                <c:ptCount val="15"/>
                <c:pt idx="0">
                  <c:v>Бабагай</c:v>
                </c:pt>
                <c:pt idx="1">
                  <c:v>Бажир</c:v>
                </c:pt>
                <c:pt idx="2">
                  <c:v>Веренка</c:v>
                </c:pt>
                <c:pt idx="3">
                  <c:v>Владимир</c:v>
                </c:pt>
                <c:pt idx="4">
                  <c:v>Залари</c:v>
                </c:pt>
                <c:pt idx="5">
                  <c:v>Моисеевка</c:v>
                </c:pt>
                <c:pt idx="6">
                  <c:v>Мойган</c:v>
                </c:pt>
                <c:pt idx="7">
                  <c:v>Новочеремхово</c:v>
                </c:pt>
                <c:pt idx="8">
                  <c:v>Семеновск</c:v>
                </c:pt>
                <c:pt idx="9">
                  <c:v>Троицк</c:v>
                </c:pt>
                <c:pt idx="10">
                  <c:v>Тыреть</c:v>
                </c:pt>
                <c:pt idx="11">
                  <c:v>Ханжиново</c:v>
                </c:pt>
                <c:pt idx="12">
                  <c:v>Холмогой</c:v>
                </c:pt>
                <c:pt idx="13">
                  <c:v>Хор - Тагна</c:v>
                </c:pt>
                <c:pt idx="14">
                  <c:v>Черемшанка</c:v>
                </c:pt>
              </c:strCache>
            </c:strRef>
          </c:cat>
          <c:val>
            <c:numRef>
              <c:f>'участие в программах'!$B$2:$B$16</c:f>
              <c:numCache>
                <c:formatCode>General</c:formatCode>
                <c:ptCount val="15"/>
                <c:pt idx="1">
                  <c:v>481</c:v>
                </c:pt>
                <c:pt idx="4">
                  <c:v>16146</c:v>
                </c:pt>
                <c:pt idx="10">
                  <c:v>18382</c:v>
                </c:pt>
              </c:numCache>
            </c:numRef>
          </c:val>
        </c:ser>
        <c:ser>
          <c:idx val="1"/>
          <c:order val="1"/>
          <c:tx>
            <c:strRef>
              <c:f>'участие в программах'!$C$1</c:f>
              <c:strCache>
                <c:ptCount val="1"/>
                <c:pt idx="0">
                  <c:v>2012</c:v>
                </c:pt>
              </c:strCache>
            </c:strRef>
          </c:tx>
          <c:spPr>
            <a:solidFill>
              <a:srgbClr val="0000CC"/>
            </a:solidFill>
          </c:spPr>
          <c:dLbls>
            <c:dLbl>
              <c:idx val="0"/>
              <c:layout>
                <c:manualLayout>
                  <c:x val="-1.6084223394013978E-3"/>
                  <c:y val="5.167959707819021E-3"/>
                </c:manualLayout>
              </c:layout>
              <c:showVal val="1"/>
            </c:dLbl>
            <c:dLbl>
              <c:idx val="1"/>
              <c:layout>
                <c:manualLayout>
                  <c:x val="7.1639334168781084E-3"/>
                  <c:y val="-7.7576022315846746E-2"/>
                </c:manualLayout>
              </c:layout>
              <c:showVal val="1"/>
            </c:dLbl>
            <c:dLbl>
              <c:idx val="2"/>
              <c:layout>
                <c:manualLayout>
                  <c:x val="0"/>
                  <c:y val="-3.3591738100823651E-2"/>
                </c:manualLayout>
              </c:layout>
              <c:showVal val="1"/>
            </c:dLbl>
            <c:dLbl>
              <c:idx val="3"/>
              <c:layout>
                <c:manualLayout>
                  <c:x val="8.0418164323057626E-3"/>
                  <c:y val="-2.583979853909539E-2"/>
                </c:manualLayout>
              </c:layout>
              <c:showVal val="1"/>
            </c:dLbl>
            <c:dLbl>
              <c:idx val="5"/>
              <c:layout>
                <c:manualLayout>
                  <c:x val="0"/>
                  <c:y val="-2.3255818685185885E-2"/>
                </c:manualLayout>
              </c:layout>
              <c:showVal val="1"/>
            </c:dLbl>
            <c:dLbl>
              <c:idx val="6"/>
              <c:layout>
                <c:manualLayout>
                  <c:x val="8.0418164323057626E-3"/>
                  <c:y val="-2.583979853909539E-2"/>
                </c:manualLayout>
              </c:layout>
              <c:showVal val="1"/>
            </c:dLbl>
            <c:dLbl>
              <c:idx val="7"/>
              <c:layout>
                <c:manualLayout>
                  <c:x val="0"/>
                  <c:y val="-2.3255818685185808E-2"/>
                </c:manualLayout>
              </c:layout>
              <c:showVal val="1"/>
            </c:dLbl>
            <c:dLbl>
              <c:idx val="8"/>
              <c:layout>
                <c:manualLayout>
                  <c:x val="4.7530626370365994E-3"/>
                  <c:y val="-4.0303174585216504E-2"/>
                </c:manualLayout>
              </c:layout>
              <c:showVal val="1"/>
            </c:dLbl>
            <c:dLbl>
              <c:idx val="9"/>
              <c:layout>
                <c:manualLayout>
                  <c:x val="6.4334531458447447E-3"/>
                  <c:y val="-2.0671838831276285E-2"/>
                </c:manualLayout>
              </c:layout>
              <c:showVal val="1"/>
            </c:dLbl>
            <c:dLbl>
              <c:idx val="10"/>
              <c:layout>
                <c:manualLayout>
                  <c:x val="-1.1694008277997507E-3"/>
                  <c:y val="8.1498016567372128E-2"/>
                </c:manualLayout>
              </c:layout>
              <c:showVal val="1"/>
            </c:dLbl>
            <c:dLbl>
              <c:idx val="12"/>
              <c:layout>
                <c:manualLayout>
                  <c:x val="9.6501797187670268E-3"/>
                  <c:y val="-1.5503879123457279E-2"/>
                </c:manualLayout>
              </c:layout>
              <c:showVal val="1"/>
            </c:dLbl>
            <c:dLbl>
              <c:idx val="13"/>
              <c:layout>
                <c:manualLayout>
                  <c:x val="1.1258543005228067E-2"/>
                  <c:y val="-1.0335919415638047E-2"/>
                </c:manualLayout>
              </c:layout>
              <c:showVal val="1"/>
            </c:dLbl>
            <c:dLbl>
              <c:idx val="14"/>
              <c:layout>
                <c:manualLayout>
                  <c:x val="1.6083632864611525E-2"/>
                  <c:y val="-1.0335919415638047E-2"/>
                </c:manualLayout>
              </c:layout>
              <c:showVal val="1"/>
            </c:dLbl>
            <c:txPr>
              <a:bodyPr/>
              <a:lstStyle/>
              <a:p>
                <a:pPr>
                  <a:defRPr sz="1000" baseline="0">
                    <a:latin typeface="Times New Roman" pitchFamily="18" charset="0"/>
                    <a:cs typeface="Times New Roman" pitchFamily="18" charset="0"/>
                  </a:defRPr>
                </a:pPr>
                <a:endParaRPr lang="ru-RU"/>
              </a:p>
            </c:txPr>
            <c:showVal val="1"/>
          </c:dLbls>
          <c:cat>
            <c:strRef>
              <c:f>'участие в программах'!$A$2:$A$16</c:f>
              <c:strCache>
                <c:ptCount val="15"/>
                <c:pt idx="0">
                  <c:v>Бабагай</c:v>
                </c:pt>
                <c:pt idx="1">
                  <c:v>Бажир</c:v>
                </c:pt>
                <c:pt idx="2">
                  <c:v>Веренка</c:v>
                </c:pt>
                <c:pt idx="3">
                  <c:v>Владимир</c:v>
                </c:pt>
                <c:pt idx="4">
                  <c:v>Залари</c:v>
                </c:pt>
                <c:pt idx="5">
                  <c:v>Моисеевка</c:v>
                </c:pt>
                <c:pt idx="6">
                  <c:v>Мойган</c:v>
                </c:pt>
                <c:pt idx="7">
                  <c:v>Новочеремхово</c:v>
                </c:pt>
                <c:pt idx="8">
                  <c:v>Семеновск</c:v>
                </c:pt>
                <c:pt idx="9">
                  <c:v>Троицк</c:v>
                </c:pt>
                <c:pt idx="10">
                  <c:v>Тыреть</c:v>
                </c:pt>
                <c:pt idx="11">
                  <c:v>Ханжиново</c:v>
                </c:pt>
                <c:pt idx="12">
                  <c:v>Холмогой</c:v>
                </c:pt>
                <c:pt idx="13">
                  <c:v>Хор - Тагна</c:v>
                </c:pt>
                <c:pt idx="14">
                  <c:v>Черемшанка</c:v>
                </c:pt>
              </c:strCache>
            </c:strRef>
          </c:cat>
          <c:val>
            <c:numRef>
              <c:f>'участие в программах'!$C$2:$C$16</c:f>
              <c:numCache>
                <c:formatCode>General</c:formatCode>
                <c:ptCount val="15"/>
                <c:pt idx="0">
                  <c:v>1454</c:v>
                </c:pt>
                <c:pt idx="1">
                  <c:v>4376</c:v>
                </c:pt>
                <c:pt idx="2">
                  <c:v>1320</c:v>
                </c:pt>
                <c:pt idx="3">
                  <c:v>1695</c:v>
                </c:pt>
                <c:pt idx="4">
                  <c:v>99546</c:v>
                </c:pt>
                <c:pt idx="5">
                  <c:v>1971</c:v>
                </c:pt>
                <c:pt idx="6">
                  <c:v>1412</c:v>
                </c:pt>
                <c:pt idx="7">
                  <c:v>1638</c:v>
                </c:pt>
                <c:pt idx="8">
                  <c:v>1064</c:v>
                </c:pt>
                <c:pt idx="9">
                  <c:v>2892</c:v>
                </c:pt>
                <c:pt idx="10">
                  <c:v>6046</c:v>
                </c:pt>
                <c:pt idx="11">
                  <c:v>3906</c:v>
                </c:pt>
                <c:pt idx="12">
                  <c:v>2672</c:v>
                </c:pt>
                <c:pt idx="13">
                  <c:v>1812</c:v>
                </c:pt>
                <c:pt idx="14">
                  <c:v>1060</c:v>
                </c:pt>
              </c:numCache>
            </c:numRef>
          </c:val>
        </c:ser>
        <c:ser>
          <c:idx val="2"/>
          <c:order val="2"/>
          <c:tx>
            <c:strRef>
              <c:f>'участие в программах'!$D$1</c:f>
              <c:strCache>
                <c:ptCount val="1"/>
                <c:pt idx="0">
                  <c:v>2013</c:v>
                </c:pt>
              </c:strCache>
            </c:strRef>
          </c:tx>
          <c:spPr>
            <a:solidFill>
              <a:srgbClr val="66FF33"/>
            </a:solidFill>
          </c:spPr>
          <c:dLbls>
            <c:dLbl>
              <c:idx val="0"/>
              <c:layout>
                <c:manualLayout>
                  <c:x val="0"/>
                  <c:y val="4.6511637370371332E-2"/>
                </c:manualLayout>
              </c:layout>
              <c:showVal val="1"/>
            </c:dLbl>
            <c:dLbl>
              <c:idx val="1"/>
              <c:layout>
                <c:manualLayout>
                  <c:x val="3.4362427204989838E-3"/>
                  <c:y val="-3.6083574355185451E-2"/>
                </c:manualLayout>
              </c:layout>
              <c:showVal val="1"/>
            </c:dLbl>
            <c:dLbl>
              <c:idx val="2"/>
              <c:layout>
                <c:manualLayout>
                  <c:x val="6.9444452038982104E-3"/>
                  <c:y val="7.3059199620169758E-3"/>
                </c:manualLayout>
              </c:layout>
              <c:showVal val="1"/>
            </c:dLbl>
            <c:dLbl>
              <c:idx val="3"/>
              <c:layout>
                <c:manualLayout>
                  <c:x val="0"/>
                  <c:y val="7.3059199620168864E-3"/>
                </c:manualLayout>
              </c:layout>
              <c:showVal val="1"/>
            </c:dLbl>
            <c:dLbl>
              <c:idx val="4"/>
              <c:layout>
                <c:manualLayout>
                  <c:x val="2.2517086010456142E-2"/>
                  <c:y val="-2.5839798539095422E-3"/>
                </c:manualLayout>
              </c:layout>
              <c:showVal val="1"/>
            </c:dLbl>
            <c:dLbl>
              <c:idx val="5"/>
              <c:layout>
                <c:manualLayout>
                  <c:x val="4.8250898593834475E-3"/>
                  <c:y val="-9.4744833476285534E-17"/>
                </c:manualLayout>
              </c:layout>
              <c:showVal val="1"/>
            </c:dLbl>
            <c:dLbl>
              <c:idx val="6"/>
              <c:layout>
                <c:manualLayout>
                  <c:x val="1.1258543005228067E-2"/>
                  <c:y val="5.1679597078189265E-3"/>
                </c:manualLayout>
              </c:layout>
              <c:showVal val="1"/>
            </c:dLbl>
            <c:dLbl>
              <c:idx val="7"/>
              <c:layout>
                <c:manualLayout>
                  <c:x val="1.2866906291689221E-2"/>
                  <c:y val="-9.4744833476285534E-17"/>
                </c:manualLayout>
              </c:layout>
              <c:showVal val="1"/>
            </c:dLbl>
            <c:dLbl>
              <c:idx val="8"/>
              <c:layout>
                <c:manualLayout>
                  <c:x val="1.4475269578150358E-2"/>
                  <c:y val="0"/>
                </c:manualLayout>
              </c:layout>
              <c:showVal val="1"/>
            </c:dLbl>
            <c:dLbl>
              <c:idx val="9"/>
              <c:layout>
                <c:manualLayout>
                  <c:x val="1.4475269578150358E-2"/>
                  <c:y val="0"/>
                </c:manualLayout>
              </c:layout>
              <c:showVal val="1"/>
            </c:dLbl>
            <c:dLbl>
              <c:idx val="10"/>
              <c:layout>
                <c:manualLayout>
                  <c:x val="6.4334531458447447E-3"/>
                  <c:y val="-2.5839798539095422E-3"/>
                </c:manualLayout>
              </c:layout>
              <c:showVal val="1"/>
            </c:dLbl>
            <c:dLbl>
              <c:idx val="11"/>
              <c:layout>
                <c:manualLayout>
                  <c:x val="1.1265023032441071E-2"/>
                  <c:y val="1.5503879123457279E-2"/>
                </c:manualLayout>
              </c:layout>
              <c:showVal val="1"/>
            </c:dLbl>
            <c:dLbl>
              <c:idx val="12"/>
              <c:layout>
                <c:manualLayout>
                  <c:x val="1.4475269578150358E-2"/>
                  <c:y val="7.7519395617285424E-3"/>
                </c:manualLayout>
              </c:layout>
              <c:showVal val="1"/>
            </c:dLbl>
            <c:dLbl>
              <c:idx val="13"/>
              <c:layout>
                <c:manualLayout>
                  <c:x val="1.9300359437534068E-2"/>
                  <c:y val="5.167959707819021E-3"/>
                </c:manualLayout>
              </c:layout>
              <c:showVal val="1"/>
            </c:dLbl>
            <c:dLbl>
              <c:idx val="14"/>
              <c:layout>
                <c:manualLayout>
                  <c:x val="2.0908722723995E-2"/>
                  <c:y val="1.8087858977366585E-2"/>
                </c:manualLayout>
              </c:layout>
              <c:showVal val="1"/>
            </c:dLbl>
            <c:txPr>
              <a:bodyPr/>
              <a:lstStyle/>
              <a:p>
                <a:pPr>
                  <a:defRPr sz="1000" baseline="0">
                    <a:latin typeface="Times New Roman" pitchFamily="18" charset="0"/>
                    <a:cs typeface="Times New Roman" pitchFamily="18" charset="0"/>
                  </a:defRPr>
                </a:pPr>
                <a:endParaRPr lang="ru-RU"/>
              </a:p>
            </c:txPr>
            <c:showVal val="1"/>
          </c:dLbls>
          <c:cat>
            <c:strRef>
              <c:f>'участие в программах'!$A$2:$A$16</c:f>
              <c:strCache>
                <c:ptCount val="15"/>
                <c:pt idx="0">
                  <c:v>Бабагай</c:v>
                </c:pt>
                <c:pt idx="1">
                  <c:v>Бажир</c:v>
                </c:pt>
                <c:pt idx="2">
                  <c:v>Веренка</c:v>
                </c:pt>
                <c:pt idx="3">
                  <c:v>Владимир</c:v>
                </c:pt>
                <c:pt idx="4">
                  <c:v>Залари</c:v>
                </c:pt>
                <c:pt idx="5">
                  <c:v>Моисеевка</c:v>
                </c:pt>
                <c:pt idx="6">
                  <c:v>Мойган</c:v>
                </c:pt>
                <c:pt idx="7">
                  <c:v>Новочеремхово</c:v>
                </c:pt>
                <c:pt idx="8">
                  <c:v>Семеновск</c:v>
                </c:pt>
                <c:pt idx="9">
                  <c:v>Троицк</c:v>
                </c:pt>
                <c:pt idx="10">
                  <c:v>Тыреть</c:v>
                </c:pt>
                <c:pt idx="11">
                  <c:v>Ханжиново</c:v>
                </c:pt>
                <c:pt idx="12">
                  <c:v>Холмогой</c:v>
                </c:pt>
                <c:pt idx="13">
                  <c:v>Хор - Тагна</c:v>
                </c:pt>
                <c:pt idx="14">
                  <c:v>Черемшанка</c:v>
                </c:pt>
              </c:strCache>
            </c:strRef>
          </c:cat>
          <c:val>
            <c:numRef>
              <c:f>'участие в программах'!$D$2:$D$16</c:f>
              <c:numCache>
                <c:formatCode>General</c:formatCode>
                <c:ptCount val="15"/>
                <c:pt idx="0">
                  <c:v>480</c:v>
                </c:pt>
                <c:pt idx="1">
                  <c:v>1804</c:v>
                </c:pt>
                <c:pt idx="2">
                  <c:v>334</c:v>
                </c:pt>
                <c:pt idx="3">
                  <c:v>332</c:v>
                </c:pt>
                <c:pt idx="4">
                  <c:v>21324</c:v>
                </c:pt>
                <c:pt idx="5">
                  <c:v>737</c:v>
                </c:pt>
                <c:pt idx="6">
                  <c:v>631</c:v>
                </c:pt>
                <c:pt idx="7">
                  <c:v>379</c:v>
                </c:pt>
                <c:pt idx="8">
                  <c:v>378</c:v>
                </c:pt>
                <c:pt idx="9">
                  <c:v>1740</c:v>
                </c:pt>
                <c:pt idx="10">
                  <c:v>8350</c:v>
                </c:pt>
                <c:pt idx="11">
                  <c:v>1491</c:v>
                </c:pt>
                <c:pt idx="12">
                  <c:v>1409</c:v>
                </c:pt>
                <c:pt idx="13">
                  <c:v>760</c:v>
                </c:pt>
                <c:pt idx="14">
                  <c:v>234</c:v>
                </c:pt>
              </c:numCache>
            </c:numRef>
          </c:val>
        </c:ser>
        <c:dLbls>
          <c:showVal val="1"/>
        </c:dLbls>
        <c:shape val="cylinder"/>
        <c:axId val="61896576"/>
        <c:axId val="61898112"/>
        <c:axId val="0"/>
      </c:bar3DChart>
      <c:catAx>
        <c:axId val="61896576"/>
        <c:scaling>
          <c:orientation val="minMax"/>
        </c:scaling>
        <c:axPos val="b"/>
        <c:majorGridlines/>
        <c:majorTickMark val="none"/>
        <c:tickLblPos val="nextTo"/>
        <c:txPr>
          <a:bodyPr/>
          <a:lstStyle/>
          <a:p>
            <a:pPr>
              <a:defRPr sz="1000" baseline="0">
                <a:latin typeface="Times New Roman" pitchFamily="18" charset="0"/>
                <a:cs typeface="Times New Roman" pitchFamily="18" charset="0"/>
              </a:defRPr>
            </a:pPr>
            <a:endParaRPr lang="ru-RU"/>
          </a:p>
        </c:txPr>
        <c:crossAx val="61898112"/>
        <c:crosses val="autoZero"/>
        <c:auto val="1"/>
        <c:lblAlgn val="ctr"/>
        <c:lblOffset val="100"/>
      </c:catAx>
      <c:valAx>
        <c:axId val="61898112"/>
        <c:scaling>
          <c:orientation val="minMax"/>
        </c:scaling>
        <c:delete val="1"/>
        <c:axPos val="l"/>
        <c:numFmt formatCode="General" sourceLinked="1"/>
        <c:majorTickMark val="none"/>
        <c:tickLblPos val="none"/>
        <c:crossAx val="61896576"/>
        <c:crosses val="autoZero"/>
        <c:crossBetween val="between"/>
      </c:valAx>
    </c:plotArea>
    <c:legend>
      <c:legendPos val="t"/>
      <c:layout>
        <c:manualLayout>
          <c:xMode val="edge"/>
          <c:yMode val="edge"/>
          <c:x val="0.61499153707256815"/>
          <c:y val="0.11084283216078855"/>
          <c:w val="0.28112798350043638"/>
          <c:h val="4.6062405365271987E-2"/>
        </c:manualLayout>
      </c:layout>
      <c:txPr>
        <a:bodyPr/>
        <a:lstStyle/>
        <a:p>
          <a:pPr>
            <a:defRPr sz="1400">
              <a:latin typeface="Times New Roman" pitchFamily="18" charset="0"/>
              <a:cs typeface="Times New Roman" pitchFamily="18" charset="0"/>
            </a:defRPr>
          </a:pPr>
          <a:endParaRPr lang="ru-RU"/>
        </a:p>
      </c:txPr>
    </c:legend>
    <c:plotVisOnly val="1"/>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ru-RU"/>
  <c:chart>
    <c:plotArea>
      <c:layout>
        <c:manualLayout>
          <c:layoutTarget val="inner"/>
          <c:xMode val="edge"/>
          <c:yMode val="edge"/>
          <c:x val="8.3789224744389698E-2"/>
          <c:y val="2.329895271866831E-2"/>
          <c:w val="0.89583943938173094"/>
          <c:h val="0.85086964999190329"/>
        </c:manualLayout>
      </c:layout>
      <c:barChart>
        <c:barDir val="col"/>
        <c:grouping val="clustered"/>
        <c:ser>
          <c:idx val="0"/>
          <c:order val="0"/>
          <c:tx>
            <c:strRef>
              <c:f>Лист1!$A$4</c:f>
              <c:strCache>
                <c:ptCount val="1"/>
                <c:pt idx="0">
                  <c:v>Общегосударственные вопросы</c:v>
                </c:pt>
              </c:strCache>
            </c:strRef>
          </c:tx>
          <c:spPr>
            <a:solidFill>
              <a:srgbClr val="FFFF00"/>
            </a:solidFill>
          </c:spPr>
          <c:cat>
            <c:multiLvlStrRef>
              <c:f>Лист1!$B$2:$Y$3</c:f>
              <c:multiLvlStrCache>
                <c:ptCount val="24"/>
                <c:lvl>
                  <c:pt idx="0">
                    <c:v>2011</c:v>
                  </c:pt>
                  <c:pt idx="1">
                    <c:v>2012</c:v>
                  </c:pt>
                  <c:pt idx="2">
                    <c:v>2013</c:v>
                  </c:pt>
                  <c:pt idx="3">
                    <c:v>2011</c:v>
                  </c:pt>
                  <c:pt idx="4">
                    <c:v>2012</c:v>
                  </c:pt>
                  <c:pt idx="5">
                    <c:v>2013</c:v>
                  </c:pt>
                  <c:pt idx="6">
                    <c:v>2011</c:v>
                  </c:pt>
                  <c:pt idx="7">
                    <c:v>2012</c:v>
                  </c:pt>
                  <c:pt idx="8">
                    <c:v>2013</c:v>
                  </c:pt>
                  <c:pt idx="9">
                    <c:v>2011</c:v>
                  </c:pt>
                  <c:pt idx="10">
                    <c:v>2012</c:v>
                  </c:pt>
                  <c:pt idx="11">
                    <c:v>2013</c:v>
                  </c:pt>
                  <c:pt idx="12">
                    <c:v>2011</c:v>
                  </c:pt>
                  <c:pt idx="13">
                    <c:v>2012</c:v>
                  </c:pt>
                  <c:pt idx="14">
                    <c:v>2013</c:v>
                  </c:pt>
                  <c:pt idx="15">
                    <c:v>2011</c:v>
                  </c:pt>
                  <c:pt idx="16">
                    <c:v>2012</c:v>
                  </c:pt>
                  <c:pt idx="17">
                    <c:v>2013</c:v>
                  </c:pt>
                  <c:pt idx="18">
                    <c:v>2011</c:v>
                  </c:pt>
                  <c:pt idx="19">
                    <c:v>2012</c:v>
                  </c:pt>
                  <c:pt idx="20">
                    <c:v>2013</c:v>
                  </c:pt>
                  <c:pt idx="21">
                    <c:v>2011</c:v>
                  </c:pt>
                  <c:pt idx="22">
                    <c:v>2012</c:v>
                  </c:pt>
                  <c:pt idx="23">
                    <c:v>2013</c:v>
                  </c:pt>
                </c:lvl>
                <c:lvl>
                  <c:pt idx="0">
                    <c:v>Залари </c:v>
                  </c:pt>
                  <c:pt idx="3">
                    <c:v>Тыреть</c:v>
                  </c:pt>
                  <c:pt idx="6">
                    <c:v>Троицк</c:v>
                  </c:pt>
                  <c:pt idx="9">
                    <c:v>Моисеевка</c:v>
                  </c:pt>
                  <c:pt idx="12">
                    <c:v>Бажир</c:v>
                  </c:pt>
                  <c:pt idx="15">
                    <c:v>Ханжиново</c:v>
                  </c:pt>
                  <c:pt idx="18">
                    <c:v>Мойган</c:v>
                  </c:pt>
                  <c:pt idx="21">
                    <c:v>Холмогой</c:v>
                  </c:pt>
                </c:lvl>
              </c:multiLvlStrCache>
            </c:multiLvlStrRef>
          </c:cat>
          <c:val>
            <c:numRef>
              <c:f>Лист1!$B$4:$Y$4</c:f>
              <c:numCache>
                <c:formatCode>General</c:formatCode>
                <c:ptCount val="24"/>
                <c:pt idx="0">
                  <c:v>9771487</c:v>
                </c:pt>
                <c:pt idx="1">
                  <c:v>13573564</c:v>
                </c:pt>
                <c:pt idx="2">
                  <c:v>15032233</c:v>
                </c:pt>
                <c:pt idx="3">
                  <c:v>6398250</c:v>
                </c:pt>
                <c:pt idx="4">
                  <c:v>7230094</c:v>
                </c:pt>
                <c:pt idx="5">
                  <c:v>9354398</c:v>
                </c:pt>
                <c:pt idx="6">
                  <c:v>4257042</c:v>
                </c:pt>
                <c:pt idx="7">
                  <c:v>4754006</c:v>
                </c:pt>
                <c:pt idx="8">
                  <c:v>6190420</c:v>
                </c:pt>
                <c:pt idx="9">
                  <c:v>4612484</c:v>
                </c:pt>
                <c:pt idx="10">
                  <c:v>5908421</c:v>
                </c:pt>
                <c:pt idx="11">
                  <c:v>6785938</c:v>
                </c:pt>
                <c:pt idx="12">
                  <c:v>2226597</c:v>
                </c:pt>
                <c:pt idx="13">
                  <c:v>2809044</c:v>
                </c:pt>
                <c:pt idx="14">
                  <c:v>3425954</c:v>
                </c:pt>
                <c:pt idx="15">
                  <c:v>2641905</c:v>
                </c:pt>
                <c:pt idx="16">
                  <c:v>4144600</c:v>
                </c:pt>
                <c:pt idx="17">
                  <c:v>4439613</c:v>
                </c:pt>
                <c:pt idx="18">
                  <c:v>2653853</c:v>
                </c:pt>
                <c:pt idx="19">
                  <c:v>3465259</c:v>
                </c:pt>
                <c:pt idx="20">
                  <c:v>4422242</c:v>
                </c:pt>
                <c:pt idx="21">
                  <c:v>2408322</c:v>
                </c:pt>
                <c:pt idx="22">
                  <c:v>3408139</c:v>
                </c:pt>
                <c:pt idx="23">
                  <c:v>4688127</c:v>
                </c:pt>
              </c:numCache>
            </c:numRef>
          </c:val>
        </c:ser>
        <c:ser>
          <c:idx val="1"/>
          <c:order val="1"/>
          <c:tx>
            <c:strRef>
              <c:f>Лист1!$A$5</c:f>
              <c:strCache>
                <c:ptCount val="1"/>
                <c:pt idx="0">
                  <c:v>Жилищно-коммунальное хозяйство</c:v>
                </c:pt>
              </c:strCache>
            </c:strRef>
          </c:tx>
          <c:spPr>
            <a:solidFill>
              <a:srgbClr val="00B050"/>
            </a:solidFill>
          </c:spPr>
          <c:cat>
            <c:multiLvlStrRef>
              <c:f>Лист1!$B$2:$Y$3</c:f>
              <c:multiLvlStrCache>
                <c:ptCount val="24"/>
                <c:lvl>
                  <c:pt idx="0">
                    <c:v>2011</c:v>
                  </c:pt>
                  <c:pt idx="1">
                    <c:v>2012</c:v>
                  </c:pt>
                  <c:pt idx="2">
                    <c:v>2013</c:v>
                  </c:pt>
                  <c:pt idx="3">
                    <c:v>2011</c:v>
                  </c:pt>
                  <c:pt idx="4">
                    <c:v>2012</c:v>
                  </c:pt>
                  <c:pt idx="5">
                    <c:v>2013</c:v>
                  </c:pt>
                  <c:pt idx="6">
                    <c:v>2011</c:v>
                  </c:pt>
                  <c:pt idx="7">
                    <c:v>2012</c:v>
                  </c:pt>
                  <c:pt idx="8">
                    <c:v>2013</c:v>
                  </c:pt>
                  <c:pt idx="9">
                    <c:v>2011</c:v>
                  </c:pt>
                  <c:pt idx="10">
                    <c:v>2012</c:v>
                  </c:pt>
                  <c:pt idx="11">
                    <c:v>2013</c:v>
                  </c:pt>
                  <c:pt idx="12">
                    <c:v>2011</c:v>
                  </c:pt>
                  <c:pt idx="13">
                    <c:v>2012</c:v>
                  </c:pt>
                  <c:pt idx="14">
                    <c:v>2013</c:v>
                  </c:pt>
                  <c:pt idx="15">
                    <c:v>2011</c:v>
                  </c:pt>
                  <c:pt idx="16">
                    <c:v>2012</c:v>
                  </c:pt>
                  <c:pt idx="17">
                    <c:v>2013</c:v>
                  </c:pt>
                  <c:pt idx="18">
                    <c:v>2011</c:v>
                  </c:pt>
                  <c:pt idx="19">
                    <c:v>2012</c:v>
                  </c:pt>
                  <c:pt idx="20">
                    <c:v>2013</c:v>
                  </c:pt>
                  <c:pt idx="21">
                    <c:v>2011</c:v>
                  </c:pt>
                  <c:pt idx="22">
                    <c:v>2012</c:v>
                  </c:pt>
                  <c:pt idx="23">
                    <c:v>2013</c:v>
                  </c:pt>
                </c:lvl>
                <c:lvl>
                  <c:pt idx="0">
                    <c:v>Залари </c:v>
                  </c:pt>
                  <c:pt idx="3">
                    <c:v>Тыреть</c:v>
                  </c:pt>
                  <c:pt idx="6">
                    <c:v>Троицк</c:v>
                  </c:pt>
                  <c:pt idx="9">
                    <c:v>Моисеевка</c:v>
                  </c:pt>
                  <c:pt idx="12">
                    <c:v>Бажир</c:v>
                  </c:pt>
                  <c:pt idx="15">
                    <c:v>Ханжиново</c:v>
                  </c:pt>
                  <c:pt idx="18">
                    <c:v>Мойган</c:v>
                  </c:pt>
                  <c:pt idx="21">
                    <c:v>Холмогой</c:v>
                  </c:pt>
                </c:lvl>
              </c:multiLvlStrCache>
            </c:multiLvlStrRef>
          </c:cat>
          <c:val>
            <c:numRef>
              <c:f>Лист1!$B$5:$Y$5</c:f>
              <c:numCache>
                <c:formatCode>General</c:formatCode>
                <c:ptCount val="24"/>
                <c:pt idx="0">
                  <c:v>28978311</c:v>
                </c:pt>
                <c:pt idx="1">
                  <c:v>38789541</c:v>
                </c:pt>
                <c:pt idx="2">
                  <c:v>34953077</c:v>
                </c:pt>
                <c:pt idx="3">
                  <c:v>11616767</c:v>
                </c:pt>
                <c:pt idx="4">
                  <c:v>9617464</c:v>
                </c:pt>
                <c:pt idx="5">
                  <c:v>6627738</c:v>
                </c:pt>
                <c:pt idx="6">
                  <c:v>479697</c:v>
                </c:pt>
                <c:pt idx="7">
                  <c:v>1311726</c:v>
                </c:pt>
                <c:pt idx="8">
                  <c:v>1303729</c:v>
                </c:pt>
                <c:pt idx="9">
                  <c:v>483250</c:v>
                </c:pt>
                <c:pt idx="10">
                  <c:v>29060</c:v>
                </c:pt>
                <c:pt idx="11">
                  <c:v>66339</c:v>
                </c:pt>
                <c:pt idx="12">
                  <c:v>1004425</c:v>
                </c:pt>
                <c:pt idx="13">
                  <c:v>2510606</c:v>
                </c:pt>
                <c:pt idx="14">
                  <c:v>944453</c:v>
                </c:pt>
                <c:pt idx="15">
                  <c:v>926652</c:v>
                </c:pt>
                <c:pt idx="16">
                  <c:v>2006251</c:v>
                </c:pt>
                <c:pt idx="17">
                  <c:v>2338165</c:v>
                </c:pt>
                <c:pt idx="18">
                  <c:v>616212</c:v>
                </c:pt>
                <c:pt idx="19">
                  <c:v>411753</c:v>
                </c:pt>
                <c:pt idx="20">
                  <c:v>1025097</c:v>
                </c:pt>
                <c:pt idx="21">
                  <c:v>769038</c:v>
                </c:pt>
                <c:pt idx="22">
                  <c:v>981836</c:v>
                </c:pt>
                <c:pt idx="23">
                  <c:v>900588</c:v>
                </c:pt>
              </c:numCache>
            </c:numRef>
          </c:val>
        </c:ser>
        <c:ser>
          <c:idx val="2"/>
          <c:order val="2"/>
          <c:tx>
            <c:strRef>
              <c:f>Лист1!$A$6</c:f>
              <c:strCache>
                <c:ptCount val="1"/>
                <c:pt idx="0">
                  <c:v>Культура</c:v>
                </c:pt>
              </c:strCache>
            </c:strRef>
          </c:tx>
          <c:spPr>
            <a:solidFill>
              <a:srgbClr val="0000FF"/>
            </a:solidFill>
          </c:spPr>
          <c:cat>
            <c:multiLvlStrRef>
              <c:f>Лист1!$B$2:$Y$3</c:f>
              <c:multiLvlStrCache>
                <c:ptCount val="24"/>
                <c:lvl>
                  <c:pt idx="0">
                    <c:v>2011</c:v>
                  </c:pt>
                  <c:pt idx="1">
                    <c:v>2012</c:v>
                  </c:pt>
                  <c:pt idx="2">
                    <c:v>2013</c:v>
                  </c:pt>
                  <c:pt idx="3">
                    <c:v>2011</c:v>
                  </c:pt>
                  <c:pt idx="4">
                    <c:v>2012</c:v>
                  </c:pt>
                  <c:pt idx="5">
                    <c:v>2013</c:v>
                  </c:pt>
                  <c:pt idx="6">
                    <c:v>2011</c:v>
                  </c:pt>
                  <c:pt idx="7">
                    <c:v>2012</c:v>
                  </c:pt>
                  <c:pt idx="8">
                    <c:v>2013</c:v>
                  </c:pt>
                  <c:pt idx="9">
                    <c:v>2011</c:v>
                  </c:pt>
                  <c:pt idx="10">
                    <c:v>2012</c:v>
                  </c:pt>
                  <c:pt idx="11">
                    <c:v>2013</c:v>
                  </c:pt>
                  <c:pt idx="12">
                    <c:v>2011</c:v>
                  </c:pt>
                  <c:pt idx="13">
                    <c:v>2012</c:v>
                  </c:pt>
                  <c:pt idx="14">
                    <c:v>2013</c:v>
                  </c:pt>
                  <c:pt idx="15">
                    <c:v>2011</c:v>
                  </c:pt>
                  <c:pt idx="16">
                    <c:v>2012</c:v>
                  </c:pt>
                  <c:pt idx="17">
                    <c:v>2013</c:v>
                  </c:pt>
                  <c:pt idx="18">
                    <c:v>2011</c:v>
                  </c:pt>
                  <c:pt idx="19">
                    <c:v>2012</c:v>
                  </c:pt>
                  <c:pt idx="20">
                    <c:v>2013</c:v>
                  </c:pt>
                  <c:pt idx="21">
                    <c:v>2011</c:v>
                  </c:pt>
                  <c:pt idx="22">
                    <c:v>2012</c:v>
                  </c:pt>
                  <c:pt idx="23">
                    <c:v>2013</c:v>
                  </c:pt>
                </c:lvl>
                <c:lvl>
                  <c:pt idx="0">
                    <c:v>Залари </c:v>
                  </c:pt>
                  <c:pt idx="3">
                    <c:v>Тыреть</c:v>
                  </c:pt>
                  <c:pt idx="6">
                    <c:v>Троицк</c:v>
                  </c:pt>
                  <c:pt idx="9">
                    <c:v>Моисеевка</c:v>
                  </c:pt>
                  <c:pt idx="12">
                    <c:v>Бажир</c:v>
                  </c:pt>
                  <c:pt idx="15">
                    <c:v>Ханжиново</c:v>
                  </c:pt>
                  <c:pt idx="18">
                    <c:v>Мойган</c:v>
                  </c:pt>
                  <c:pt idx="21">
                    <c:v>Холмогой</c:v>
                  </c:pt>
                </c:lvl>
              </c:multiLvlStrCache>
            </c:multiLvlStrRef>
          </c:cat>
          <c:val>
            <c:numRef>
              <c:f>Лист1!$B$6:$Y$6</c:f>
              <c:numCache>
                <c:formatCode>General</c:formatCode>
                <c:ptCount val="24"/>
                <c:pt idx="0">
                  <c:v>0</c:v>
                </c:pt>
                <c:pt idx="1">
                  <c:v>0</c:v>
                </c:pt>
                <c:pt idx="2">
                  <c:v>2620000</c:v>
                </c:pt>
                <c:pt idx="3">
                  <c:v>7358489</c:v>
                </c:pt>
                <c:pt idx="4">
                  <c:v>6329898</c:v>
                </c:pt>
                <c:pt idx="5">
                  <c:v>8807745</c:v>
                </c:pt>
                <c:pt idx="6">
                  <c:v>2293062</c:v>
                </c:pt>
                <c:pt idx="7">
                  <c:v>3163128</c:v>
                </c:pt>
                <c:pt idx="8">
                  <c:v>4765751</c:v>
                </c:pt>
                <c:pt idx="9">
                  <c:v>3545731</c:v>
                </c:pt>
                <c:pt idx="10">
                  <c:v>5704898</c:v>
                </c:pt>
                <c:pt idx="11">
                  <c:v>8843894</c:v>
                </c:pt>
                <c:pt idx="12">
                  <c:v>1892671</c:v>
                </c:pt>
                <c:pt idx="13">
                  <c:v>2257924</c:v>
                </c:pt>
                <c:pt idx="14">
                  <c:v>3919483</c:v>
                </c:pt>
                <c:pt idx="15">
                  <c:v>2225271</c:v>
                </c:pt>
                <c:pt idx="16">
                  <c:v>4449762</c:v>
                </c:pt>
                <c:pt idx="17">
                  <c:v>6039851</c:v>
                </c:pt>
                <c:pt idx="18">
                  <c:v>2290501</c:v>
                </c:pt>
                <c:pt idx="19">
                  <c:v>2817306</c:v>
                </c:pt>
                <c:pt idx="20">
                  <c:v>5055750</c:v>
                </c:pt>
                <c:pt idx="21">
                  <c:v>2192437</c:v>
                </c:pt>
                <c:pt idx="22">
                  <c:v>4941960</c:v>
                </c:pt>
                <c:pt idx="23">
                  <c:v>7115305</c:v>
                </c:pt>
              </c:numCache>
            </c:numRef>
          </c:val>
        </c:ser>
        <c:axId val="61987072"/>
        <c:axId val="61997056"/>
      </c:barChart>
      <c:catAx>
        <c:axId val="61987072"/>
        <c:scaling>
          <c:orientation val="minMax"/>
        </c:scaling>
        <c:axPos val="b"/>
        <c:majorGridlines/>
        <c:minorGridlines/>
        <c:tickLblPos val="nextTo"/>
        <c:crossAx val="61997056"/>
        <c:crosses val="autoZero"/>
        <c:auto val="1"/>
        <c:lblAlgn val="ctr"/>
        <c:lblOffset val="100"/>
      </c:catAx>
      <c:valAx>
        <c:axId val="61997056"/>
        <c:scaling>
          <c:orientation val="minMax"/>
        </c:scaling>
        <c:axPos val="l"/>
        <c:majorGridlines/>
        <c:minorGridlines/>
        <c:numFmt formatCode="General" sourceLinked="1"/>
        <c:tickLblPos val="nextTo"/>
        <c:crossAx val="61987072"/>
        <c:crosses val="autoZero"/>
        <c:crossBetween val="between"/>
      </c:valAx>
    </c:plotArea>
    <c:legend>
      <c:legendPos val="r"/>
      <c:layout>
        <c:manualLayout>
          <c:xMode val="edge"/>
          <c:yMode val="edge"/>
          <c:x val="0.71572748275454723"/>
          <c:y val="0.1241023420898702"/>
          <c:w val="0.24791463627600496"/>
          <c:h val="0.13482780500540328"/>
        </c:manualLayout>
      </c:layout>
      <c:spPr>
        <a:solidFill>
          <a:schemeClr val="bg2">
            <a:lumMod val="90000"/>
          </a:schemeClr>
        </a:solidFill>
      </c:spPr>
    </c:legend>
    <c:plotVisOnly val="1"/>
  </c:chart>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ru-RU"/>
  <c:chart>
    <c:plotArea>
      <c:layout>
        <c:manualLayout>
          <c:layoutTarget val="inner"/>
          <c:xMode val="edge"/>
          <c:yMode val="edge"/>
          <c:x val="7.6322891171059754E-2"/>
          <c:y val="2.329895271866831E-2"/>
          <c:w val="0.91013057512446649"/>
          <c:h val="0.85086964999190329"/>
        </c:manualLayout>
      </c:layout>
      <c:barChart>
        <c:barDir val="col"/>
        <c:grouping val="clustered"/>
        <c:ser>
          <c:idx val="0"/>
          <c:order val="0"/>
          <c:tx>
            <c:strRef>
              <c:f>Лист1!$A$12</c:f>
              <c:strCache>
                <c:ptCount val="1"/>
                <c:pt idx="0">
                  <c:v>Общегосударственные вопросы</c:v>
                </c:pt>
              </c:strCache>
            </c:strRef>
          </c:tx>
          <c:spPr>
            <a:solidFill>
              <a:srgbClr val="FFFF00"/>
            </a:solidFill>
          </c:spPr>
          <c:cat>
            <c:multiLvlStrRef>
              <c:f>Лист1!$B$10:$V$11</c:f>
              <c:multiLvlStrCache>
                <c:ptCount val="21"/>
                <c:lvl>
                  <c:pt idx="0">
                    <c:v>2011</c:v>
                  </c:pt>
                  <c:pt idx="1">
                    <c:v>2012</c:v>
                  </c:pt>
                  <c:pt idx="2">
                    <c:v>2013</c:v>
                  </c:pt>
                  <c:pt idx="3">
                    <c:v>2011</c:v>
                  </c:pt>
                  <c:pt idx="4">
                    <c:v>2012</c:v>
                  </c:pt>
                  <c:pt idx="5">
                    <c:v>2013</c:v>
                  </c:pt>
                  <c:pt idx="6">
                    <c:v>2011</c:v>
                  </c:pt>
                  <c:pt idx="7">
                    <c:v>2012</c:v>
                  </c:pt>
                  <c:pt idx="8">
                    <c:v>2013</c:v>
                  </c:pt>
                  <c:pt idx="9">
                    <c:v>2011</c:v>
                  </c:pt>
                  <c:pt idx="10">
                    <c:v>2012</c:v>
                  </c:pt>
                  <c:pt idx="11">
                    <c:v>2013</c:v>
                  </c:pt>
                  <c:pt idx="12">
                    <c:v>2011</c:v>
                  </c:pt>
                  <c:pt idx="13">
                    <c:v>2012</c:v>
                  </c:pt>
                  <c:pt idx="14">
                    <c:v>2013</c:v>
                  </c:pt>
                  <c:pt idx="15">
                    <c:v>2011</c:v>
                  </c:pt>
                  <c:pt idx="16">
                    <c:v>2012</c:v>
                  </c:pt>
                  <c:pt idx="17">
                    <c:v>2013</c:v>
                  </c:pt>
                  <c:pt idx="18">
                    <c:v>2011</c:v>
                  </c:pt>
                  <c:pt idx="19">
                    <c:v>2012</c:v>
                  </c:pt>
                  <c:pt idx="20">
                    <c:v>2013</c:v>
                  </c:pt>
                </c:lvl>
                <c:lvl>
                  <c:pt idx="0">
                    <c:v>Хор-Тагна</c:v>
                  </c:pt>
                  <c:pt idx="3">
                    <c:v>Новочеремхово</c:v>
                  </c:pt>
                  <c:pt idx="6">
                    <c:v>Владимир</c:v>
                  </c:pt>
                  <c:pt idx="9">
                    <c:v>Веренка</c:v>
                  </c:pt>
                  <c:pt idx="12">
                    <c:v>Бабагай</c:v>
                  </c:pt>
                  <c:pt idx="15">
                    <c:v>Черемшанка</c:v>
                  </c:pt>
                  <c:pt idx="18">
                    <c:v>Семеновск</c:v>
                  </c:pt>
                </c:lvl>
              </c:multiLvlStrCache>
            </c:multiLvlStrRef>
          </c:cat>
          <c:val>
            <c:numRef>
              <c:f>Лист1!$B$12:$V$12</c:f>
              <c:numCache>
                <c:formatCode>General</c:formatCode>
                <c:ptCount val="21"/>
                <c:pt idx="0">
                  <c:v>2498325</c:v>
                </c:pt>
                <c:pt idx="1">
                  <c:v>2984424</c:v>
                </c:pt>
                <c:pt idx="2">
                  <c:v>4304968</c:v>
                </c:pt>
                <c:pt idx="3">
                  <c:v>1905376</c:v>
                </c:pt>
                <c:pt idx="4">
                  <c:v>2483407</c:v>
                </c:pt>
                <c:pt idx="5">
                  <c:v>3552133</c:v>
                </c:pt>
                <c:pt idx="6">
                  <c:v>1984017</c:v>
                </c:pt>
                <c:pt idx="7">
                  <c:v>2481280</c:v>
                </c:pt>
                <c:pt idx="8">
                  <c:v>2831442</c:v>
                </c:pt>
                <c:pt idx="9">
                  <c:v>2558829</c:v>
                </c:pt>
                <c:pt idx="10">
                  <c:v>2764000</c:v>
                </c:pt>
                <c:pt idx="11">
                  <c:v>4364631</c:v>
                </c:pt>
                <c:pt idx="12">
                  <c:v>2515352</c:v>
                </c:pt>
                <c:pt idx="13">
                  <c:v>3161889</c:v>
                </c:pt>
                <c:pt idx="14">
                  <c:v>3967401</c:v>
                </c:pt>
                <c:pt idx="15">
                  <c:v>1899382</c:v>
                </c:pt>
                <c:pt idx="16">
                  <c:v>2406165</c:v>
                </c:pt>
                <c:pt idx="17">
                  <c:v>2972946</c:v>
                </c:pt>
                <c:pt idx="18">
                  <c:v>2396155</c:v>
                </c:pt>
                <c:pt idx="19">
                  <c:v>3414639</c:v>
                </c:pt>
                <c:pt idx="20">
                  <c:v>4010404</c:v>
                </c:pt>
              </c:numCache>
            </c:numRef>
          </c:val>
        </c:ser>
        <c:ser>
          <c:idx val="1"/>
          <c:order val="1"/>
          <c:tx>
            <c:strRef>
              <c:f>Лист1!$A$13</c:f>
              <c:strCache>
                <c:ptCount val="1"/>
                <c:pt idx="0">
                  <c:v>Жилищно-коммунальное хозяйство</c:v>
                </c:pt>
              </c:strCache>
            </c:strRef>
          </c:tx>
          <c:spPr>
            <a:solidFill>
              <a:srgbClr val="009900"/>
            </a:solidFill>
          </c:spPr>
          <c:cat>
            <c:multiLvlStrRef>
              <c:f>Лист1!$B$10:$V$11</c:f>
              <c:multiLvlStrCache>
                <c:ptCount val="21"/>
                <c:lvl>
                  <c:pt idx="0">
                    <c:v>2011</c:v>
                  </c:pt>
                  <c:pt idx="1">
                    <c:v>2012</c:v>
                  </c:pt>
                  <c:pt idx="2">
                    <c:v>2013</c:v>
                  </c:pt>
                  <c:pt idx="3">
                    <c:v>2011</c:v>
                  </c:pt>
                  <c:pt idx="4">
                    <c:v>2012</c:v>
                  </c:pt>
                  <c:pt idx="5">
                    <c:v>2013</c:v>
                  </c:pt>
                  <c:pt idx="6">
                    <c:v>2011</c:v>
                  </c:pt>
                  <c:pt idx="7">
                    <c:v>2012</c:v>
                  </c:pt>
                  <c:pt idx="8">
                    <c:v>2013</c:v>
                  </c:pt>
                  <c:pt idx="9">
                    <c:v>2011</c:v>
                  </c:pt>
                  <c:pt idx="10">
                    <c:v>2012</c:v>
                  </c:pt>
                  <c:pt idx="11">
                    <c:v>2013</c:v>
                  </c:pt>
                  <c:pt idx="12">
                    <c:v>2011</c:v>
                  </c:pt>
                  <c:pt idx="13">
                    <c:v>2012</c:v>
                  </c:pt>
                  <c:pt idx="14">
                    <c:v>2013</c:v>
                  </c:pt>
                  <c:pt idx="15">
                    <c:v>2011</c:v>
                  </c:pt>
                  <c:pt idx="16">
                    <c:v>2012</c:v>
                  </c:pt>
                  <c:pt idx="17">
                    <c:v>2013</c:v>
                  </c:pt>
                  <c:pt idx="18">
                    <c:v>2011</c:v>
                  </c:pt>
                  <c:pt idx="19">
                    <c:v>2012</c:v>
                  </c:pt>
                  <c:pt idx="20">
                    <c:v>2013</c:v>
                  </c:pt>
                </c:lvl>
                <c:lvl>
                  <c:pt idx="0">
                    <c:v>Хор-Тагна</c:v>
                  </c:pt>
                  <c:pt idx="3">
                    <c:v>Новочеремхово</c:v>
                  </c:pt>
                  <c:pt idx="6">
                    <c:v>Владимир</c:v>
                  </c:pt>
                  <c:pt idx="9">
                    <c:v>Веренка</c:v>
                  </c:pt>
                  <c:pt idx="12">
                    <c:v>Бабагай</c:v>
                  </c:pt>
                  <c:pt idx="15">
                    <c:v>Черемшанка</c:v>
                  </c:pt>
                  <c:pt idx="18">
                    <c:v>Семеновск</c:v>
                  </c:pt>
                </c:lvl>
              </c:multiLvlStrCache>
            </c:multiLvlStrRef>
          </c:cat>
          <c:val>
            <c:numRef>
              <c:f>Лист1!$B$13:$V$13</c:f>
              <c:numCache>
                <c:formatCode>General</c:formatCode>
                <c:ptCount val="21"/>
                <c:pt idx="0">
                  <c:v>347278</c:v>
                </c:pt>
                <c:pt idx="1">
                  <c:v>110567</c:v>
                </c:pt>
                <c:pt idx="2">
                  <c:v>208202</c:v>
                </c:pt>
                <c:pt idx="3">
                  <c:v>462007</c:v>
                </c:pt>
                <c:pt idx="4">
                  <c:v>951392</c:v>
                </c:pt>
                <c:pt idx="5">
                  <c:v>607535</c:v>
                </c:pt>
                <c:pt idx="6">
                  <c:v>848953</c:v>
                </c:pt>
                <c:pt idx="7">
                  <c:v>986777</c:v>
                </c:pt>
                <c:pt idx="8">
                  <c:v>740873</c:v>
                </c:pt>
                <c:pt idx="9">
                  <c:v>758865</c:v>
                </c:pt>
                <c:pt idx="10">
                  <c:v>941533</c:v>
                </c:pt>
                <c:pt idx="11">
                  <c:v>116935</c:v>
                </c:pt>
                <c:pt idx="12">
                  <c:v>548081</c:v>
                </c:pt>
                <c:pt idx="13">
                  <c:v>458496</c:v>
                </c:pt>
                <c:pt idx="14">
                  <c:v>253450</c:v>
                </c:pt>
                <c:pt idx="15">
                  <c:v>229081</c:v>
                </c:pt>
                <c:pt idx="16">
                  <c:v>153506</c:v>
                </c:pt>
                <c:pt idx="17">
                  <c:v>23642</c:v>
                </c:pt>
                <c:pt idx="18">
                  <c:v>249226</c:v>
                </c:pt>
                <c:pt idx="19">
                  <c:v>444979</c:v>
                </c:pt>
                <c:pt idx="20">
                  <c:v>367489</c:v>
                </c:pt>
              </c:numCache>
            </c:numRef>
          </c:val>
        </c:ser>
        <c:ser>
          <c:idx val="2"/>
          <c:order val="2"/>
          <c:tx>
            <c:strRef>
              <c:f>Лист1!$A$14</c:f>
              <c:strCache>
                <c:ptCount val="1"/>
                <c:pt idx="0">
                  <c:v>Культура</c:v>
                </c:pt>
              </c:strCache>
            </c:strRef>
          </c:tx>
          <c:spPr>
            <a:solidFill>
              <a:srgbClr val="0000FF"/>
            </a:solidFill>
          </c:spPr>
          <c:cat>
            <c:multiLvlStrRef>
              <c:f>Лист1!$B$10:$V$11</c:f>
              <c:multiLvlStrCache>
                <c:ptCount val="21"/>
                <c:lvl>
                  <c:pt idx="0">
                    <c:v>2011</c:v>
                  </c:pt>
                  <c:pt idx="1">
                    <c:v>2012</c:v>
                  </c:pt>
                  <c:pt idx="2">
                    <c:v>2013</c:v>
                  </c:pt>
                  <c:pt idx="3">
                    <c:v>2011</c:v>
                  </c:pt>
                  <c:pt idx="4">
                    <c:v>2012</c:v>
                  </c:pt>
                  <c:pt idx="5">
                    <c:v>2013</c:v>
                  </c:pt>
                  <c:pt idx="6">
                    <c:v>2011</c:v>
                  </c:pt>
                  <c:pt idx="7">
                    <c:v>2012</c:v>
                  </c:pt>
                  <c:pt idx="8">
                    <c:v>2013</c:v>
                  </c:pt>
                  <c:pt idx="9">
                    <c:v>2011</c:v>
                  </c:pt>
                  <c:pt idx="10">
                    <c:v>2012</c:v>
                  </c:pt>
                  <c:pt idx="11">
                    <c:v>2013</c:v>
                  </c:pt>
                  <c:pt idx="12">
                    <c:v>2011</c:v>
                  </c:pt>
                  <c:pt idx="13">
                    <c:v>2012</c:v>
                  </c:pt>
                  <c:pt idx="14">
                    <c:v>2013</c:v>
                  </c:pt>
                  <c:pt idx="15">
                    <c:v>2011</c:v>
                  </c:pt>
                  <c:pt idx="16">
                    <c:v>2012</c:v>
                  </c:pt>
                  <c:pt idx="17">
                    <c:v>2013</c:v>
                  </c:pt>
                  <c:pt idx="18">
                    <c:v>2011</c:v>
                  </c:pt>
                  <c:pt idx="19">
                    <c:v>2012</c:v>
                  </c:pt>
                  <c:pt idx="20">
                    <c:v>2013</c:v>
                  </c:pt>
                </c:lvl>
                <c:lvl>
                  <c:pt idx="0">
                    <c:v>Хор-Тагна</c:v>
                  </c:pt>
                  <c:pt idx="3">
                    <c:v>Новочеремхово</c:v>
                  </c:pt>
                  <c:pt idx="6">
                    <c:v>Владимир</c:v>
                  </c:pt>
                  <c:pt idx="9">
                    <c:v>Веренка</c:v>
                  </c:pt>
                  <c:pt idx="12">
                    <c:v>Бабагай</c:v>
                  </c:pt>
                  <c:pt idx="15">
                    <c:v>Черемшанка</c:v>
                  </c:pt>
                  <c:pt idx="18">
                    <c:v>Семеновск</c:v>
                  </c:pt>
                </c:lvl>
              </c:multiLvlStrCache>
            </c:multiLvlStrRef>
          </c:cat>
          <c:val>
            <c:numRef>
              <c:f>Лист1!$B$14:$V$14</c:f>
              <c:numCache>
                <c:formatCode>General</c:formatCode>
                <c:ptCount val="21"/>
                <c:pt idx="0">
                  <c:v>1705977</c:v>
                </c:pt>
                <c:pt idx="1">
                  <c:v>2708500</c:v>
                </c:pt>
                <c:pt idx="2">
                  <c:v>3919300</c:v>
                </c:pt>
                <c:pt idx="3">
                  <c:v>1454200</c:v>
                </c:pt>
                <c:pt idx="4">
                  <c:v>1981300</c:v>
                </c:pt>
                <c:pt idx="5">
                  <c:v>4007141</c:v>
                </c:pt>
                <c:pt idx="6">
                  <c:v>762259</c:v>
                </c:pt>
                <c:pt idx="7">
                  <c:v>983447</c:v>
                </c:pt>
                <c:pt idx="8">
                  <c:v>1504440</c:v>
                </c:pt>
                <c:pt idx="9">
                  <c:v>0</c:v>
                </c:pt>
                <c:pt idx="10">
                  <c:v>0</c:v>
                </c:pt>
                <c:pt idx="11">
                  <c:v>3306976</c:v>
                </c:pt>
                <c:pt idx="12">
                  <c:v>0</c:v>
                </c:pt>
                <c:pt idx="13">
                  <c:v>0</c:v>
                </c:pt>
                <c:pt idx="14">
                  <c:v>4289851</c:v>
                </c:pt>
                <c:pt idx="15">
                  <c:v>696971</c:v>
                </c:pt>
                <c:pt idx="16">
                  <c:v>1096660</c:v>
                </c:pt>
                <c:pt idx="17">
                  <c:v>2309737</c:v>
                </c:pt>
                <c:pt idx="18">
                  <c:v>0</c:v>
                </c:pt>
                <c:pt idx="19">
                  <c:v>0</c:v>
                </c:pt>
                <c:pt idx="20">
                  <c:v>3849971</c:v>
                </c:pt>
              </c:numCache>
            </c:numRef>
          </c:val>
        </c:ser>
        <c:ser>
          <c:idx val="3"/>
          <c:order val="3"/>
          <c:tx>
            <c:strRef>
              <c:f>Лист1!$A$15</c:f>
              <c:strCache>
                <c:ptCount val="1"/>
              </c:strCache>
            </c:strRef>
          </c:tx>
          <c:cat>
            <c:multiLvlStrRef>
              <c:f>Лист1!$B$10:$V$11</c:f>
              <c:multiLvlStrCache>
                <c:ptCount val="21"/>
                <c:lvl>
                  <c:pt idx="0">
                    <c:v>2011</c:v>
                  </c:pt>
                  <c:pt idx="1">
                    <c:v>2012</c:v>
                  </c:pt>
                  <c:pt idx="2">
                    <c:v>2013</c:v>
                  </c:pt>
                  <c:pt idx="3">
                    <c:v>2011</c:v>
                  </c:pt>
                  <c:pt idx="4">
                    <c:v>2012</c:v>
                  </c:pt>
                  <c:pt idx="5">
                    <c:v>2013</c:v>
                  </c:pt>
                  <c:pt idx="6">
                    <c:v>2011</c:v>
                  </c:pt>
                  <c:pt idx="7">
                    <c:v>2012</c:v>
                  </c:pt>
                  <c:pt idx="8">
                    <c:v>2013</c:v>
                  </c:pt>
                  <c:pt idx="9">
                    <c:v>2011</c:v>
                  </c:pt>
                  <c:pt idx="10">
                    <c:v>2012</c:v>
                  </c:pt>
                  <c:pt idx="11">
                    <c:v>2013</c:v>
                  </c:pt>
                  <c:pt idx="12">
                    <c:v>2011</c:v>
                  </c:pt>
                  <c:pt idx="13">
                    <c:v>2012</c:v>
                  </c:pt>
                  <c:pt idx="14">
                    <c:v>2013</c:v>
                  </c:pt>
                  <c:pt idx="15">
                    <c:v>2011</c:v>
                  </c:pt>
                  <c:pt idx="16">
                    <c:v>2012</c:v>
                  </c:pt>
                  <c:pt idx="17">
                    <c:v>2013</c:v>
                  </c:pt>
                  <c:pt idx="18">
                    <c:v>2011</c:v>
                  </c:pt>
                  <c:pt idx="19">
                    <c:v>2012</c:v>
                  </c:pt>
                  <c:pt idx="20">
                    <c:v>2013</c:v>
                  </c:pt>
                </c:lvl>
                <c:lvl>
                  <c:pt idx="0">
                    <c:v>Хор-Тагна</c:v>
                  </c:pt>
                  <c:pt idx="3">
                    <c:v>Новочеремхово</c:v>
                  </c:pt>
                  <c:pt idx="6">
                    <c:v>Владимир</c:v>
                  </c:pt>
                  <c:pt idx="9">
                    <c:v>Веренка</c:v>
                  </c:pt>
                  <c:pt idx="12">
                    <c:v>Бабагай</c:v>
                  </c:pt>
                  <c:pt idx="15">
                    <c:v>Черемшанка</c:v>
                  </c:pt>
                  <c:pt idx="18">
                    <c:v>Семеновск</c:v>
                  </c:pt>
                </c:lvl>
              </c:multiLvlStrCache>
            </c:multiLvlStrRef>
          </c:cat>
          <c:val>
            <c:numRef>
              <c:f>Лист1!$B$15:$V$15</c:f>
              <c:numCache>
                <c:formatCode>General</c:formatCode>
                <c:ptCount val="21"/>
              </c:numCache>
            </c:numRef>
          </c:val>
        </c:ser>
        <c:axId val="62023936"/>
        <c:axId val="62042112"/>
      </c:barChart>
      <c:catAx>
        <c:axId val="62023936"/>
        <c:scaling>
          <c:orientation val="minMax"/>
        </c:scaling>
        <c:axPos val="b"/>
        <c:majorGridlines/>
        <c:minorGridlines/>
        <c:tickLblPos val="nextTo"/>
        <c:crossAx val="62042112"/>
        <c:crosses val="autoZero"/>
        <c:auto val="1"/>
        <c:lblAlgn val="ctr"/>
        <c:lblOffset val="100"/>
      </c:catAx>
      <c:valAx>
        <c:axId val="62042112"/>
        <c:scaling>
          <c:orientation val="minMax"/>
        </c:scaling>
        <c:axPos val="l"/>
        <c:majorGridlines/>
        <c:minorGridlines/>
        <c:numFmt formatCode="General" sourceLinked="1"/>
        <c:tickLblPos val="nextTo"/>
        <c:crossAx val="62023936"/>
        <c:crosses val="autoZero"/>
        <c:crossBetween val="between"/>
      </c:valAx>
    </c:plotArea>
    <c:legend>
      <c:legendPos val="r"/>
      <c:legendEntry>
        <c:idx val="3"/>
        <c:delete val="1"/>
      </c:legendEntry>
      <c:layout>
        <c:manualLayout>
          <c:xMode val="edge"/>
          <c:yMode val="edge"/>
          <c:x val="0.74719756633357293"/>
          <c:y val="5.1854938783224619E-3"/>
          <c:w val="0.25164330616400477"/>
          <c:h val="0.13154999357080613"/>
        </c:manualLayout>
      </c:layout>
      <c:spPr>
        <a:solidFill>
          <a:schemeClr val="bg2">
            <a:lumMod val="90000"/>
          </a:schemeClr>
        </a:solidFill>
      </c:spPr>
    </c:legend>
    <c:plotVisOnly val="1"/>
  </c:chart>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ru-RU"/>
  <c:style val="20"/>
  <c:chart>
    <c:title>
      <c:tx>
        <c:rich>
          <a:bodyPr/>
          <a:lstStyle/>
          <a:p>
            <a:pPr>
              <a:defRPr sz="1400">
                <a:latin typeface="Times New Roman" pitchFamily="18" charset="0"/>
                <a:cs typeface="Times New Roman" pitchFamily="18" charset="0"/>
              </a:defRPr>
            </a:pPr>
            <a:r>
              <a:rPr lang="ru-RU" sz="1400">
                <a:latin typeface="Times New Roman" pitchFamily="18" charset="0"/>
                <a:cs typeface="Times New Roman" pitchFamily="18" charset="0"/>
              </a:rPr>
              <a:t>Информация по переданным полномочиям поселений </a:t>
            </a:r>
          </a:p>
          <a:p>
            <a:pPr>
              <a:defRPr sz="1400">
                <a:latin typeface="Times New Roman" pitchFamily="18" charset="0"/>
                <a:cs typeface="Times New Roman" pitchFamily="18" charset="0"/>
              </a:defRPr>
            </a:pPr>
            <a:r>
              <a:rPr lang="ru-RU" sz="1400">
                <a:latin typeface="Times New Roman" pitchFamily="18" charset="0"/>
                <a:cs typeface="Times New Roman" pitchFamily="18" charset="0"/>
              </a:rPr>
              <a:t>за период 2011-2013г.г.</a:t>
            </a:r>
          </a:p>
        </c:rich>
      </c:tx>
      <c:layout>
        <c:manualLayout>
          <c:xMode val="edge"/>
          <c:yMode val="edge"/>
          <c:x val="0.22075075483975487"/>
          <c:y val="4.3860983077506514E-2"/>
        </c:manualLayout>
      </c:layout>
    </c:title>
    <c:view3D>
      <c:rotX val="0"/>
      <c:rotY val="0"/>
      <c:depthPercent val="100"/>
      <c:perspective val="0"/>
    </c:view3D>
    <c:plotArea>
      <c:layout>
        <c:manualLayout>
          <c:layoutTarget val="inner"/>
          <c:xMode val="edge"/>
          <c:yMode val="edge"/>
          <c:x val="9.3402777777777779E-2"/>
          <c:y val="0.22179756763975667"/>
          <c:w val="0.88923611111111056"/>
          <c:h val="0.69277151052855745"/>
        </c:manualLayout>
      </c:layout>
      <c:bar3DChart>
        <c:barDir val="col"/>
        <c:grouping val="clustered"/>
        <c:ser>
          <c:idx val="0"/>
          <c:order val="0"/>
          <c:tx>
            <c:strRef>
              <c:f>Лист1!$A$3</c:f>
              <c:strCache>
                <c:ptCount val="1"/>
                <c:pt idx="0">
                  <c:v>Содержание специалистов</c:v>
                </c:pt>
              </c:strCache>
            </c:strRef>
          </c:tx>
          <c:spPr>
            <a:solidFill>
              <a:srgbClr val="0000FF"/>
            </a:solidFill>
          </c:spPr>
          <c:dLbls>
            <c:txPr>
              <a:bodyPr/>
              <a:lstStyle/>
              <a:p>
                <a:pPr>
                  <a:defRPr sz="1000" baseline="0"/>
                </a:pPr>
                <a:endParaRPr lang="ru-RU"/>
              </a:p>
            </c:txPr>
            <c:showVal val="1"/>
          </c:dLbls>
          <c:cat>
            <c:numRef>
              <c:f>Лист1!$B$2:$D$2</c:f>
              <c:numCache>
                <c:formatCode>General</c:formatCode>
                <c:ptCount val="3"/>
                <c:pt idx="0">
                  <c:v>2011</c:v>
                </c:pt>
                <c:pt idx="1">
                  <c:v>2012</c:v>
                </c:pt>
                <c:pt idx="2">
                  <c:v>2013</c:v>
                </c:pt>
              </c:numCache>
            </c:numRef>
          </c:cat>
          <c:val>
            <c:numRef>
              <c:f>Лист1!$B$3:$D$3</c:f>
              <c:numCache>
                <c:formatCode>#,##0</c:formatCode>
                <c:ptCount val="3"/>
                <c:pt idx="0">
                  <c:v>1341</c:v>
                </c:pt>
                <c:pt idx="1">
                  <c:v>1928</c:v>
                </c:pt>
                <c:pt idx="2">
                  <c:v>3264</c:v>
                </c:pt>
              </c:numCache>
            </c:numRef>
          </c:val>
        </c:ser>
        <c:ser>
          <c:idx val="1"/>
          <c:order val="1"/>
          <c:tx>
            <c:strRef>
              <c:f>Лист1!$A$4</c:f>
              <c:strCache>
                <c:ptCount val="1"/>
                <c:pt idx="0">
                  <c:v>Программы</c:v>
                </c:pt>
              </c:strCache>
            </c:strRef>
          </c:tx>
          <c:spPr>
            <a:solidFill>
              <a:srgbClr val="FFFF00"/>
            </a:solidFill>
          </c:spPr>
          <c:dLbls>
            <c:txPr>
              <a:bodyPr/>
              <a:lstStyle/>
              <a:p>
                <a:pPr>
                  <a:defRPr sz="1000" baseline="0"/>
                </a:pPr>
                <a:endParaRPr lang="ru-RU"/>
              </a:p>
            </c:txPr>
            <c:showVal val="1"/>
          </c:dLbls>
          <c:cat>
            <c:numRef>
              <c:f>Лист1!$B$2:$D$2</c:f>
              <c:numCache>
                <c:formatCode>General</c:formatCode>
                <c:ptCount val="3"/>
                <c:pt idx="0">
                  <c:v>2011</c:v>
                </c:pt>
                <c:pt idx="1">
                  <c:v>2012</c:v>
                </c:pt>
                <c:pt idx="2">
                  <c:v>2013</c:v>
                </c:pt>
              </c:numCache>
            </c:numRef>
          </c:cat>
          <c:val>
            <c:numRef>
              <c:f>Лист1!$B$4:$D$4</c:f>
              <c:numCache>
                <c:formatCode>#,##0</c:formatCode>
                <c:ptCount val="3"/>
                <c:pt idx="0">
                  <c:v>1181</c:v>
                </c:pt>
                <c:pt idx="1">
                  <c:v>27724</c:v>
                </c:pt>
                <c:pt idx="2">
                  <c:v>5474</c:v>
                </c:pt>
              </c:numCache>
            </c:numRef>
          </c:val>
        </c:ser>
        <c:dLbls>
          <c:showVal val="1"/>
        </c:dLbls>
        <c:shape val="cone"/>
        <c:axId val="62144896"/>
        <c:axId val="62146432"/>
        <c:axId val="0"/>
      </c:bar3DChart>
      <c:catAx>
        <c:axId val="62144896"/>
        <c:scaling>
          <c:orientation val="minMax"/>
        </c:scaling>
        <c:axPos val="b"/>
        <c:majorGridlines/>
        <c:minorGridlines/>
        <c:numFmt formatCode="General" sourceLinked="1"/>
        <c:tickLblPos val="nextTo"/>
        <c:txPr>
          <a:bodyPr/>
          <a:lstStyle/>
          <a:p>
            <a:pPr>
              <a:defRPr sz="1000" baseline="0"/>
            </a:pPr>
            <a:endParaRPr lang="ru-RU"/>
          </a:p>
        </c:txPr>
        <c:crossAx val="62146432"/>
        <c:crosses val="autoZero"/>
        <c:auto val="1"/>
        <c:lblAlgn val="ctr"/>
        <c:lblOffset val="100"/>
      </c:catAx>
      <c:valAx>
        <c:axId val="62146432"/>
        <c:scaling>
          <c:orientation val="minMax"/>
        </c:scaling>
        <c:axPos val="l"/>
        <c:majorGridlines/>
        <c:minorGridlines/>
        <c:numFmt formatCode="#,##0" sourceLinked="1"/>
        <c:tickLblPos val="nextTo"/>
        <c:txPr>
          <a:bodyPr/>
          <a:lstStyle/>
          <a:p>
            <a:pPr>
              <a:defRPr sz="1000" baseline="0"/>
            </a:pPr>
            <a:endParaRPr lang="ru-RU"/>
          </a:p>
        </c:txPr>
        <c:crossAx val="62144896"/>
        <c:crosses val="autoZero"/>
        <c:crossBetween val="between"/>
      </c:valAx>
    </c:plotArea>
    <c:legend>
      <c:legendPos val="r"/>
      <c:layout>
        <c:manualLayout>
          <c:xMode val="edge"/>
          <c:yMode val="edge"/>
          <c:x val="0.20208333333333423"/>
          <c:y val="0.13637795265570388"/>
          <c:w val="0.53194444444444777"/>
          <c:h val="5.7602396483664157E-2"/>
        </c:manualLayout>
      </c:layout>
      <c:txPr>
        <a:bodyPr/>
        <a:lstStyle/>
        <a:p>
          <a:pPr>
            <a:defRPr sz="1000">
              <a:latin typeface="Times New Roman" pitchFamily="18" charset="0"/>
              <a:cs typeface="Times New Roman" pitchFamily="18" charset="0"/>
            </a:defRPr>
          </a:pPr>
          <a:endParaRPr lang="ru-RU"/>
        </a:p>
      </c:txPr>
    </c:legend>
    <c:plotVisOnly val="1"/>
    <c:dispBlanksAs val="gap"/>
  </c:chart>
  <c:txPr>
    <a:bodyPr/>
    <a:lstStyle/>
    <a:p>
      <a:pPr>
        <a:defRPr sz="1800"/>
      </a:pPr>
      <a:endParaRPr lang="ru-RU"/>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1400">
                <a:solidFill>
                  <a:schemeClr val="accent1">
                    <a:lumMod val="75000"/>
                  </a:schemeClr>
                </a:solidFill>
                <a:latin typeface="Times New Roman" pitchFamily="18" charset="0"/>
                <a:cs typeface="Times New Roman" pitchFamily="18" charset="0"/>
              </a:defRPr>
            </a:pPr>
            <a:r>
              <a:rPr lang="ru-RU" sz="1400" dirty="0">
                <a:solidFill>
                  <a:schemeClr val="accent1">
                    <a:lumMod val="75000"/>
                  </a:schemeClr>
                </a:solidFill>
                <a:latin typeface="Times New Roman" pitchFamily="18" charset="0"/>
                <a:cs typeface="Times New Roman" pitchFamily="18" charset="0"/>
              </a:rPr>
              <a:t>Точность планирования по собственным </a:t>
            </a:r>
            <a:r>
              <a:rPr lang="ru-RU" sz="1400" dirty="0" smtClean="0">
                <a:solidFill>
                  <a:schemeClr val="accent1">
                    <a:lumMod val="75000"/>
                  </a:schemeClr>
                </a:solidFill>
                <a:latin typeface="Times New Roman" pitchFamily="18" charset="0"/>
                <a:cs typeface="Times New Roman" pitchFamily="18" charset="0"/>
              </a:rPr>
              <a:t>доходам</a:t>
            </a:r>
            <a:endParaRPr lang="ru-RU" sz="1400" dirty="0">
              <a:solidFill>
                <a:schemeClr val="accent1">
                  <a:lumMod val="75000"/>
                </a:schemeClr>
              </a:solidFill>
              <a:latin typeface="Times New Roman" pitchFamily="18" charset="0"/>
              <a:cs typeface="Times New Roman" pitchFamily="18" charset="0"/>
            </a:endParaRPr>
          </a:p>
          <a:p>
            <a:pPr>
              <a:defRPr sz="1400">
                <a:solidFill>
                  <a:schemeClr val="accent1">
                    <a:lumMod val="75000"/>
                  </a:schemeClr>
                </a:solidFill>
                <a:latin typeface="Times New Roman" pitchFamily="18" charset="0"/>
                <a:cs typeface="Times New Roman" pitchFamily="18" charset="0"/>
              </a:defRPr>
            </a:pPr>
            <a:r>
              <a:rPr lang="ru-RU" sz="1400" dirty="0">
                <a:solidFill>
                  <a:schemeClr val="accent1">
                    <a:lumMod val="75000"/>
                  </a:schemeClr>
                </a:solidFill>
                <a:latin typeface="Times New Roman" pitchFamily="18" charset="0"/>
                <a:cs typeface="Times New Roman" pitchFamily="18" charset="0"/>
              </a:rPr>
              <a:t> 2013 </a:t>
            </a:r>
            <a:r>
              <a:rPr lang="ru-RU" sz="1400" dirty="0" smtClean="0">
                <a:solidFill>
                  <a:schemeClr val="accent1">
                    <a:lumMod val="75000"/>
                  </a:schemeClr>
                </a:solidFill>
                <a:latin typeface="Times New Roman" pitchFamily="18" charset="0"/>
                <a:cs typeface="Times New Roman" pitchFamily="18" charset="0"/>
              </a:rPr>
              <a:t>год </a:t>
            </a:r>
            <a:endParaRPr lang="ru-RU" sz="1400" dirty="0">
              <a:solidFill>
                <a:schemeClr val="accent1">
                  <a:lumMod val="75000"/>
                </a:schemeClr>
              </a:solidFill>
              <a:latin typeface="Times New Roman" pitchFamily="18" charset="0"/>
              <a:cs typeface="Times New Roman" pitchFamily="18" charset="0"/>
            </a:endParaRPr>
          </a:p>
        </c:rich>
      </c:tx>
      <c:layout>
        <c:manualLayout>
          <c:xMode val="edge"/>
          <c:yMode val="edge"/>
          <c:x val="0.22859172995872915"/>
          <c:y val="8.671156145938469E-3"/>
        </c:manualLayout>
      </c:layout>
    </c:title>
    <c:plotArea>
      <c:layout>
        <c:manualLayout>
          <c:layoutTarget val="inner"/>
          <c:xMode val="edge"/>
          <c:yMode val="edge"/>
          <c:x val="0.12151857643809576"/>
          <c:y val="0.11673141498263453"/>
          <c:w val="0.83261463836008698"/>
          <c:h val="0.86577707036789275"/>
        </c:manualLayout>
      </c:layout>
      <c:barChart>
        <c:barDir val="bar"/>
        <c:grouping val="clustered"/>
        <c:ser>
          <c:idx val="0"/>
          <c:order val="0"/>
          <c:tx>
            <c:strRef>
              <c:f>'точность планирования '!$B$1</c:f>
              <c:strCache>
                <c:ptCount val="1"/>
                <c:pt idx="0">
                  <c:v>начало года </c:v>
                </c:pt>
              </c:strCache>
            </c:strRef>
          </c:tx>
          <c:spPr>
            <a:solidFill>
              <a:srgbClr val="FF0000"/>
            </a:solidFill>
          </c:spPr>
          <c:dLbls>
            <c:dLbl>
              <c:idx val="2"/>
              <c:layout>
                <c:manualLayout>
                  <c:x val="-1.1814345991561181E-2"/>
                  <c:y val="2.7266524479971602E-3"/>
                </c:manualLayout>
              </c:layout>
              <c:showVal val="1"/>
            </c:dLbl>
            <c:dLbl>
              <c:idx val="3"/>
              <c:layout>
                <c:manualLayout>
                  <c:x val="-5.6064185988301913E-3"/>
                  <c:y val="4.4709383725150724E-3"/>
                </c:manualLayout>
              </c:layout>
              <c:showVal val="1"/>
            </c:dLbl>
            <c:dLbl>
              <c:idx val="4"/>
              <c:layout>
                <c:manualLayout>
                  <c:x val="-7.2941933947339929E-3"/>
                  <c:y val="3.9798392363214856E-3"/>
                </c:manualLayout>
              </c:layout>
              <c:showVal val="1"/>
            </c:dLbl>
            <c:dLbl>
              <c:idx val="5"/>
              <c:layout>
                <c:manualLayout>
                  <c:x val="-7.8665336871263074E-3"/>
                  <c:y val="6.4858530004749827E-3"/>
                </c:manualLayout>
              </c:layout>
              <c:showVal val="1"/>
            </c:dLbl>
            <c:dLbl>
              <c:idx val="6"/>
              <c:layout>
                <c:manualLayout>
                  <c:x val="-7.8372876058529113E-3"/>
                  <c:y val="6.215308422579083E-3"/>
                </c:manualLayout>
              </c:layout>
              <c:showVal val="1"/>
            </c:dLbl>
            <c:dLbl>
              <c:idx val="7"/>
              <c:layout>
                <c:manualLayout>
                  <c:x val="-5.8925887450263729E-3"/>
                  <c:y val="2.7072059909166252E-4"/>
                </c:manualLayout>
              </c:layout>
              <c:showVal val="1"/>
            </c:dLbl>
            <c:dLbl>
              <c:idx val="8"/>
              <c:layout>
                <c:manualLayout>
                  <c:x val="-7.8665336871263074E-3"/>
                  <c:y val="7.6199575648101424E-4"/>
                </c:manualLayout>
              </c:layout>
              <c:showVal val="1"/>
            </c:dLbl>
            <c:dLbl>
              <c:idx val="9"/>
              <c:layout>
                <c:manualLayout>
                  <c:x val="-5.0633243877112174E-3"/>
                  <c:y val="5.2329341289960784E-3"/>
                </c:manualLayout>
              </c:layout>
              <c:showVal val="1"/>
            </c:dLbl>
            <c:dLbl>
              <c:idx val="10"/>
              <c:layout>
                <c:manualLayout>
                  <c:x val="-3.6617197380037041E-3"/>
                  <c:y val="7.6199575648101424E-4"/>
                </c:manualLayout>
              </c:layout>
              <c:showVal val="1"/>
            </c:dLbl>
            <c:dLbl>
              <c:idx val="11"/>
              <c:layout>
                <c:manualLayout>
                  <c:x val="-8.1527038333225766E-3"/>
                  <c:y val="3.4885640789321846E-3"/>
                </c:manualLayout>
              </c:layout>
              <c:showVal val="1"/>
            </c:dLbl>
            <c:dLbl>
              <c:idx val="12"/>
              <c:layout>
                <c:manualLayout>
                  <c:x val="-6.1787588912226325E-3"/>
                  <c:y val="1.2530948926745918E-3"/>
                </c:manualLayout>
              </c:layout>
              <c:showVal val="1"/>
            </c:dLbl>
            <c:dLbl>
              <c:idx val="13"/>
              <c:layout>
                <c:manualLayout>
                  <c:x val="-1.401604649707519E-3"/>
                  <c:y val="2.5061897853491952E-3"/>
                </c:manualLayout>
              </c:layout>
              <c:showVal val="1"/>
            </c:dLbl>
            <c:dLbl>
              <c:idx val="14"/>
              <c:layout>
                <c:manualLayout>
                  <c:x val="-4.4909840953188404E-3"/>
                  <c:y val="3.4883880577364153E-3"/>
                </c:manualLayout>
              </c:layout>
              <c:showVal val="1"/>
            </c:dLbl>
            <c:txPr>
              <a:bodyPr/>
              <a:lstStyle/>
              <a:p>
                <a:pPr>
                  <a:defRPr sz="1000" baseline="0">
                    <a:latin typeface="Times New Roman" pitchFamily="18" charset="0"/>
                    <a:cs typeface="Times New Roman" pitchFamily="18" charset="0"/>
                  </a:defRPr>
                </a:pPr>
                <a:endParaRPr lang="ru-RU"/>
              </a:p>
            </c:txPr>
            <c:showVal val="1"/>
          </c:dLbls>
          <c:cat>
            <c:strRef>
              <c:f>'точность планирования '!$A$2:$A$16</c:f>
              <c:strCache>
                <c:ptCount val="15"/>
                <c:pt idx="0">
                  <c:v>Залари</c:v>
                </c:pt>
                <c:pt idx="1">
                  <c:v>Тыреть</c:v>
                </c:pt>
                <c:pt idx="2">
                  <c:v>Владимир</c:v>
                </c:pt>
                <c:pt idx="3">
                  <c:v>Бажир</c:v>
                </c:pt>
                <c:pt idx="4">
                  <c:v>Веренка</c:v>
                </c:pt>
                <c:pt idx="5">
                  <c:v>Троицк</c:v>
                </c:pt>
                <c:pt idx="6">
                  <c:v>Моисеевка</c:v>
                </c:pt>
                <c:pt idx="7">
                  <c:v>Хор - Тагна</c:v>
                </c:pt>
                <c:pt idx="8">
                  <c:v>Холмогой</c:v>
                </c:pt>
                <c:pt idx="9">
                  <c:v>Ханжиново</c:v>
                </c:pt>
                <c:pt idx="10">
                  <c:v>Мойган</c:v>
                </c:pt>
                <c:pt idx="11">
                  <c:v>Бабагай</c:v>
                </c:pt>
                <c:pt idx="12">
                  <c:v>Семеновск</c:v>
                </c:pt>
                <c:pt idx="13">
                  <c:v>Новочеремхово</c:v>
                </c:pt>
                <c:pt idx="14">
                  <c:v>Черемшанка</c:v>
                </c:pt>
              </c:strCache>
            </c:strRef>
          </c:cat>
          <c:val>
            <c:numRef>
              <c:f>'точность планирования '!$B$2:$B$16</c:f>
              <c:numCache>
                <c:formatCode>General</c:formatCode>
                <c:ptCount val="15"/>
                <c:pt idx="0">
                  <c:v>11979</c:v>
                </c:pt>
                <c:pt idx="1">
                  <c:v>4982</c:v>
                </c:pt>
                <c:pt idx="2">
                  <c:v>1019</c:v>
                </c:pt>
                <c:pt idx="3">
                  <c:v>770</c:v>
                </c:pt>
                <c:pt idx="4">
                  <c:v>743</c:v>
                </c:pt>
                <c:pt idx="5">
                  <c:v>743</c:v>
                </c:pt>
                <c:pt idx="6">
                  <c:v>673</c:v>
                </c:pt>
                <c:pt idx="7">
                  <c:v>602</c:v>
                </c:pt>
                <c:pt idx="8">
                  <c:v>584</c:v>
                </c:pt>
                <c:pt idx="9">
                  <c:v>563</c:v>
                </c:pt>
                <c:pt idx="10">
                  <c:v>513</c:v>
                </c:pt>
                <c:pt idx="11">
                  <c:v>351</c:v>
                </c:pt>
                <c:pt idx="12">
                  <c:v>310</c:v>
                </c:pt>
                <c:pt idx="13">
                  <c:v>264</c:v>
                </c:pt>
                <c:pt idx="14">
                  <c:v>132</c:v>
                </c:pt>
              </c:numCache>
            </c:numRef>
          </c:val>
        </c:ser>
        <c:ser>
          <c:idx val="1"/>
          <c:order val="1"/>
          <c:tx>
            <c:strRef>
              <c:f>'точность планирования '!$C$1</c:f>
              <c:strCache>
                <c:ptCount val="1"/>
                <c:pt idx="0">
                  <c:v>конец года</c:v>
                </c:pt>
              </c:strCache>
            </c:strRef>
          </c:tx>
          <c:spPr>
            <a:solidFill>
              <a:srgbClr val="9933FF"/>
            </a:solidFill>
          </c:spPr>
          <c:dLbls>
            <c:dLbl>
              <c:idx val="2"/>
              <c:layout>
                <c:manualLayout>
                  <c:x val="1.3531334085932541E-2"/>
                  <c:y val="-2.9974649427385452E-3"/>
                </c:manualLayout>
              </c:layout>
              <c:showVal val="1"/>
            </c:dLbl>
            <c:dLbl>
              <c:idx val="3"/>
              <c:layout>
                <c:manualLayout>
                  <c:x val="5.9509705450023834E-3"/>
                  <c:y val="2.2037853710192654E-4"/>
                </c:manualLayout>
              </c:layout>
              <c:showVal val="1"/>
            </c:dLbl>
            <c:dLbl>
              <c:idx val="4"/>
              <c:layout>
                <c:manualLayout>
                  <c:x val="1.4646768589443868E-2"/>
                  <c:y val="7.1165369449127582E-4"/>
                </c:manualLayout>
              </c:layout>
              <c:showVal val="1"/>
            </c:dLbl>
            <c:dLbl>
              <c:idx val="5"/>
              <c:layout>
                <c:manualLayout>
                  <c:x val="1.4705150389419972E-2"/>
                  <c:y val="-7.6199575648101424E-4"/>
                </c:manualLayout>
              </c:layout>
              <c:showVal val="1"/>
            </c:dLbl>
            <c:dLbl>
              <c:idx val="6"/>
              <c:layout>
                <c:manualLayout>
                  <c:x val="9.9279961479048547E-3"/>
                  <c:y val="4.2002177734234104E-3"/>
                </c:manualLayout>
              </c:layout>
              <c:showVal val="1"/>
            </c:dLbl>
            <c:dLbl>
              <c:idx val="7"/>
              <c:layout>
                <c:manualLayout>
                  <c:x val="2.0568493053172768E-2"/>
                  <c:y val="-2.9974649427385452E-3"/>
                </c:manualLayout>
              </c:layout>
              <c:showVal val="1"/>
            </c:dLbl>
            <c:dLbl>
              <c:idx val="8"/>
              <c:layout>
                <c:manualLayout>
                  <c:x val="1.6649849250246363E-2"/>
                  <c:y val="-4.7416589716067414E-3"/>
                </c:manualLayout>
              </c:layout>
              <c:showVal val="1"/>
            </c:dLbl>
            <c:dLbl>
              <c:idx val="9"/>
              <c:layout>
                <c:manualLayout>
                  <c:x val="1.6649849250246387E-2"/>
                  <c:y val="-2.9974649427385452E-3"/>
                </c:manualLayout>
              </c:layout>
              <c:showVal val="1"/>
            </c:dLbl>
            <c:dLbl>
              <c:idx val="10"/>
              <c:layout>
                <c:manualLayout>
                  <c:x val="1.4932938735640037E-2"/>
                  <c:y val="-2.5061897853491692E-3"/>
                </c:manualLayout>
              </c:layout>
              <c:showVal val="1"/>
            </c:dLbl>
            <c:dLbl>
              <c:idx val="11"/>
              <c:layout>
                <c:manualLayout>
                  <c:x val="1.7479113607561513E-2"/>
                  <c:y val="-4.2505598354131919E-3"/>
                </c:manualLayout>
              </c:layout>
              <c:showVal val="1"/>
            </c:dLbl>
            <c:dLbl>
              <c:idx val="12"/>
              <c:layout>
                <c:manualLayout>
                  <c:x val="2.5374783013390398E-2"/>
                  <c:y val="-3.7592846780238115E-3"/>
                </c:manualLayout>
              </c:layout>
              <c:showVal val="1"/>
            </c:dLbl>
            <c:dLbl>
              <c:idx val="13"/>
              <c:layout>
                <c:manualLayout>
                  <c:x val="1.9423812468388212E-2"/>
                  <c:y val="1.4734734297765393E-3"/>
                </c:manualLayout>
              </c:layout>
              <c:showVal val="1"/>
            </c:dLbl>
            <c:dLbl>
              <c:idx val="14"/>
              <c:layout>
                <c:manualLayout>
                  <c:x val="1.682576718817028E-2"/>
                  <c:y val="-8.2303990717346211E-3"/>
                </c:manualLayout>
              </c:layout>
              <c:showVal val="1"/>
            </c:dLbl>
            <c:txPr>
              <a:bodyPr/>
              <a:lstStyle/>
              <a:p>
                <a:pPr>
                  <a:defRPr sz="1000" baseline="0">
                    <a:latin typeface="Times New Roman" pitchFamily="18" charset="0"/>
                    <a:cs typeface="Times New Roman" pitchFamily="18" charset="0"/>
                  </a:defRPr>
                </a:pPr>
                <a:endParaRPr lang="ru-RU"/>
              </a:p>
            </c:txPr>
            <c:showVal val="1"/>
          </c:dLbls>
          <c:cat>
            <c:strRef>
              <c:f>'точность планирования '!$A$2:$A$16</c:f>
              <c:strCache>
                <c:ptCount val="15"/>
                <c:pt idx="0">
                  <c:v>Залари</c:v>
                </c:pt>
                <c:pt idx="1">
                  <c:v>Тыреть</c:v>
                </c:pt>
                <c:pt idx="2">
                  <c:v>Владимир</c:v>
                </c:pt>
                <c:pt idx="3">
                  <c:v>Бажир</c:v>
                </c:pt>
                <c:pt idx="4">
                  <c:v>Веренка</c:v>
                </c:pt>
                <c:pt idx="5">
                  <c:v>Троицк</c:v>
                </c:pt>
                <c:pt idx="6">
                  <c:v>Моисеевка</c:v>
                </c:pt>
                <c:pt idx="7">
                  <c:v>Хор - Тагна</c:v>
                </c:pt>
                <c:pt idx="8">
                  <c:v>Холмогой</c:v>
                </c:pt>
                <c:pt idx="9">
                  <c:v>Ханжиново</c:v>
                </c:pt>
                <c:pt idx="10">
                  <c:v>Мойган</c:v>
                </c:pt>
                <c:pt idx="11">
                  <c:v>Бабагай</c:v>
                </c:pt>
                <c:pt idx="12">
                  <c:v>Семеновск</c:v>
                </c:pt>
                <c:pt idx="13">
                  <c:v>Новочеремхово</c:v>
                </c:pt>
                <c:pt idx="14">
                  <c:v>Черемшанка</c:v>
                </c:pt>
              </c:strCache>
            </c:strRef>
          </c:cat>
          <c:val>
            <c:numRef>
              <c:f>'точность планирования '!$C$2:$C$16</c:f>
              <c:numCache>
                <c:formatCode>General</c:formatCode>
                <c:ptCount val="15"/>
                <c:pt idx="0">
                  <c:v>17621</c:v>
                </c:pt>
                <c:pt idx="1">
                  <c:v>7766</c:v>
                </c:pt>
                <c:pt idx="2">
                  <c:v>1318</c:v>
                </c:pt>
                <c:pt idx="3">
                  <c:v>1227</c:v>
                </c:pt>
                <c:pt idx="4">
                  <c:v>1103</c:v>
                </c:pt>
                <c:pt idx="5">
                  <c:v>900</c:v>
                </c:pt>
                <c:pt idx="6">
                  <c:v>884</c:v>
                </c:pt>
                <c:pt idx="7">
                  <c:v>698</c:v>
                </c:pt>
                <c:pt idx="8">
                  <c:v>664</c:v>
                </c:pt>
                <c:pt idx="9">
                  <c:v>755</c:v>
                </c:pt>
                <c:pt idx="10">
                  <c:v>654</c:v>
                </c:pt>
                <c:pt idx="11">
                  <c:v>411</c:v>
                </c:pt>
                <c:pt idx="12">
                  <c:v>399</c:v>
                </c:pt>
                <c:pt idx="13">
                  <c:v>486</c:v>
                </c:pt>
                <c:pt idx="14">
                  <c:v>109</c:v>
                </c:pt>
              </c:numCache>
            </c:numRef>
          </c:val>
        </c:ser>
        <c:dLbls>
          <c:showVal val="1"/>
        </c:dLbls>
        <c:overlap val="-25"/>
        <c:axId val="62207872"/>
        <c:axId val="62209408"/>
      </c:barChart>
      <c:catAx>
        <c:axId val="62207872"/>
        <c:scaling>
          <c:orientation val="minMax"/>
        </c:scaling>
        <c:axPos val="l"/>
        <c:majorGridlines/>
        <c:majorTickMark val="none"/>
        <c:tickLblPos val="nextTo"/>
        <c:txPr>
          <a:bodyPr/>
          <a:lstStyle/>
          <a:p>
            <a:pPr>
              <a:defRPr sz="1000" baseline="0">
                <a:latin typeface="Times New Roman" pitchFamily="18" charset="0"/>
                <a:cs typeface="Times New Roman" pitchFamily="18" charset="0"/>
              </a:defRPr>
            </a:pPr>
            <a:endParaRPr lang="ru-RU"/>
          </a:p>
        </c:txPr>
        <c:crossAx val="62209408"/>
        <c:crosses val="autoZero"/>
        <c:auto val="1"/>
        <c:lblAlgn val="ctr"/>
        <c:lblOffset val="100"/>
      </c:catAx>
      <c:valAx>
        <c:axId val="62209408"/>
        <c:scaling>
          <c:orientation val="minMax"/>
        </c:scaling>
        <c:delete val="1"/>
        <c:axPos val="b"/>
        <c:numFmt formatCode="General" sourceLinked="1"/>
        <c:majorTickMark val="none"/>
        <c:tickLblPos val="none"/>
        <c:crossAx val="62207872"/>
        <c:crosses val="autoZero"/>
        <c:crossBetween val="between"/>
      </c:valAx>
    </c:plotArea>
    <c:legend>
      <c:legendPos val="t"/>
      <c:layout>
        <c:manualLayout>
          <c:xMode val="edge"/>
          <c:yMode val="edge"/>
          <c:x val="0.36251610131213408"/>
          <c:y val="0.1268908842061017"/>
          <c:w val="0.35607711804516362"/>
          <c:h val="5.6891053761185216E-2"/>
        </c:manualLayout>
      </c:layout>
      <c:txPr>
        <a:bodyPr/>
        <a:lstStyle/>
        <a:p>
          <a:pPr>
            <a:defRPr sz="1000">
              <a:latin typeface="Times New Roman" pitchFamily="18" charset="0"/>
              <a:cs typeface="Times New Roman" pitchFamily="18" charset="0"/>
            </a:defRPr>
          </a:pPr>
          <a:endParaRPr lang="ru-RU"/>
        </a:p>
      </c:txPr>
    </c:legend>
    <c:plotVisOnly val="1"/>
  </c:chart>
  <c:externalData r:id="rId1"/>
</c:chartSpace>
</file>

<file path=ppt/drawings/drawing1.xml><?xml version="1.0" encoding="utf-8"?>
<c:userShapes xmlns:c="http://schemas.openxmlformats.org/drawingml/2006/chart">
  <cdr:relSizeAnchor xmlns:cdr="http://schemas.openxmlformats.org/drawingml/2006/chartDrawing">
    <cdr:from>
      <cdr:x>0.07069</cdr:x>
      <cdr:y>0</cdr:y>
    </cdr:from>
    <cdr:to>
      <cdr:x>0.85239</cdr:x>
      <cdr:y>0.1845</cdr:y>
    </cdr:to>
    <cdr:sp macro="" textlink="">
      <cdr:nvSpPr>
        <cdr:cNvPr id="2" name="TextBox 1"/>
        <cdr:cNvSpPr txBox="1"/>
      </cdr:nvSpPr>
      <cdr:spPr>
        <a:xfrm xmlns:a="http://schemas.openxmlformats.org/drawingml/2006/main">
          <a:off x="323850" y="0"/>
          <a:ext cx="3581400" cy="47625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0.09057</cdr:x>
      <cdr:y>0.00281</cdr:y>
    </cdr:from>
    <cdr:to>
      <cdr:x>0.82994</cdr:x>
      <cdr:y>0.17697</cdr:y>
    </cdr:to>
    <cdr:sp macro="" textlink="">
      <cdr:nvSpPr>
        <cdr:cNvPr id="4" name="TextBox 3"/>
        <cdr:cNvSpPr txBox="1"/>
      </cdr:nvSpPr>
      <cdr:spPr>
        <a:xfrm xmlns:a="http://schemas.openxmlformats.org/drawingml/2006/main">
          <a:off x="466725" y="9524"/>
          <a:ext cx="3810000" cy="59055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ru-RU"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0.07069</cdr:x>
      <cdr:y>0</cdr:y>
    </cdr:from>
    <cdr:to>
      <cdr:x>0.85239</cdr:x>
      <cdr:y>0.1845</cdr:y>
    </cdr:to>
    <cdr:sp macro="" textlink="">
      <cdr:nvSpPr>
        <cdr:cNvPr id="2" name="TextBox 1"/>
        <cdr:cNvSpPr txBox="1"/>
      </cdr:nvSpPr>
      <cdr:spPr>
        <a:xfrm xmlns:a="http://schemas.openxmlformats.org/drawingml/2006/main">
          <a:off x="323850" y="0"/>
          <a:ext cx="3581400" cy="47625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0.39085</cdr:x>
      <cdr:y>0.05166</cdr:y>
    </cdr:from>
    <cdr:to>
      <cdr:x>0.59044</cdr:x>
      <cdr:y>0.4059</cdr:y>
    </cdr:to>
    <cdr:sp macro="" textlink="">
      <cdr:nvSpPr>
        <cdr:cNvPr id="3" name="TextBox 2"/>
        <cdr:cNvSpPr txBox="1"/>
      </cdr:nvSpPr>
      <cdr:spPr>
        <a:xfrm xmlns:a="http://schemas.openxmlformats.org/drawingml/2006/main">
          <a:off x="1790700" y="13335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ru-RU" sz="1100" dirty="0">
            <a:solidFill>
              <a:schemeClr val="accent1">
                <a:lumMod val="75000"/>
              </a:schemeClr>
            </a:solidFill>
          </a:endParaRPr>
        </a:p>
      </cdr:txBody>
    </cdr:sp>
  </cdr:relSizeAnchor>
  <cdr:relSizeAnchor xmlns:cdr="http://schemas.openxmlformats.org/drawingml/2006/chartDrawing">
    <cdr:from>
      <cdr:x>0.10417</cdr:x>
      <cdr:y>0</cdr:y>
    </cdr:from>
    <cdr:to>
      <cdr:x>0.84354</cdr:x>
      <cdr:y>0.17416</cdr:y>
    </cdr:to>
    <cdr:sp macro="" textlink="">
      <cdr:nvSpPr>
        <cdr:cNvPr id="4" name="TextBox 3"/>
        <cdr:cNvSpPr txBox="1"/>
      </cdr:nvSpPr>
      <cdr:spPr>
        <a:xfrm xmlns:a="http://schemas.openxmlformats.org/drawingml/2006/main">
          <a:off x="857256" y="0"/>
          <a:ext cx="6084719" cy="870911"/>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pPr algn="ctr"/>
          <a:endParaRPr lang="ru-RU"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0.07069</cdr:x>
      <cdr:y>0</cdr:y>
    </cdr:from>
    <cdr:to>
      <cdr:x>0.85239</cdr:x>
      <cdr:y>0.1845</cdr:y>
    </cdr:to>
    <cdr:sp macro="" textlink="">
      <cdr:nvSpPr>
        <cdr:cNvPr id="2" name="TextBox 1"/>
        <cdr:cNvSpPr txBox="1"/>
      </cdr:nvSpPr>
      <cdr:spPr>
        <a:xfrm xmlns:a="http://schemas.openxmlformats.org/drawingml/2006/main">
          <a:off x="323850" y="0"/>
          <a:ext cx="3581400" cy="47625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0.39085</cdr:x>
      <cdr:y>0.05166</cdr:y>
    </cdr:from>
    <cdr:to>
      <cdr:x>0.59044</cdr:x>
      <cdr:y>0.4059</cdr:y>
    </cdr:to>
    <cdr:sp macro="" textlink="">
      <cdr:nvSpPr>
        <cdr:cNvPr id="3" name="TextBox 2"/>
        <cdr:cNvSpPr txBox="1"/>
      </cdr:nvSpPr>
      <cdr:spPr>
        <a:xfrm xmlns:a="http://schemas.openxmlformats.org/drawingml/2006/main">
          <a:off x="1790700" y="13335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0.09057</cdr:x>
      <cdr:y>0.00281</cdr:y>
    </cdr:from>
    <cdr:to>
      <cdr:x>0.82994</cdr:x>
      <cdr:y>0.17697</cdr:y>
    </cdr:to>
    <cdr:sp macro="" textlink="">
      <cdr:nvSpPr>
        <cdr:cNvPr id="4" name="TextBox 3"/>
        <cdr:cNvSpPr txBox="1"/>
      </cdr:nvSpPr>
      <cdr:spPr>
        <a:xfrm xmlns:a="http://schemas.openxmlformats.org/drawingml/2006/main">
          <a:off x="466725" y="9524"/>
          <a:ext cx="3810000" cy="59055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ru-RU"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0.2197</cdr:x>
      <cdr:y>0.64583</cdr:y>
    </cdr:from>
    <cdr:to>
      <cdr:x>0.3197</cdr:x>
      <cdr:y>0.77917</cdr:y>
    </cdr:to>
    <cdr:sp macro="" textlink="">
      <cdr:nvSpPr>
        <cdr:cNvPr id="5" name="Прямая соединительная линия 4"/>
        <cdr:cNvSpPr/>
      </cdr:nvSpPr>
      <cdr:spPr>
        <a:xfrm xmlns:a="http://schemas.openxmlformats.org/drawingml/2006/main">
          <a:off x="2071702" y="4429132"/>
          <a:ext cx="942979" cy="914446"/>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0.12879</cdr:x>
      <cdr:y>0.94792</cdr:y>
    </cdr:from>
    <cdr:to>
      <cdr:x>0.83334</cdr:x>
      <cdr:y>0.97709</cdr:y>
    </cdr:to>
    <cdr:sp macro="" textlink="">
      <cdr:nvSpPr>
        <cdr:cNvPr id="3" name="TextBox 2"/>
        <cdr:cNvSpPr txBox="1"/>
      </cdr:nvSpPr>
      <cdr:spPr>
        <a:xfrm xmlns:a="http://schemas.openxmlformats.org/drawingml/2006/main">
          <a:off x="1214446" y="6500834"/>
          <a:ext cx="6643734" cy="20002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ru-RU" sz="1100" b="1" dirty="0" smtClean="0">
              <a:latin typeface="Times New Roman" pitchFamily="18" charset="0"/>
              <a:cs typeface="Times New Roman" pitchFamily="18" charset="0"/>
            </a:rPr>
            <a:t>Расходы консолидированного бюджета Заларинского района составляют 1 126 818 тыс. руб.</a:t>
          </a:r>
          <a:endParaRPr lang="ru-RU" sz="1100" b="1" dirty="0">
            <a:latin typeface="Times New Roman" pitchFamily="18" charset="0"/>
            <a:cs typeface="Times New Roman" pitchFamily="18"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0.501</cdr:x>
      <cdr:y>0.4875</cdr:y>
    </cdr:from>
    <cdr:to>
      <cdr:x>0.515</cdr:x>
      <cdr:y>0.55425</cdr:y>
    </cdr:to>
    <cdr:sp macro="" textlink="">
      <cdr:nvSpPr>
        <cdr:cNvPr id="6145" name="Text Box 1"/>
        <cdr:cNvSpPr txBox="1">
          <a:spLocks xmlns:a="http://schemas.openxmlformats.org/drawingml/2006/main" noChangeArrowheads="1"/>
        </cdr:cNvSpPr>
      </cdr:nvSpPr>
      <cdr:spPr bwMode="auto">
        <a:xfrm xmlns:a="http://schemas.openxmlformats.org/drawingml/2006/main">
          <a:off x="4614548" y="2730341"/>
          <a:ext cx="128950" cy="373847"/>
        </a:xfrm>
        <a:prstGeom xmlns:a="http://schemas.openxmlformats.org/drawingml/2006/main" prst="rect">
          <a:avLst/>
        </a:prstGeom>
        <a:noFill xmlns:a="http://schemas.openxmlformats.org/drawingml/2006/main"/>
        <a:ln xmlns:a="http://schemas.openxmlformats.org/drawingml/2006/main" w="1">
          <a:noFill/>
          <a:miter lim="800000"/>
          <a:headEnd/>
          <a:tailEnd/>
        </a:ln>
        <a:effectLst xmlns:a="http://schemas.openxmlformats.org/drawingml/2006/main"/>
      </cdr:spPr>
      <cdr:txBody>
        <a:bodyPr xmlns:a="http://schemas.openxmlformats.org/drawingml/2006/main" vertOverflow="clip" wrap="square" lIns="45720" tIns="32004" rIns="45720" bIns="32004" anchor="ctr" upright="1"/>
        <a:lstStyle xmlns:a="http://schemas.openxmlformats.org/drawingml/2006/main"/>
        <a:p xmlns:a="http://schemas.openxmlformats.org/drawingml/2006/main">
          <a:pPr algn="ctr" rtl="0">
            <a:defRPr sz="1000"/>
          </a:pPr>
          <a:r>
            <a:rPr lang="ru-RU" sz="1750" b="0" i="0" strike="noStrike">
              <a:solidFill>
                <a:srgbClr val="000000"/>
              </a:solidFill>
              <a:latin typeface="Arial Cyr"/>
            </a:rPr>
            <a:t> </a:t>
          </a:r>
        </a:p>
      </cdr:txBody>
    </cdr:sp>
  </cdr:relSizeAnchor>
</c:userShapes>
</file>

<file path=ppt/drawings/drawing6.xml><?xml version="1.0" encoding="utf-8"?>
<c:userShapes xmlns:c="http://schemas.openxmlformats.org/drawingml/2006/chart">
  <cdr:relSizeAnchor xmlns:cdr="http://schemas.openxmlformats.org/drawingml/2006/chartDrawing">
    <cdr:from>
      <cdr:x>0.11996</cdr:x>
      <cdr:y>0.86667</cdr:y>
    </cdr:from>
    <cdr:to>
      <cdr:x>0.87229</cdr:x>
      <cdr:y>1</cdr:y>
    </cdr:to>
    <cdr:sp macro="" textlink="">
      <cdr:nvSpPr>
        <cdr:cNvPr id="2" name="TextBox 1"/>
        <cdr:cNvSpPr txBox="1"/>
      </cdr:nvSpPr>
      <cdr:spPr>
        <a:xfrm xmlns:a="http://schemas.openxmlformats.org/drawingml/2006/main">
          <a:off x="1104875" y="5943600"/>
          <a:ext cx="6929486"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0.19752</cdr:x>
      <cdr:y>0.86667</cdr:y>
    </cdr:from>
    <cdr:to>
      <cdr:x>0.87229</cdr:x>
      <cdr:y>1</cdr:y>
    </cdr:to>
    <cdr:sp macro="" textlink="">
      <cdr:nvSpPr>
        <cdr:cNvPr id="3" name="TextBox 2"/>
        <cdr:cNvSpPr txBox="1"/>
      </cdr:nvSpPr>
      <cdr:spPr>
        <a:xfrm xmlns:a="http://schemas.openxmlformats.org/drawingml/2006/main">
          <a:off x="1819255" y="5943600"/>
          <a:ext cx="6215106"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ru-RU"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17C05C-D543-4835-9BC1-EB4080B21CAF}" type="datetimeFigureOut">
              <a:rPr lang="ru-RU" smtClean="0"/>
              <a:pPr/>
              <a:t>04.04.2014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F2BF03-C4F4-44AC-89C3-BBB21A42D30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FF2BF03-C4F4-44AC-89C3-BBB21A42D30B}" type="slidenum">
              <a:rPr lang="ru-RU" smtClean="0"/>
              <a:pPr/>
              <a:t>9</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41F7D60A-AC4B-4415-B73B-2E951AC12882}" type="datetimeFigureOut">
              <a:rPr lang="ru-RU" smtClean="0"/>
              <a:pPr/>
              <a:t>04.04.2014</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37A59E97-F75C-4D16-8613-F9F80A80CD1B}"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1F7D60A-AC4B-4415-B73B-2E951AC12882}" type="datetimeFigureOut">
              <a:rPr lang="ru-RU" smtClean="0"/>
              <a:pPr/>
              <a:t>04.04.2014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A59E97-F75C-4D16-8613-F9F80A80CD1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41F7D60A-AC4B-4415-B73B-2E951AC12882}" type="datetimeFigureOut">
              <a:rPr lang="ru-RU" smtClean="0"/>
              <a:pPr/>
              <a:t>04.04.2014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A59E97-F75C-4D16-8613-F9F80A80CD1B}"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1F7D60A-AC4B-4415-B73B-2E951AC12882}" type="datetimeFigureOut">
              <a:rPr lang="ru-RU" smtClean="0"/>
              <a:pPr/>
              <a:t>04.04.2014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A59E97-F75C-4D16-8613-F9F80A80CD1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41F7D60A-AC4B-4415-B73B-2E951AC12882}" type="datetimeFigureOut">
              <a:rPr lang="ru-RU" smtClean="0"/>
              <a:pPr/>
              <a:t>04.04.2014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7A59E97-F75C-4D16-8613-F9F80A80CD1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41F7D60A-AC4B-4415-B73B-2E951AC12882}" type="datetimeFigureOut">
              <a:rPr lang="ru-RU" smtClean="0"/>
              <a:pPr/>
              <a:t>04.04.2014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7A59E97-F75C-4D16-8613-F9F80A80CD1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1F7D60A-AC4B-4415-B73B-2E951AC12882}" type="datetimeFigureOut">
              <a:rPr lang="ru-RU" smtClean="0"/>
              <a:pPr/>
              <a:t>04.04.2014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7A59E97-F75C-4D16-8613-F9F80A80CD1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1F7D60A-AC4B-4415-B73B-2E951AC12882}" type="datetimeFigureOut">
              <a:rPr lang="ru-RU" smtClean="0"/>
              <a:pPr/>
              <a:t>04.04.2014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A59E97-F75C-4D16-8613-F9F80A80CD1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41F7D60A-AC4B-4415-B73B-2E951AC12882}" type="datetimeFigureOut">
              <a:rPr lang="ru-RU" smtClean="0"/>
              <a:pPr/>
              <a:t>04.04.2014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37A59E97-F75C-4D16-8613-F9F80A80CD1B}"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1F7D60A-AC4B-4415-B73B-2E951AC12882}" type="datetimeFigureOut">
              <a:rPr lang="ru-RU" smtClean="0"/>
              <a:pPr/>
              <a:t>04.04.2014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A59E97-F75C-4D16-8613-F9F80A80CD1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1F7D60A-AC4B-4415-B73B-2E951AC12882}" type="datetimeFigureOut">
              <a:rPr lang="ru-RU" smtClean="0"/>
              <a:pPr/>
              <a:t>04.04.2014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A59E97-F75C-4D16-8613-F9F80A80CD1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1F7D60A-AC4B-4415-B73B-2E951AC12882}" type="datetimeFigureOut">
              <a:rPr lang="ru-RU" smtClean="0"/>
              <a:pPr/>
              <a:t>04.04.2014</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7A59E97-F75C-4D16-8613-F9F80A80CD1B}"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5400000" scaled="0"/>
        </a:gradFill>
        <a:effectLst/>
      </p:bgPr>
    </p:bg>
    <p:spTree>
      <p:nvGrpSpPr>
        <p:cNvPr id="1" name=""/>
        <p:cNvGrpSpPr/>
        <p:nvPr/>
      </p:nvGrpSpPr>
      <p:grpSpPr>
        <a:xfrm>
          <a:off x="0" y="0"/>
          <a:ext cx="0" cy="0"/>
          <a:chOff x="0" y="0"/>
          <a:chExt cx="0" cy="0"/>
        </a:xfrm>
      </p:grpSpPr>
      <p:sp>
        <p:nvSpPr>
          <p:cNvPr id="4" name="Rectangle 3"/>
          <p:cNvSpPr>
            <a:spLocks noGrp="1" noChangeArrowheads="1"/>
          </p:cNvSpPr>
          <p:nvPr>
            <p:ph type="ctrTitle"/>
          </p:nvPr>
        </p:nvSpPr>
        <p:spPr bwMode="auto">
          <a:xfrm>
            <a:off x="714348" y="642918"/>
            <a:ext cx="7786742"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4000" b="1" i="0" u="none" strike="noStrike" cap="none" normalizeH="0" baseline="0" dirty="0" smtClean="0">
                <a:ln>
                  <a:noFill/>
                </a:ln>
                <a:solidFill>
                  <a:schemeClr val="accent1">
                    <a:lumMod val="75000"/>
                  </a:schemeClr>
                </a:solidFill>
                <a:effectLst/>
                <a:latin typeface="Arial" pitchFamily="34" charset="0"/>
                <a:ea typeface="Times New Roman" pitchFamily="18" charset="0"/>
              </a:rPr>
              <a:t>Отчет</a:t>
            </a:r>
            <a:endParaRPr kumimoji="0" lang="ru-RU" sz="4000" b="0" i="0" u="none" strike="noStrike" cap="none" normalizeH="0" baseline="0" dirty="0" smtClean="0">
              <a:ln>
                <a:noFill/>
              </a:ln>
              <a:solidFill>
                <a:schemeClr val="accent1">
                  <a:lumMod val="75000"/>
                </a:schemeClr>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4000" b="1" i="0" u="none" strike="noStrike" cap="none" normalizeH="0" baseline="0" dirty="0" smtClean="0">
                <a:ln>
                  <a:noFill/>
                </a:ln>
                <a:solidFill>
                  <a:schemeClr val="accent1">
                    <a:lumMod val="75000"/>
                  </a:schemeClr>
                </a:solidFill>
                <a:effectLst/>
                <a:latin typeface="Arial" pitchFamily="34" charset="0"/>
                <a:ea typeface="Times New Roman" pitchFamily="18" charset="0"/>
              </a:rPr>
              <a:t>Комитета по финансам администрации </a:t>
            </a:r>
            <a:endParaRPr kumimoji="0" lang="ru-RU" sz="4000" b="0" i="0" u="none" strike="noStrike" cap="none" normalizeH="0" baseline="0" dirty="0" smtClean="0">
              <a:ln>
                <a:noFill/>
              </a:ln>
              <a:solidFill>
                <a:schemeClr val="accent1">
                  <a:lumMod val="75000"/>
                </a:schemeClr>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4000" b="1" i="0" u="none" strike="noStrike" cap="none" normalizeH="0" baseline="0" dirty="0" smtClean="0">
                <a:ln>
                  <a:noFill/>
                </a:ln>
                <a:solidFill>
                  <a:schemeClr val="accent1">
                    <a:lumMod val="75000"/>
                  </a:schemeClr>
                </a:solidFill>
                <a:effectLst/>
                <a:latin typeface="Arial" pitchFamily="34" charset="0"/>
                <a:ea typeface="Times New Roman" pitchFamily="18" charset="0"/>
              </a:rPr>
              <a:t>муниципального образования </a:t>
            </a:r>
            <a:br>
              <a:rPr kumimoji="0" lang="ru-RU" sz="4000" b="1" i="0" u="none" strike="noStrike" cap="none" normalizeH="0" baseline="0" dirty="0" smtClean="0">
                <a:ln>
                  <a:noFill/>
                </a:ln>
                <a:solidFill>
                  <a:schemeClr val="accent1">
                    <a:lumMod val="75000"/>
                  </a:schemeClr>
                </a:solidFill>
                <a:effectLst/>
                <a:latin typeface="Arial" pitchFamily="34" charset="0"/>
                <a:ea typeface="Times New Roman" pitchFamily="18" charset="0"/>
              </a:rPr>
            </a:br>
            <a:r>
              <a:rPr kumimoji="0" lang="ru-RU" sz="4000" b="1" i="0" u="none" strike="noStrike" cap="none" normalizeH="0" baseline="0" dirty="0" smtClean="0">
                <a:ln>
                  <a:noFill/>
                </a:ln>
                <a:solidFill>
                  <a:schemeClr val="accent1">
                    <a:lumMod val="75000"/>
                  </a:schemeClr>
                </a:solidFill>
                <a:effectLst/>
                <a:latin typeface="Arial" pitchFamily="34" charset="0"/>
                <a:ea typeface="Times New Roman" pitchFamily="18" charset="0"/>
              </a:rPr>
              <a:t>«Заларинский район» </a:t>
            </a:r>
            <a:br>
              <a:rPr kumimoji="0" lang="ru-RU" sz="4000" b="1" i="0" u="none" strike="noStrike" cap="none" normalizeH="0" baseline="0" dirty="0" smtClean="0">
                <a:ln>
                  <a:noFill/>
                </a:ln>
                <a:solidFill>
                  <a:schemeClr val="accent1">
                    <a:lumMod val="75000"/>
                  </a:schemeClr>
                </a:solidFill>
                <a:effectLst/>
                <a:latin typeface="Arial" pitchFamily="34" charset="0"/>
                <a:ea typeface="Times New Roman" pitchFamily="18" charset="0"/>
              </a:rPr>
            </a:br>
            <a:r>
              <a:rPr kumimoji="0" lang="ru-RU" sz="4000" b="1" i="0" u="none" strike="noStrike" cap="none" normalizeH="0" baseline="0" dirty="0" smtClean="0">
                <a:ln>
                  <a:noFill/>
                </a:ln>
                <a:solidFill>
                  <a:schemeClr val="accent1">
                    <a:lumMod val="75000"/>
                  </a:schemeClr>
                </a:solidFill>
                <a:effectLst/>
                <a:latin typeface="Arial" pitchFamily="34" charset="0"/>
                <a:ea typeface="Times New Roman" pitchFamily="18" charset="0"/>
              </a:rPr>
              <a:t>за 2013 год</a:t>
            </a:r>
            <a:endParaRPr kumimoji="0" lang="ru-RU" sz="4000" b="0" i="0" u="none" strike="noStrike" cap="none" normalizeH="0" baseline="0" dirty="0" smtClean="0">
              <a:ln>
                <a:noFill/>
              </a:ln>
              <a:solidFill>
                <a:schemeClr val="accent1">
                  <a:lumMod val="75000"/>
                </a:schemeClr>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sz="4000" b="0" i="0" u="none" strike="noStrike" cap="none" normalizeH="0" baseline="0" dirty="0" smtClean="0">
              <a:ln>
                <a:noFill/>
              </a:ln>
              <a:solidFill>
                <a:schemeClr val="accent1">
                  <a:lumMod val="75000"/>
                </a:schemeClr>
              </a:solidFill>
              <a:effectLst/>
              <a:latin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Прямоугольник 3"/>
          <p:cNvSpPr/>
          <p:nvPr/>
        </p:nvSpPr>
        <p:spPr>
          <a:xfrm>
            <a:off x="428596" y="857232"/>
            <a:ext cx="8286808" cy="5109091"/>
          </a:xfrm>
          <a:prstGeom prst="rect">
            <a:avLst/>
          </a:prstGeom>
        </p:spPr>
        <p:txBody>
          <a:bodyPr wrap="square">
            <a:spAutoFit/>
          </a:bodyPr>
          <a:lstStyle/>
          <a:p>
            <a:pPr lvl="0" algn="just" fontAlgn="base">
              <a:spcBef>
                <a:spcPct val="0"/>
              </a:spcBef>
              <a:spcAft>
                <a:spcPct val="0"/>
              </a:spcAft>
            </a:pPr>
            <a:r>
              <a:rPr lang="ru-RU" dirty="0" smtClean="0">
                <a:latin typeface="Arial" pitchFamily="34" charset="0"/>
                <a:ea typeface="Times New Roman" pitchFamily="18" charset="0"/>
              </a:rPr>
              <a:t>      </a:t>
            </a:r>
            <a:r>
              <a:rPr lang="ru-RU" sz="1400" dirty="0" smtClean="0">
                <a:latin typeface="Times New Roman" pitchFamily="18" charset="0"/>
                <a:ea typeface="Times New Roman" pitchFamily="18" charset="0"/>
                <a:cs typeface="Times New Roman" pitchFamily="18" charset="0"/>
              </a:rPr>
              <a:t>Комитет по финансам осуществляет свою деятельность  в соответствие с положением о МКУ «Комитет по финансам администрации муниципального образования «Заларинский район»   и является органом исполнительной власти района, осуществляющим управление средствами бюджета МО «Заларинский район», составление проекта бюджета МО «Заларинский район», исполнение бюджета МО «Заларинский район», управление районным муниципальным долгом, а также финансовым органом администрации муниципального образования «Заларинский район».</a:t>
            </a:r>
            <a:endParaRPr lang="ru-RU" sz="1400" dirty="0" smtClean="0">
              <a:latin typeface="Times New Roman" pitchFamily="18" charset="0"/>
              <a:cs typeface="Times New Roman" pitchFamily="18" charset="0"/>
            </a:endParaRPr>
          </a:p>
          <a:p>
            <a:pPr lvl="0" algn="just"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         Основными задачами Комитета по финансам являются:</a:t>
            </a:r>
            <a:endParaRPr lang="ru-RU" sz="1400" dirty="0" smtClean="0">
              <a:latin typeface="Times New Roman" pitchFamily="18" charset="0"/>
              <a:cs typeface="Times New Roman" pitchFamily="18" charset="0"/>
            </a:endParaRPr>
          </a:p>
          <a:p>
            <a:pPr lvl="0" algn="just"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 </a:t>
            </a:r>
            <a:r>
              <a:rPr lang="ru-RU" sz="1400" dirty="0" smtClean="0" bmk="sub_223">
                <a:latin typeface="Times New Roman" pitchFamily="18" charset="0"/>
                <a:ea typeface="Times New Roman" pitchFamily="18" charset="0"/>
                <a:cs typeface="Times New Roman" pitchFamily="18" charset="0"/>
              </a:rPr>
              <a:t>-Формирование доходного потенциала бюджета МО «Заларинский район» и совершенствование системы местных налогов, действующей на территории района.</a:t>
            </a:r>
            <a:endParaRPr lang="ru-RU" sz="1400" dirty="0" smtClean="0">
              <a:latin typeface="Times New Roman" pitchFamily="18" charset="0"/>
              <a:cs typeface="Times New Roman" pitchFamily="18" charset="0"/>
            </a:endParaRPr>
          </a:p>
          <a:p>
            <a:pPr lvl="0" algn="just"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a:t>
            </a:r>
            <a:r>
              <a:rPr lang="ru-RU" sz="1400" dirty="0" smtClean="0" bmk="">
                <a:latin typeface="Times New Roman" pitchFamily="18" charset="0"/>
                <a:ea typeface="Times New Roman" pitchFamily="18" charset="0"/>
                <a:cs typeface="Times New Roman" pitchFamily="18" charset="0"/>
              </a:rPr>
              <a:t> Разработка проекта бюджета МО «Заларинский район», совершенствование бюджетного процесса.</a:t>
            </a:r>
            <a:endParaRPr lang="ru-RU" sz="1400" dirty="0" smtClean="0" bmk="">
              <a:latin typeface="Times New Roman" pitchFamily="18" charset="0"/>
              <a:cs typeface="Times New Roman" pitchFamily="18" charset="0"/>
            </a:endParaRPr>
          </a:p>
          <a:p>
            <a:pPr lvl="0" algn="just" eaLnBrk="0" fontAlgn="base" hangingPunct="0">
              <a:spcBef>
                <a:spcPct val="0"/>
              </a:spcBef>
              <a:spcAft>
                <a:spcPct val="0"/>
              </a:spcAft>
            </a:pPr>
            <a:r>
              <a:rPr lang="ru-RU" sz="1400" dirty="0" smtClean="0" bmk="">
                <a:latin typeface="Times New Roman" pitchFamily="18" charset="0"/>
                <a:ea typeface="Times New Roman" pitchFamily="18" charset="0"/>
                <a:cs typeface="Times New Roman" pitchFamily="18" charset="0"/>
              </a:rPr>
              <a:t>-Организация и осуществление исполнения бюджета МО «Заларинский район» на принципах казначейской системы, составление бюджетной отчетности.</a:t>
            </a:r>
            <a:endParaRPr lang="ru-RU" sz="1400" dirty="0" smtClean="0" bmk="">
              <a:latin typeface="Times New Roman" pitchFamily="18" charset="0"/>
              <a:cs typeface="Times New Roman" pitchFamily="18" charset="0"/>
            </a:endParaRPr>
          </a:p>
          <a:p>
            <a:pPr lvl="0" algn="just" eaLnBrk="0" fontAlgn="base" hangingPunct="0">
              <a:spcBef>
                <a:spcPct val="0"/>
              </a:spcBef>
              <a:spcAft>
                <a:spcPct val="0"/>
              </a:spcAft>
            </a:pPr>
            <a:r>
              <a:rPr lang="ru-RU" sz="1400" dirty="0" smtClean="0" bmk="">
                <a:latin typeface="Times New Roman" pitchFamily="18" charset="0"/>
                <a:ea typeface="Times New Roman" pitchFamily="18" charset="0"/>
                <a:cs typeface="Times New Roman" pitchFamily="18" charset="0"/>
              </a:rPr>
              <a:t> - Осуществление в рамках действующего законодательства Российской Федерации финансового контроля за рациональным и целевым расходованием бюджетных средств и средств, передаваемых в бюджет МО «Заларинский район» из федерального и областного бюджета.</a:t>
            </a:r>
            <a:endParaRPr lang="ru-RU" sz="1400" dirty="0" smtClean="0" bmk="">
              <a:latin typeface="Times New Roman" pitchFamily="18" charset="0"/>
              <a:cs typeface="Times New Roman" pitchFamily="18" charset="0"/>
            </a:endParaRPr>
          </a:p>
          <a:p>
            <a:pPr lvl="0" algn="just" eaLnBrk="0" fontAlgn="base" hangingPunct="0">
              <a:spcBef>
                <a:spcPct val="0"/>
              </a:spcBef>
              <a:spcAft>
                <a:spcPct val="0"/>
              </a:spcAft>
            </a:pPr>
            <a:r>
              <a:rPr lang="ru-RU" sz="1400" dirty="0" smtClean="0" bmk="">
                <a:latin typeface="Times New Roman" pitchFamily="18" charset="0"/>
                <a:ea typeface="Times New Roman" pitchFamily="18" charset="0"/>
                <a:cs typeface="Times New Roman" pitchFamily="18" charset="0"/>
              </a:rPr>
              <a:t>- Эффективное использование бюджетных средств.</a:t>
            </a:r>
            <a:endParaRPr lang="ru-RU" sz="1400" dirty="0" smtClean="0">
              <a:latin typeface="Times New Roman" pitchFamily="18" charset="0"/>
              <a:cs typeface="Times New Roman" pitchFamily="18" charset="0"/>
            </a:endParaRPr>
          </a:p>
          <a:p>
            <a:pPr lvl="0" algn="just"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         В состав Комитета по финансам входят - председатель Комитета по финансам администрации МО «Заларинский район», заместитель председателя, бюджетный отдел, отдел казначейского исполнения бюджетов и специалисты:</a:t>
            </a:r>
            <a:endParaRPr lang="ru-RU" sz="1400" dirty="0" smtClean="0">
              <a:latin typeface="Times New Roman" pitchFamily="18" charset="0"/>
              <a:cs typeface="Times New Roman" pitchFamily="18" charset="0"/>
            </a:endParaRPr>
          </a:p>
          <a:p>
            <a:pPr lvl="0" algn="just"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  по доходам консолидированного бюджета Заларинского района;</a:t>
            </a:r>
            <a:endParaRPr lang="ru-RU" sz="1400" dirty="0" smtClean="0">
              <a:latin typeface="Times New Roman" pitchFamily="18" charset="0"/>
              <a:cs typeface="Times New Roman" pitchFamily="18" charset="0"/>
            </a:endParaRPr>
          </a:p>
          <a:p>
            <a:pPr lvl="0" algn="just"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  по исполнению бюджета и сметы;</a:t>
            </a:r>
            <a:endParaRPr lang="ru-RU" sz="1400" dirty="0" smtClean="0">
              <a:latin typeface="Times New Roman" pitchFamily="18" charset="0"/>
              <a:cs typeface="Times New Roman" pitchFamily="18" charset="0"/>
            </a:endParaRPr>
          </a:p>
          <a:p>
            <a:pPr lvl="0" algn="just"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  по исполнению бюджетов поселений;</a:t>
            </a:r>
            <a:endParaRPr lang="ru-RU" sz="1400" dirty="0" smtClean="0">
              <a:latin typeface="Times New Roman" pitchFamily="18" charset="0"/>
              <a:cs typeface="Times New Roman" pitchFamily="18" charset="0"/>
            </a:endParaRPr>
          </a:p>
          <a:p>
            <a:pPr lvl="0" algn="just"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  по организации исполнения бюджетов поселений.</a:t>
            </a:r>
            <a:endParaRPr lang="ru-RU"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097" name="Rectangle 1"/>
          <p:cNvSpPr>
            <a:spLocks noChangeArrowheads="1"/>
          </p:cNvSpPr>
          <p:nvPr/>
        </p:nvSpPr>
        <p:spPr bwMode="auto">
          <a:xfrm>
            <a:off x="357158" y="285728"/>
            <a:ext cx="8501122"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Численность работников комитета по финансам в 2013 году составляла 14 человек,  в том числе 2 специалиста работают по переданным полномочиям по исполнению бюджетов поселений и 1 технический персонал.</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Комитет по финансам  осуществляет свою деятельность в соответствии с положением «О бюджетном процессе в МО «Заларинский район» и обслуживал в 2013 году 1 городское и 13 сельских поселений, комитет по образованию, комитет по культуре, администрацию МО «Заларинский район», КСП и Районную Думу.</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За 2013 год комитетом по финансам подготовлено и утверждено на районной Думе 7 решений в том числе:</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- 5 решений о внесении изменений в бюджет МО «Заларинский район» на 2013 год и на плановый период 2015 и 2016 годов»;</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- 1 решение об исполнении бюджета МО «Заларинский район» за 2012 год;</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- 1 решение о бюджете МО «Заларинский район» на 2014 год и на плановый период 2015 и 2016 годов»;</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 3 квартальных информации по исполнению бюджета за 2013 год.</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бюджетном отделе комитета по финансам работает  3  специалиста, которые занимаются следующей работой:</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готовят документы по исполнению бюджета за отчётный год, проекту бюджета на очередной финансовый год и внесению изменений в бюджет в течение года;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формируют сводную бюджетную роспись;</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формируют лимиты бюджетных обязательств по каждому учреждению;</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осуществляют текущее финансирование через федеральное казначейство (СЭД) и местное казначейство. За 2013 год доведено 1654 операций по кассовому плану и сформировано 507 заявок и платёжных поручений на оплату расходов;</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ведут реестр расходных обязательств по консолидированному бюджету;</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осуществляют текущий контроль за целевым и своевременным использованием бюджетных средств;</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подготовлены документы в Министерство финансов Иркутской области по перемещению лимитов по дотации на выравнивание уровня бюджетной обеспеченности (март, июнь, ноябрь) для погашения задолженности по  выплате заработной платы и коммунальным услугам;</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Rectangle 1"/>
          <p:cNvSpPr>
            <a:spLocks noChangeArrowheads="1"/>
          </p:cNvSpPr>
          <p:nvPr/>
        </p:nvSpPr>
        <p:spPr bwMode="auto">
          <a:xfrm>
            <a:off x="357158" y="285729"/>
            <a:ext cx="8501122" cy="20928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подготовлены документы по выделению бюджетного кредита (декабрь) на выплату заработной платы работникам социальной сферы;</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подготовка документов для проведения контрольных мероприятий областными структурами;</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формируют и представляют месячную, квартальную и годовую отчетность в Министерство финансов Иркутской области и другие министерства  по исполнению бюджета по расходам, по заработной плате и взносам в государственные внебюджетные фонды, о расходах и численности работников органов местного самоуправления и других отдельных показателях исполнения бюджета. За 2013 год было представлено 283 отчета на бумажных носителях и 323 отчёта в электронном виде.</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3073" name="Rectangle 1"/>
          <p:cNvSpPr>
            <a:spLocks noChangeArrowheads="1"/>
          </p:cNvSpPr>
          <p:nvPr/>
        </p:nvSpPr>
        <p:spPr bwMode="auto">
          <a:xfrm>
            <a:off x="428596" y="1946730"/>
            <a:ext cx="8215370" cy="29824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казначейском отделе исполнения бюджета работает 2  специалиста  и  обслуживают 131 учреждение, которым открыто 208 лицевых счетов.  Казначейским отделом за 2013 год проведено расходов консолидированного бюджета Заларинского района в сумме 1155000 тыс.руб. Сформировано и обработано 115078 заявок на оплату расходов: платежных документов по наличке – 1666, уведомлений о предельных объемах финансирования - 4473, платежных поручений – 33249, распоряжений о перечислении с расчетного счета - 3231, распоряжений на выдачу чеков - 265 и другие документы по бюджетным и автономным учреждениям 22510 шт.(заявки на наличку, на кассовый расход, распоряжения на зачисление средств). Ежемесячно формируется отчет о расходах бюджета и производится сверка с федеральным казначейством. Отделом ведется реестр муниципальных контрактов (41). Осуществляется исполнение судебных актов по обращению взыскания на средства бюджета, ведется учет и хранение исполнительных документов. За 2013 год зарегистрировано  и исполнено 9 исполнительных листов на сумму 2659,4 тыс.руб. Постоянно ведётся контроль за размещением информации на официальном сайте ГМУ по бюджетным </a:t>
            </a: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учреждениям района.  </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74" name="Rectangle 2"/>
          <p:cNvSpPr>
            <a:spLocks noChangeArrowheads="1"/>
          </p:cNvSpPr>
          <p:nvPr/>
        </p:nvSpPr>
        <p:spPr bwMode="auto">
          <a:xfrm>
            <a:off x="500034" y="4949951"/>
            <a:ext cx="8072494"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Специалисты (2) по исполнению бюджета 1 городского и 13 сельских  поселений, осуществляют  свою деятельность на основании соглашений о передаче полномочий:</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ведут ежедневное исполнение бюджетов поселений, сформировано 1400 заявок на финансирование и 600 распоряжений на перечисление средств;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осуществляют текущий контроль  целевого использования бюджетных средств поселений;</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формируют  бюджетную роспись, доводят лимиты и кассовые  прогнозы (168 уведомлений), уточняют невыясненные поступления (200), составляют ежедневную, месячную (1300 форм) и годовую отчетность по исполнению бюджетов поселений ( 350 форм).</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571472" y="785794"/>
            <a:ext cx="8001056" cy="37548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Специалистом по организации бюджетного процесса поселений осуществлено формирование  бюджетов поселений на очередной финансовый год (14), отчётов об исполнении бюджетов поселений за 2012 год (14) и внесение изменений в течение года (116). Готовит информацию по ежеквартальному мониторингу по исполнению доходной и расходной части бюджетов поселений.  Подготовлены отчеты (14) в Министерство финансов по исполнению соглашений о мерах по повышению эффективности использования бюджетных средств. Разработаны нормативно-правовые акты  для работы с Управлением Федерального казначейства: регламенты об обмене информацией (14) и распоряжений о закреплении кодов бюджетной классификации доходов (43).</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2013 году специалисты комитета по финансам принимали участие в 2 семинарах  и совещаниях областного уровня по вопросам актуальных изменений в бюджетном законодательстве, бухгалтерском учёте и другим вопросам.</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Для ведения бухгалтерского учета государственных (муниципальных) учреждений всех типов за 2013 год было проведено 2 совещания  по составлению бюджетной отчётности, в связи с изменениями в законодательстве. Комитетом по финансам бюджетная отчетность за 2013 год об исполнении консолидированного бюджета Заларинского района предоставлена в установленный срок, в полном объеме в соответствии с приказами Министерства финансов Иркутской области и принята без замеча</a:t>
            </a:r>
            <a:r>
              <a:rPr lang="ru-RU" sz="1400" dirty="0" smtClean="0">
                <a:latin typeface="Times New Roman" pitchFamily="18" charset="0"/>
                <a:ea typeface="Times New Roman" pitchFamily="18" charset="0"/>
                <a:cs typeface="Times New Roman" pitchFamily="18" charset="0"/>
              </a:rPr>
              <a:t>ний</a:t>
            </a:r>
            <a:r>
              <a:rPr kumimoji="0" lang="ru-RU" sz="1400" b="0" i="0" u="none" strike="noStrike" cap="none" normalizeH="0" baseline="0" dirty="0" smtClean="0">
                <a:ln>
                  <a:noFill/>
                </a:ln>
                <a:solidFill>
                  <a:schemeClr val="tx1"/>
                </a:solidFill>
                <a:effectLst/>
                <a:latin typeface="Arial" pitchFamily="34" charset="0"/>
                <a:ea typeface="Times New Roman" pitchFamily="18" charset="0"/>
              </a:rPr>
              <a:t>.</a:t>
            </a: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graphicFrame>
        <p:nvGraphicFramePr>
          <p:cNvPr id="4" name="Диаграмма 3"/>
          <p:cNvGraphicFramePr/>
          <p:nvPr/>
        </p:nvGraphicFramePr>
        <p:xfrm>
          <a:off x="428596" y="1214422"/>
          <a:ext cx="8358246" cy="435771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643042" y="214290"/>
            <a:ext cx="5786478" cy="1200329"/>
          </a:xfrm>
          <a:prstGeom prst="rect">
            <a:avLst/>
          </a:prstGeom>
          <a:noFill/>
        </p:spPr>
        <p:txBody>
          <a:bodyPr wrap="square" rtlCol="0">
            <a:spAutoFit/>
          </a:bodyPr>
          <a:lstStyle/>
          <a:p>
            <a:pPr algn="ctr"/>
            <a:r>
              <a:rPr lang="ru-RU" b="1" dirty="0" smtClean="0">
                <a:solidFill>
                  <a:schemeClr val="accent1">
                    <a:lumMod val="75000"/>
                  </a:schemeClr>
                </a:solidFill>
                <a:latin typeface="Times New Roman" pitchFamily="18" charset="0"/>
                <a:cs typeface="Times New Roman" pitchFamily="18" charset="0"/>
              </a:rPr>
              <a:t>Доходы</a:t>
            </a:r>
          </a:p>
          <a:p>
            <a:pPr algn="ctr"/>
            <a:r>
              <a:rPr lang="ru-RU" b="1" dirty="0" smtClean="0">
                <a:solidFill>
                  <a:schemeClr val="accent1">
                    <a:lumMod val="75000"/>
                  </a:schemeClr>
                </a:solidFill>
                <a:latin typeface="Times New Roman" pitchFamily="18" charset="0"/>
                <a:cs typeface="Times New Roman" pitchFamily="18" charset="0"/>
              </a:rPr>
              <a:t>консолидированного бюджета Заларинского района</a:t>
            </a:r>
          </a:p>
          <a:p>
            <a:pPr algn="ctr"/>
            <a:r>
              <a:rPr lang="ru-RU" b="1" dirty="0" smtClean="0">
                <a:solidFill>
                  <a:schemeClr val="accent1">
                    <a:lumMod val="75000"/>
                  </a:schemeClr>
                </a:solidFill>
                <a:latin typeface="Times New Roman" pitchFamily="18" charset="0"/>
                <a:cs typeface="Times New Roman" pitchFamily="18" charset="0"/>
              </a:rPr>
              <a:t>2011-2013 г.</a:t>
            </a:r>
          </a:p>
          <a:p>
            <a:pPr algn="ctr"/>
            <a:endParaRPr lang="ru-RU" dirty="0"/>
          </a:p>
        </p:txBody>
      </p:sp>
      <p:sp>
        <p:nvSpPr>
          <p:cNvPr id="6" name="TextBox 5"/>
          <p:cNvSpPr txBox="1"/>
          <p:nvPr/>
        </p:nvSpPr>
        <p:spPr>
          <a:xfrm>
            <a:off x="428596" y="5143512"/>
            <a:ext cx="8358246" cy="1169551"/>
          </a:xfrm>
          <a:prstGeom prst="rect">
            <a:avLst/>
          </a:prstGeom>
          <a:noFill/>
        </p:spPr>
        <p:txBody>
          <a:bodyPr wrap="square" rtlCol="0">
            <a:spAutoFit/>
          </a:bodyPr>
          <a:lstStyle/>
          <a:p>
            <a:pPr algn="just"/>
            <a:r>
              <a:rPr lang="ru-RU" sz="1400" dirty="0" smtClean="0">
                <a:latin typeface="Times New Roman" pitchFamily="18" charset="0"/>
                <a:cs typeface="Times New Roman" pitchFamily="18" charset="0"/>
              </a:rPr>
              <a:t>      Исполнение консолидированного бюджета Заларинского района за 2013 год составило  по доходам 1093718 тыс. руб. рост к 2012 году на 104622 тыс.руб. или 111% (по собственным доходам на 21512 тыс.руб. или 119% и по безвозмездным поступлениям на 83110 тыс.руб. или 110%), рост 2012 года к 2011 году в сумме 281401 тыс. руб. - 140 % (по собственным доходам на 16288 тыс.руб. или 116% и по безвозмездным поступлениям на 265113 тыс.руб. или 144%). </a:t>
            </a:r>
            <a:endParaRPr lang="ru-RU" sz="14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graphicFrame>
        <p:nvGraphicFramePr>
          <p:cNvPr id="4" name="Диаграмма 3"/>
          <p:cNvGraphicFramePr/>
          <p:nvPr/>
        </p:nvGraphicFramePr>
        <p:xfrm>
          <a:off x="785786" y="1142984"/>
          <a:ext cx="7715304" cy="3929090"/>
        </p:xfrm>
        <a:graphic>
          <a:graphicData uri="http://schemas.openxmlformats.org/drawingml/2006/chart">
            <c:chart xmlns:c="http://schemas.openxmlformats.org/drawingml/2006/chart" xmlns:r="http://schemas.openxmlformats.org/officeDocument/2006/relationships" r:id="rId2"/>
          </a:graphicData>
        </a:graphic>
      </p:graphicFrame>
      <p:sp>
        <p:nvSpPr>
          <p:cNvPr id="5" name="Прямоугольник 4"/>
          <p:cNvSpPr/>
          <p:nvPr/>
        </p:nvSpPr>
        <p:spPr>
          <a:xfrm>
            <a:off x="785786" y="357166"/>
            <a:ext cx="6858048" cy="1200329"/>
          </a:xfrm>
          <a:prstGeom prst="rect">
            <a:avLst/>
          </a:prstGeom>
        </p:spPr>
        <p:txBody>
          <a:bodyPr wrap="square">
            <a:spAutoFit/>
          </a:bodyPr>
          <a:lstStyle/>
          <a:p>
            <a:pPr algn="ctr"/>
            <a:r>
              <a:rPr lang="ru-RU" b="1" dirty="0" smtClean="0">
                <a:solidFill>
                  <a:schemeClr val="accent1">
                    <a:lumMod val="75000"/>
                  </a:schemeClr>
                </a:solidFill>
                <a:latin typeface="Times New Roman" pitchFamily="18" charset="0"/>
                <a:cs typeface="Times New Roman" pitchFamily="18" charset="0"/>
              </a:rPr>
              <a:t>Доходы</a:t>
            </a:r>
          </a:p>
          <a:p>
            <a:pPr algn="ctr"/>
            <a:r>
              <a:rPr lang="ru-RU" b="1" dirty="0" smtClean="0">
                <a:solidFill>
                  <a:schemeClr val="accent1">
                    <a:lumMod val="75000"/>
                  </a:schemeClr>
                </a:solidFill>
                <a:latin typeface="Times New Roman" pitchFamily="18" charset="0"/>
                <a:cs typeface="Times New Roman" pitchFamily="18" charset="0"/>
              </a:rPr>
              <a:t>исполнение бюджета МО </a:t>
            </a:r>
            <a:r>
              <a:rPr lang="en-US" b="1" dirty="0" smtClean="0">
                <a:solidFill>
                  <a:schemeClr val="accent1">
                    <a:lumMod val="75000"/>
                  </a:schemeClr>
                </a:solidFill>
                <a:latin typeface="Times New Roman" pitchFamily="18" charset="0"/>
                <a:cs typeface="Times New Roman" pitchFamily="18" charset="0"/>
              </a:rPr>
              <a:t>“</a:t>
            </a:r>
            <a:r>
              <a:rPr lang="ru-RU" b="1" dirty="0" smtClean="0">
                <a:solidFill>
                  <a:schemeClr val="accent1">
                    <a:lumMod val="75000"/>
                  </a:schemeClr>
                </a:solidFill>
                <a:latin typeface="Times New Roman" pitchFamily="18" charset="0"/>
                <a:cs typeface="Times New Roman" pitchFamily="18" charset="0"/>
              </a:rPr>
              <a:t>Заларинский район</a:t>
            </a:r>
            <a:r>
              <a:rPr lang="en-US" b="1" dirty="0" smtClean="0">
                <a:solidFill>
                  <a:schemeClr val="accent1">
                    <a:lumMod val="75000"/>
                  </a:schemeClr>
                </a:solidFill>
                <a:latin typeface="Times New Roman" pitchFamily="18" charset="0"/>
                <a:cs typeface="Times New Roman" pitchFamily="18" charset="0"/>
              </a:rPr>
              <a:t>”</a:t>
            </a:r>
            <a:r>
              <a:rPr lang="ru-RU" b="1" dirty="0" smtClean="0">
                <a:solidFill>
                  <a:schemeClr val="accent1">
                    <a:lumMod val="75000"/>
                  </a:schemeClr>
                </a:solidFill>
                <a:latin typeface="Times New Roman" pitchFamily="18" charset="0"/>
                <a:cs typeface="Times New Roman" pitchFamily="18" charset="0"/>
              </a:rPr>
              <a:t> </a:t>
            </a:r>
            <a:br>
              <a:rPr lang="ru-RU" b="1" dirty="0" smtClean="0">
                <a:solidFill>
                  <a:schemeClr val="accent1">
                    <a:lumMod val="75000"/>
                  </a:schemeClr>
                </a:solidFill>
                <a:latin typeface="Times New Roman" pitchFamily="18" charset="0"/>
                <a:cs typeface="Times New Roman" pitchFamily="18" charset="0"/>
              </a:rPr>
            </a:br>
            <a:r>
              <a:rPr lang="ru-RU" b="1" dirty="0" smtClean="0">
                <a:solidFill>
                  <a:schemeClr val="accent1">
                    <a:lumMod val="75000"/>
                  </a:schemeClr>
                </a:solidFill>
                <a:latin typeface="Times New Roman" pitchFamily="18" charset="0"/>
                <a:cs typeface="Times New Roman" pitchFamily="18" charset="0"/>
              </a:rPr>
              <a:t>за 2011-2013 годы </a:t>
            </a:r>
            <a:r>
              <a:rPr lang="ru-RU" dirty="0" smtClean="0">
                <a:solidFill>
                  <a:schemeClr val="accent1">
                    <a:lumMod val="75000"/>
                  </a:schemeClr>
                </a:solidFill>
              </a:rPr>
              <a:t/>
            </a:r>
            <a:br>
              <a:rPr lang="ru-RU" dirty="0" smtClean="0">
                <a:solidFill>
                  <a:schemeClr val="accent1">
                    <a:lumMod val="75000"/>
                  </a:schemeClr>
                </a:solidFill>
              </a:rPr>
            </a:br>
            <a:endParaRPr lang="ru-RU" dirty="0">
              <a:solidFill>
                <a:schemeClr val="accent1">
                  <a:lumMod val="75000"/>
                </a:schemeClr>
              </a:solidFill>
            </a:endParaRPr>
          </a:p>
        </p:txBody>
      </p:sp>
      <p:sp>
        <p:nvSpPr>
          <p:cNvPr id="6" name="Прямоугольник 5"/>
          <p:cNvSpPr/>
          <p:nvPr/>
        </p:nvSpPr>
        <p:spPr>
          <a:xfrm>
            <a:off x="571472" y="5214950"/>
            <a:ext cx="8143932" cy="1415772"/>
          </a:xfrm>
          <a:prstGeom prst="rect">
            <a:avLst/>
          </a:prstGeom>
        </p:spPr>
        <p:txBody>
          <a:bodyPr wrap="square">
            <a:spAutoFit/>
          </a:bodyPr>
          <a:lstStyle/>
          <a:p>
            <a:pPr algn="just"/>
            <a:r>
              <a:rPr lang="ru-RU" sz="1400" dirty="0" smtClean="0">
                <a:latin typeface="Times New Roman" pitchFamily="18" charset="0"/>
                <a:cs typeface="Times New Roman" pitchFamily="18" charset="0"/>
              </a:rPr>
              <a:t>    Исполнение бюджета МО «Заларинский район» за 2013 год по доходной части составляет 890318 тыс. руб. по сравнению с 2012 годом увеличение составило118656 тыс.руб. или 115% (по собственным доходам на 13258 тыс.руб. или 115% и по безвозмездным поступлениям на 105398 тыс.руб. или 115%). рост 2012 года к 2011 году в сумме 194316 тыс. руб. - 134 % (по собственным доходам на 10960 тыс.руб. или 114% и по безвозмездным поступлениям на 183356 тыс.руб. или 137%). </a:t>
            </a:r>
          </a:p>
          <a:p>
            <a:pPr algn="just"/>
            <a:endParaRPr lang="ru-RU" sz="16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357158" y="0"/>
          <a:ext cx="8229600" cy="5000636"/>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28596" y="5143512"/>
            <a:ext cx="8286808" cy="1384995"/>
          </a:xfrm>
          <a:prstGeom prst="rect">
            <a:avLst/>
          </a:prstGeom>
          <a:noFill/>
        </p:spPr>
        <p:txBody>
          <a:bodyPr wrap="square" rtlCol="0">
            <a:spAutoFit/>
          </a:bodyPr>
          <a:lstStyle/>
          <a:p>
            <a:pPr algn="just"/>
            <a:r>
              <a:rPr lang="ru-RU" sz="1400" dirty="0" smtClean="0">
                <a:latin typeface="Times New Roman" pitchFamily="18" charset="0"/>
                <a:cs typeface="Times New Roman" pitchFamily="18" charset="0"/>
              </a:rPr>
              <a:t>     В структуре собственных доходов наибольший удельный вес занимает налог на доходы физических лиц. Рост налога на доходы физических лиц обусловлен ростом показателя средней заработной платы по району, в связи с реализацией Указов Президента увеличена заработная плата работников бюджетной сферы, полиции, медицины, образования и культуры. Рост налогов на совокупный доход связан с ростом числа вновь зарегистрированных индивидуальных предпринимателей  и сельхозпроизводителей  на территории района.                                 </a:t>
            </a:r>
            <a:endParaRPr lang="ru-RU" sz="1400" dirty="0">
              <a:latin typeface="Times New Roman" pitchFamily="18" charset="0"/>
              <a:cs typeface="Times New Roman" pitchFamily="18"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graphicFrame>
        <p:nvGraphicFramePr>
          <p:cNvPr id="4" name="Диаграмма 3"/>
          <p:cNvGraphicFramePr/>
          <p:nvPr/>
        </p:nvGraphicFramePr>
        <p:xfrm>
          <a:off x="428596" y="0"/>
          <a:ext cx="8286808" cy="500063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285720" y="5072074"/>
            <a:ext cx="8215370" cy="1569660"/>
          </a:xfrm>
          <a:prstGeom prst="rect">
            <a:avLst/>
          </a:prstGeom>
          <a:noFill/>
        </p:spPr>
        <p:txBody>
          <a:bodyPr wrap="square" rtlCol="0">
            <a:spAutoFit/>
          </a:bodyPr>
          <a:lstStyle/>
          <a:p>
            <a:pPr algn="just"/>
            <a:r>
              <a:rPr lang="ru-RU" sz="1200" dirty="0" smtClean="0">
                <a:latin typeface="Times New Roman" pitchFamily="18" charset="0"/>
                <a:cs typeface="Times New Roman" pitchFamily="18" charset="0"/>
              </a:rPr>
              <a:t>     Снижение поступлений от  государственной пошлины за государственную регистрацию транспортных средств и иные юридически значимые действия связано с изменением законодательства и переводом данного вида поступлений на федеральный уровень. </a:t>
            </a:r>
          </a:p>
          <a:p>
            <a:pPr algn="just"/>
            <a:r>
              <a:rPr lang="ru-RU" sz="1200" dirty="0" smtClean="0">
                <a:latin typeface="Times New Roman" pitchFamily="18" charset="0"/>
                <a:cs typeface="Times New Roman" pitchFamily="18" charset="0"/>
              </a:rPr>
              <a:t>Увеличение  поступлений  от использования муниципального  имущества связано с увеличением объема заключаемых договоров  с арендаторами, рост доходов от реализации муниципального  имущества связан с  увеличением стоимости реализуемого имущества по результатам конкурсов.  Несмотря на изменение законодательства  и выхода  из объема собственных доходов штрафов за административные правонарушения в области дорожного движения сборы  увеличились за счет  штрафов пожарного надзора.</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graphicFrame>
        <p:nvGraphicFramePr>
          <p:cNvPr id="7" name="Chart 17"/>
          <p:cNvGraphicFramePr>
            <a:graphicFrameLocks/>
          </p:cNvGraphicFramePr>
          <p:nvPr/>
        </p:nvGraphicFramePr>
        <p:xfrm>
          <a:off x="-285784" y="0"/>
          <a:ext cx="9429784"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graphicFrame>
        <p:nvGraphicFramePr>
          <p:cNvPr id="3" name="Chart 17"/>
          <p:cNvGraphicFramePr>
            <a:graphicFrameLocks/>
          </p:cNvGraphicFramePr>
          <p:nvPr/>
        </p:nvGraphicFramePr>
        <p:xfrm>
          <a:off x="0" y="0"/>
          <a:ext cx="8929687" cy="5857892"/>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428597" y="5857892"/>
            <a:ext cx="8501121" cy="1015663"/>
          </a:xfrm>
          <a:prstGeom prst="rect">
            <a:avLst/>
          </a:prstGeom>
          <a:noFill/>
        </p:spPr>
        <p:txBody>
          <a:bodyPr wrap="square" rtlCol="0">
            <a:spAutoFit/>
          </a:bodyPr>
          <a:lstStyle/>
          <a:p>
            <a:pPr algn="just"/>
            <a:r>
              <a:rPr lang="ru-RU" sz="1400" dirty="0" smtClean="0">
                <a:latin typeface="Times New Roman" pitchFamily="18" charset="0"/>
                <a:cs typeface="Times New Roman" pitchFamily="18" charset="0"/>
              </a:rPr>
              <a:t>Расходы бюджета МО «</a:t>
            </a:r>
            <a:r>
              <a:rPr lang="ru-RU" sz="1400" dirty="0" err="1" smtClean="0">
                <a:latin typeface="Times New Roman" pitchFamily="18" charset="0"/>
                <a:cs typeface="Times New Roman" pitchFamily="18" charset="0"/>
              </a:rPr>
              <a:t>Заларинский</a:t>
            </a:r>
            <a:r>
              <a:rPr lang="ru-RU" sz="1400" dirty="0" smtClean="0">
                <a:latin typeface="Times New Roman" pitchFamily="18" charset="0"/>
                <a:cs typeface="Times New Roman" pitchFamily="18" charset="0"/>
              </a:rPr>
              <a:t> район» составляют 912 809 тыс. руб.Основную часть расходов бюджета муниципального образования «Заларинский район» занимает  отрасль образование (83 %) средства направлены на исполнение указов Президента РФ, развитие образования, а также отдых и оздоровление детей</a:t>
            </a:r>
            <a:r>
              <a:rPr lang="ru-RU" dirty="0" smtClean="0"/>
              <a:t>.</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3" name="TextBox 2"/>
          <p:cNvSpPr txBox="1"/>
          <p:nvPr/>
        </p:nvSpPr>
        <p:spPr>
          <a:xfrm>
            <a:off x="357158" y="4929198"/>
            <a:ext cx="8572560" cy="1785104"/>
          </a:xfrm>
          <a:prstGeom prst="rect">
            <a:avLst/>
          </a:prstGeom>
          <a:noFill/>
        </p:spPr>
        <p:txBody>
          <a:bodyPr wrap="square" rtlCol="0">
            <a:spAutoFit/>
          </a:bodyPr>
          <a:lstStyle/>
          <a:p>
            <a:pPr algn="just"/>
            <a:r>
              <a:rPr lang="ru-RU" sz="1100" dirty="0" smtClean="0">
                <a:latin typeface="Times New Roman" pitchFamily="18" charset="0"/>
              </a:rPr>
              <a:t>Наибольшая часть расходов в 2013 году по программным мероприятиям исполнена по разделу «Образование» , расходы в основном направлены на софинансирование областных и федеральных программ для  развития и улучшения условий в сфере образования (строительство, капитальный ремонт организаций образования, оздоровление детей). Значительную долю расходов по программным мероприятиям занимает раздел 01 «Общегосударственные расходы» основная часть расходов по данному разделу  направлена на оформление права собственности на муниципальное имущество (52%) и подготовку документов для проектно-изыскательных работ по объектам образования и физкультуры и спорта (36%).Раздел «Культура», «Межбюджетные трансферты общего характера бюджетам субъектам РФ и муниципальных образований» так же имеют значительную долю расходов, направленных на реализацию целевых программ МО «Заларинский район». Исполнение  данных программам обеспечивает развитие культуры не только учреждений муниципального района, но и учреждений находящихся в ведении  поселений Заларинского района (Программа развития муниципального образования "Заларинский район" в области культуры" на 2011-2015 годы")</a:t>
            </a:r>
            <a:endParaRPr lang="ru-RU" sz="1100" dirty="0">
              <a:latin typeface="Times New Roman" pitchFamily="18" charset="0"/>
            </a:endParaRPr>
          </a:p>
        </p:txBody>
      </p:sp>
      <p:graphicFrame>
        <p:nvGraphicFramePr>
          <p:cNvPr id="6" name="Диаграмма 5"/>
          <p:cNvGraphicFramePr>
            <a:graphicFrameLocks noGrp="1"/>
          </p:cNvGraphicFramePr>
          <p:nvPr/>
        </p:nvGraphicFramePr>
        <p:xfrm>
          <a:off x="0" y="0"/>
          <a:ext cx="9001156" cy="492919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graphicFrame>
        <p:nvGraphicFramePr>
          <p:cNvPr id="5" name="Диаграмма 4"/>
          <p:cNvGraphicFramePr>
            <a:graphicFrameLocks noGrp="1"/>
          </p:cNvGraphicFramePr>
          <p:nvPr/>
        </p:nvGraphicFramePr>
        <p:xfrm>
          <a:off x="-66675" y="0"/>
          <a:ext cx="9210675" cy="628652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357158" y="5143512"/>
            <a:ext cx="8501122" cy="1446550"/>
          </a:xfrm>
          <a:prstGeom prst="rect">
            <a:avLst/>
          </a:prstGeom>
          <a:noFill/>
        </p:spPr>
        <p:txBody>
          <a:bodyPr wrap="square" rtlCol="0">
            <a:spAutoFit/>
          </a:bodyPr>
          <a:lstStyle/>
          <a:p>
            <a:pPr algn="just"/>
            <a:r>
              <a:rPr lang="ru-RU" sz="1100" dirty="0" smtClean="0">
                <a:latin typeface="Times New Roman" pitchFamily="18" charset="0"/>
                <a:cs typeface="Times New Roman" pitchFamily="18" charset="0"/>
              </a:rPr>
              <a:t>Основную часть бюджета муниципального образования «Заларинский район» занимают межбюджетные трансферты из бюджетов других уровней. В диаграмме наглядно показано,  какую  долю занимают  целевые средства в каждом разделе расходов бюджета. Так наибольшая доля целевых средств содержится в отрасли  «Образование» (77,3%) , основными средствами поступающими из бюджетов других уровней  являются:</a:t>
            </a:r>
          </a:p>
          <a:p>
            <a:pPr algn="just">
              <a:buFont typeface="Arial" pitchFamily="34" charset="0"/>
              <a:buChar char="•"/>
            </a:pPr>
            <a:r>
              <a:rPr lang="ru-RU" sz="1100" dirty="0" smtClean="0">
                <a:latin typeface="Times New Roman" pitchFamily="18" charset="0"/>
                <a:cs typeface="Times New Roman" pitchFamily="18" charset="0"/>
              </a:rPr>
              <a:t> Субвенция на обеспечение государственных гарантий прав граждан на получение общедоступного и бесплатного дошкольного, начального общего, основного общего, среднего (полного) общего образования, а также дополнительного образования в общеобразовательных учреждениях- 318 330 тыс.руб. или 55 % от общей суммы межбюджетных трансфертов поступивших на обеспечение деятельности данной отрасли, средства направлены на выплату заработной платы, начислений на нее и учебных расходов.</a:t>
            </a:r>
            <a:endParaRPr lang="ru-RU" sz="11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Прямоугольник 3"/>
          <p:cNvSpPr/>
          <p:nvPr/>
        </p:nvSpPr>
        <p:spPr>
          <a:xfrm>
            <a:off x="142844" y="285728"/>
            <a:ext cx="8643998" cy="6278642"/>
          </a:xfrm>
          <a:prstGeom prst="rect">
            <a:avLst/>
          </a:prstGeom>
        </p:spPr>
        <p:txBody>
          <a:bodyPr wrap="square">
            <a:spAutoFit/>
          </a:bodyPr>
          <a:lstStyle/>
          <a:p>
            <a:pPr>
              <a:buFontTx/>
              <a:buChar char="•"/>
            </a:pPr>
            <a:r>
              <a:rPr lang="ru-RU" sz="1200" dirty="0" smtClean="0">
                <a:latin typeface="Times New Roman" pitchFamily="18" charset="0"/>
              </a:rPr>
              <a:t>ДЦП Иркутской области "Развитие социальной и инженерной инфраструктуры в Иркутской области на 2010-2014" – 120 000 тыс.руб. или 16 %  средства использованы на строительство </a:t>
            </a:r>
            <a:r>
              <a:rPr lang="ru-RU" sz="1200" dirty="0" err="1" smtClean="0">
                <a:latin typeface="Times New Roman" pitchFamily="18" charset="0"/>
              </a:rPr>
              <a:t>Заларинской</a:t>
            </a:r>
            <a:r>
              <a:rPr lang="ru-RU" sz="1200" dirty="0" smtClean="0">
                <a:latin typeface="Times New Roman" pitchFamily="18" charset="0"/>
              </a:rPr>
              <a:t> средней школы №1</a:t>
            </a:r>
          </a:p>
          <a:p>
            <a:pPr>
              <a:buFontTx/>
              <a:buChar char="•"/>
            </a:pPr>
            <a:r>
              <a:rPr lang="ru-RU" sz="1200" dirty="0" smtClean="0">
                <a:latin typeface="Times New Roman" pitchFamily="18" charset="0"/>
              </a:rPr>
              <a:t> Модернизация региональных систем дошкольного образования за счет средств федерального бюджета – 65 652 тыс.руб. или 9 % средства использованы на строительство детского сада на 75 мест в микрорайоне Солнечный.</a:t>
            </a:r>
          </a:p>
          <a:p>
            <a:pPr>
              <a:buFontTx/>
              <a:buChar char="•"/>
            </a:pPr>
            <a:r>
              <a:rPr lang="ru-RU" sz="1200" dirty="0" smtClean="0">
                <a:latin typeface="Times New Roman" pitchFamily="18" charset="0"/>
              </a:rPr>
              <a:t> Областная государственная целевой программа поддержки и развития учреждений дошкольного образования в Иркутской области на 2009-2014 годы 30 710 тыс.руб. или 4 % средства направлены на капитальный ремонт дошкольных организаций  (детский сад Малыш-18 306 т.р., детский сад Теремок 12 404 т.р.)</a:t>
            </a:r>
          </a:p>
          <a:p>
            <a:pPr>
              <a:buFontTx/>
              <a:buChar char="•"/>
            </a:pPr>
            <a:r>
              <a:rPr lang="ru-RU" sz="1200" dirty="0" smtClean="0">
                <a:latin typeface="Times New Roman" pitchFamily="18" charset="0"/>
              </a:rPr>
              <a:t> модернизация региональных систем общего образования за счет средств федерального бюджета в сумме 29 400 тыс. руб. или 4 % средства использованы на капитальный ремонт отопительной системы, строительство теплых туалетов в образовательных организациях)</a:t>
            </a:r>
          </a:p>
          <a:p>
            <a:pPr>
              <a:buFontTx/>
              <a:buChar char="•"/>
            </a:pPr>
            <a:r>
              <a:rPr lang="ru-RU" sz="1200" dirty="0" smtClean="0">
                <a:latin typeface="Times New Roman" pitchFamily="18" charset="0"/>
              </a:rPr>
              <a:t> Подготовка объектов коммунальной инфраструктуры Иркутской области к отопительному сезону  в 2011-2013 г. – 3 705 т.р.или  1 % расходы направлены на подготовку к отопительному сезону котельных обеспечивающих теплом образовательные организации.</a:t>
            </a:r>
          </a:p>
          <a:p>
            <a:r>
              <a:rPr lang="ru-RU" sz="1200" dirty="0" smtClean="0">
                <a:latin typeface="Times New Roman" pitchFamily="18" charset="0"/>
              </a:rPr>
              <a:t>Раздел 10 «Социальная политика» основная часть данного раздела состоит из средств поступивших от бюджетов других уровней:</a:t>
            </a:r>
          </a:p>
          <a:p>
            <a:pPr lvl="1">
              <a:buFontTx/>
              <a:buChar char="•"/>
            </a:pPr>
            <a:r>
              <a:rPr lang="ru-RU" sz="1200" dirty="0" smtClean="0">
                <a:latin typeface="Times New Roman" pitchFamily="18" charset="0"/>
              </a:rPr>
              <a:t> Субвенция на осуществление отдельных областных </a:t>
            </a:r>
            <a:r>
              <a:rPr lang="ru-RU" sz="1200" dirty="0" err="1" smtClean="0">
                <a:latin typeface="Times New Roman" pitchFamily="18" charset="0"/>
              </a:rPr>
              <a:t>гос.полномочий</a:t>
            </a:r>
            <a:r>
              <a:rPr lang="ru-RU" sz="1200" dirty="0" smtClean="0">
                <a:latin typeface="Times New Roman" pitchFamily="18" charset="0"/>
              </a:rPr>
              <a:t> по предоставлению мер социальной поддержки многодетных и малоимущим семьям -6 237т.р.</a:t>
            </a:r>
          </a:p>
          <a:p>
            <a:pPr lvl="1">
              <a:buFontTx/>
              <a:buChar char="•"/>
            </a:pPr>
            <a:r>
              <a:rPr lang="ru-RU" sz="1200" dirty="0" smtClean="0">
                <a:latin typeface="Times New Roman" pitchFamily="18" charset="0"/>
              </a:rPr>
              <a:t> Субвенция на предоставление гражданам субсидий на оплату жилого помещения и коммунальных услуг-26 500 т.р.</a:t>
            </a:r>
          </a:p>
          <a:p>
            <a:pPr lvl="1">
              <a:buFontTx/>
              <a:buChar char="•"/>
            </a:pPr>
            <a:r>
              <a:rPr lang="ru-RU" sz="1200" dirty="0" smtClean="0">
                <a:latin typeface="Times New Roman" pitchFamily="18" charset="0"/>
              </a:rPr>
              <a:t> Областная государственная социальная программа «Молодым семьям - доступное жилье» на 2005-2019 годы -665 т.р.</a:t>
            </a:r>
          </a:p>
          <a:p>
            <a:r>
              <a:rPr lang="ru-RU" sz="1200" dirty="0" smtClean="0">
                <a:latin typeface="Times New Roman" pitchFamily="18" charset="0"/>
              </a:rPr>
              <a:t>Раздел 01 «Общегосударственные расходы» на 5,4 % состоит из целевых средств, это обусловлено передачей средств по субвенциям бюджетам на выполнение переданных полномочий субъектов РФ.</a:t>
            </a:r>
          </a:p>
          <a:p>
            <a:r>
              <a:rPr lang="ru-RU" sz="1200" dirty="0" smtClean="0">
                <a:latin typeface="Times New Roman" pitchFamily="18" charset="0"/>
              </a:rPr>
              <a:t>По разделу 04 «Национальная экономика»  целевые средства составили 44 % в общем объеме расходов по данному разделу (Долгосрочная целевая программа «Поддержка и развитие малого и среднего предпринимательства в Иркутской области» на 2011-2013 годы-142 т.р.; Субсидия на государственную поддержку малого и среднего предпринимательства, включая крестьянские (фермерские) хозяйства(за счет средств федерального бюджета) 567 т.р.)</a:t>
            </a:r>
          </a:p>
          <a:p>
            <a:r>
              <a:rPr lang="ru-RU" sz="1200" dirty="0" smtClean="0">
                <a:latin typeface="Times New Roman" pitchFamily="18" charset="0"/>
              </a:rPr>
              <a:t>По разделу 05 «Жилищно-коммунальное хозяйство» процент исполнения расходов за счет целевых средств составил 83%., а именно:</a:t>
            </a:r>
          </a:p>
          <a:p>
            <a:pPr>
              <a:buFontTx/>
              <a:buChar char="•"/>
            </a:pPr>
            <a:r>
              <a:rPr lang="ru-RU" sz="1200" dirty="0" smtClean="0">
                <a:latin typeface="Times New Roman" pitchFamily="18" charset="0"/>
              </a:rPr>
              <a:t> Долгосрочная целевая программа Иркутской области «Переселение граждан из ветхого и аварийного жилищного фонда в Иркутской области на 2013-2015 годы» -5266 т.р.средства переданы в муниципальный район с бюджетов поселений.</a:t>
            </a:r>
          </a:p>
          <a:p>
            <a:pPr>
              <a:buFontTx/>
              <a:buChar char="•"/>
            </a:pPr>
            <a:r>
              <a:rPr lang="ru-RU" sz="1200" dirty="0" smtClean="0">
                <a:latin typeface="Times New Roman" pitchFamily="18" charset="0"/>
              </a:rPr>
              <a:t> иные межбюджетные трансферты на исполнение судебных актов, вступивших в силу до 1 января 2013 года, по обеспечению жилыми помещениями детей-сирот и детей, оставшихся без попечения родителей, лиц из числа детей-сирот и детей, оставшихся без попечения родителей, не имеющих закрепленного жилого помещения -1675 т.р.</a:t>
            </a:r>
          </a:p>
          <a:p>
            <a:pPr>
              <a:spcBef>
                <a:spcPct val="50000"/>
              </a:spcBef>
            </a:pPr>
            <a:endParaRPr lang="ru-RU" sz="1200" dirty="0">
              <a:latin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2700000" scaled="0"/>
        </a:gradFill>
        <a:effectLst/>
      </p:bgPr>
    </p:bg>
    <p:spTree>
      <p:nvGrpSpPr>
        <p:cNvPr id="1" name=""/>
        <p:cNvGrpSpPr/>
        <p:nvPr/>
      </p:nvGrpSpPr>
      <p:grpSpPr>
        <a:xfrm>
          <a:off x="0" y="0"/>
          <a:ext cx="0" cy="0"/>
          <a:chOff x="0" y="0"/>
          <a:chExt cx="0" cy="0"/>
        </a:xfrm>
      </p:grpSpPr>
      <p:graphicFrame>
        <p:nvGraphicFramePr>
          <p:cNvPr id="5" name="Диаграмма 4"/>
          <p:cNvGraphicFramePr>
            <a:graphicFrameLocks noGrp="1"/>
          </p:cNvGraphicFramePr>
          <p:nvPr/>
        </p:nvGraphicFramePr>
        <p:xfrm>
          <a:off x="-66675" y="285728"/>
          <a:ext cx="9210675" cy="564360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357158" y="5929330"/>
            <a:ext cx="8501122" cy="954107"/>
          </a:xfrm>
          <a:prstGeom prst="rect">
            <a:avLst/>
          </a:prstGeom>
          <a:noFill/>
        </p:spPr>
        <p:txBody>
          <a:bodyPr wrap="square" rtlCol="0">
            <a:spAutoFit/>
          </a:bodyPr>
          <a:lstStyle/>
          <a:p>
            <a:r>
              <a:rPr lang="ru-RU" sz="1400" dirty="0" smtClean="0">
                <a:latin typeface="Times New Roman" pitchFamily="18" charset="0"/>
                <a:cs typeface="Times New Roman" pitchFamily="18" charset="0"/>
              </a:rPr>
              <a:t>Поступление  целевых средств в бюджет муниципального образования «Заларинский район»  увеличилось в 2013 году по сравнению с  2012 годом в 3,5 раза , это строительство ЗСШ №1 (120 млн.руб.), д/сад м-он Солнечный (65,6 млн.руб.), ремонты: д/сад «Малыш» (18,3 млн.руб.), д/сад «Теремок»  (12,4 млн. руб.), Владимирская СОШ  (27 млн.руб.)</a:t>
            </a:r>
            <a:endParaRPr lang="ru-RU" sz="14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5" name="TextBox 4"/>
          <p:cNvSpPr txBox="1"/>
          <p:nvPr/>
        </p:nvSpPr>
        <p:spPr>
          <a:xfrm>
            <a:off x="357158" y="5286388"/>
            <a:ext cx="8501122" cy="954107"/>
          </a:xfrm>
          <a:prstGeom prst="rect">
            <a:avLst/>
          </a:prstGeom>
          <a:noFill/>
        </p:spPr>
        <p:txBody>
          <a:bodyPr wrap="square" rtlCol="0">
            <a:spAutoFit/>
          </a:bodyPr>
          <a:lstStyle/>
          <a:p>
            <a:pPr algn="just"/>
            <a:r>
              <a:rPr lang="ru-RU" sz="1400" dirty="0" smtClean="0">
                <a:latin typeface="Times New Roman" pitchFamily="18" charset="0"/>
                <a:cs typeface="Times New Roman" pitchFamily="18" charset="0"/>
              </a:rPr>
              <a:t>Наибольший объем собственных доходов приходится на Заларинское, Тыретское , Бажирское, Владимирское и Веренское муниципальные образования. Основную доходную часть бюджетов поселений, по налоговым доходам составляют: НДФЛ 55%; налог на имущество физических лиц 5 %; земельный налог 66 %. По неналоговым: реализация земельных участков (продажа) –8 %.</a:t>
            </a:r>
            <a:endParaRPr lang="ru-RU" sz="1400" dirty="0">
              <a:latin typeface="Times New Roman" pitchFamily="18" charset="0"/>
              <a:cs typeface="Times New Roman" pitchFamily="18" charset="0"/>
            </a:endParaRPr>
          </a:p>
        </p:txBody>
      </p:sp>
      <p:graphicFrame>
        <p:nvGraphicFramePr>
          <p:cNvPr id="7" name="Диаграмма 6"/>
          <p:cNvGraphicFramePr/>
          <p:nvPr/>
        </p:nvGraphicFramePr>
        <p:xfrm>
          <a:off x="357158" y="0"/>
          <a:ext cx="9144000" cy="642939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graphicFrame>
        <p:nvGraphicFramePr>
          <p:cNvPr id="5" name="Диаграмма 4"/>
          <p:cNvGraphicFramePr/>
          <p:nvPr/>
        </p:nvGraphicFramePr>
        <p:xfrm>
          <a:off x="0" y="142852"/>
          <a:ext cx="9144000" cy="5143536"/>
        </p:xfrm>
        <a:graphic>
          <a:graphicData uri="http://schemas.openxmlformats.org/drawingml/2006/chart">
            <c:chart xmlns:c="http://schemas.openxmlformats.org/drawingml/2006/chart" xmlns:r="http://schemas.openxmlformats.org/officeDocument/2006/relationships" r:id="rId2"/>
          </a:graphicData>
        </a:graphic>
      </p:graphicFrame>
      <p:sp>
        <p:nvSpPr>
          <p:cNvPr id="4" name="Прямоугольник 3"/>
          <p:cNvSpPr/>
          <p:nvPr/>
        </p:nvSpPr>
        <p:spPr>
          <a:xfrm>
            <a:off x="142844" y="5286388"/>
            <a:ext cx="8715436" cy="1169551"/>
          </a:xfrm>
          <a:prstGeom prst="rect">
            <a:avLst/>
          </a:prstGeom>
        </p:spPr>
        <p:txBody>
          <a:bodyPr wrap="square">
            <a:spAutoFit/>
          </a:bodyPr>
          <a:lstStyle/>
          <a:p>
            <a:pPr algn="just"/>
            <a:r>
              <a:rPr lang="ru-RU" sz="1400" dirty="0" smtClean="0">
                <a:latin typeface="Times New Roman" pitchFamily="18" charset="0"/>
                <a:cs typeface="Times New Roman" pitchFamily="18" charset="0"/>
              </a:rPr>
              <a:t>Основные источниками МБТ являются: субсидии на з/пл главам и мун. служащим, работникам учреждений культуры, дотации на выравнивание бюджетной обеспеченности, субсидии на выполнение мероприятий по федеральным и областным целевым программам. Значительные поступления по МБТ проходят по Заларинскому ,Тыретскому и Моисеевскому поселениям.</a:t>
            </a:r>
          </a:p>
          <a:p>
            <a:pPr algn="just"/>
            <a:endParaRPr lang="ru-RU" sz="14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graphicFrame>
        <p:nvGraphicFramePr>
          <p:cNvPr id="4" name="Диаграмма 3"/>
          <p:cNvGraphicFramePr/>
          <p:nvPr/>
        </p:nvGraphicFramePr>
        <p:xfrm>
          <a:off x="0" y="0"/>
          <a:ext cx="9143999" cy="5857916"/>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42844" y="5214950"/>
            <a:ext cx="8858312" cy="954107"/>
          </a:xfrm>
          <a:prstGeom prst="rect">
            <a:avLst/>
          </a:prstGeom>
          <a:noFill/>
        </p:spPr>
        <p:txBody>
          <a:bodyPr wrap="square" rtlCol="0">
            <a:spAutoFit/>
          </a:bodyPr>
          <a:lstStyle/>
          <a:p>
            <a:pPr algn="just"/>
            <a:r>
              <a:rPr lang="ru-RU" sz="1400" dirty="0" smtClean="0">
                <a:latin typeface="Times New Roman" pitchFamily="18" charset="0"/>
                <a:cs typeface="Times New Roman" pitchFamily="18" charset="0"/>
              </a:rPr>
              <a:t>Принимают участие в федеральных и  областных программах все поселения,а имеют значительные  поступления Заларинское, Тыретское и Бажирское поселения по программам «Развитие автомобильных дорог общего пользования и регионального значения Иркутской области», «Территориального планирования муниципальных образований  Иркутской области» и Фонду содействия и реформирования  ЖКХ.</a:t>
            </a:r>
            <a:endParaRPr lang="ru-RU" sz="14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285720" y="1"/>
            <a:ext cx="8072494" cy="584775"/>
          </a:xfrm>
          <a:prstGeom prst="rect">
            <a:avLst/>
          </a:prstGeom>
          <a:noFill/>
        </p:spPr>
        <p:txBody>
          <a:bodyPr wrap="square" rtlCol="0">
            <a:spAutoFit/>
          </a:bodyPr>
          <a:lstStyle/>
          <a:p>
            <a:pPr algn="ctr"/>
            <a:r>
              <a:rPr lang="ru-RU" sz="1400" b="1" dirty="0" smtClean="0">
                <a:solidFill>
                  <a:schemeClr val="accent1">
                    <a:lumMod val="75000"/>
                  </a:schemeClr>
                </a:solidFill>
                <a:latin typeface="Times New Roman" pitchFamily="18" charset="0"/>
                <a:cs typeface="Times New Roman" pitchFamily="18" charset="0"/>
              </a:rPr>
              <a:t>Структура расходов поселений Заларинского района за 2011-2013 гг.</a:t>
            </a:r>
          </a:p>
          <a:p>
            <a:pPr algn="ctr"/>
            <a:endParaRPr lang="ru-RU" dirty="0">
              <a:solidFill>
                <a:schemeClr val="accent1">
                  <a:lumMod val="75000"/>
                </a:schemeClr>
              </a:solidFill>
              <a:latin typeface="Times New Roman" pitchFamily="18" charset="0"/>
              <a:cs typeface="Times New Roman" pitchFamily="18" charset="0"/>
            </a:endParaRPr>
          </a:p>
        </p:txBody>
      </p:sp>
      <p:sp>
        <p:nvSpPr>
          <p:cNvPr id="8" name="Прямоугольник 7"/>
          <p:cNvSpPr/>
          <p:nvPr/>
        </p:nvSpPr>
        <p:spPr>
          <a:xfrm>
            <a:off x="214282" y="714357"/>
            <a:ext cx="8643998" cy="338554"/>
          </a:xfrm>
          <a:prstGeom prst="rect">
            <a:avLst/>
          </a:prstGeom>
        </p:spPr>
        <p:txBody>
          <a:bodyPr wrap="square">
            <a:spAutoFit/>
          </a:bodyPr>
          <a:lstStyle/>
          <a:p>
            <a:pPr lvl="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      </a:t>
            </a:r>
            <a:endParaRPr lang="ru-RU" sz="1600" dirty="0" smtClean="0">
              <a:latin typeface="Times New Roman" pitchFamily="18" charset="0"/>
              <a:cs typeface="Times New Roman" pitchFamily="18" charset="0"/>
            </a:endParaRPr>
          </a:p>
        </p:txBody>
      </p:sp>
      <p:graphicFrame>
        <p:nvGraphicFramePr>
          <p:cNvPr id="5" name="Диаграмма 4"/>
          <p:cNvGraphicFramePr>
            <a:graphicFrameLocks noGrp="1"/>
          </p:cNvGraphicFramePr>
          <p:nvPr/>
        </p:nvGraphicFramePr>
        <p:xfrm>
          <a:off x="-214346" y="403070"/>
          <a:ext cx="9358346" cy="60518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285720" y="1"/>
            <a:ext cx="8072494" cy="584775"/>
          </a:xfrm>
          <a:prstGeom prst="rect">
            <a:avLst/>
          </a:prstGeom>
          <a:noFill/>
        </p:spPr>
        <p:txBody>
          <a:bodyPr wrap="square" rtlCol="0">
            <a:spAutoFit/>
          </a:bodyPr>
          <a:lstStyle/>
          <a:p>
            <a:pPr algn="ctr"/>
            <a:r>
              <a:rPr lang="ru-RU" sz="1400" b="1" dirty="0" smtClean="0">
                <a:solidFill>
                  <a:schemeClr val="accent1">
                    <a:lumMod val="75000"/>
                  </a:schemeClr>
                </a:solidFill>
                <a:latin typeface="Times New Roman" pitchFamily="18" charset="0"/>
                <a:cs typeface="Times New Roman" pitchFamily="18" charset="0"/>
              </a:rPr>
              <a:t>Структура расходов поселений Заларинского района за 2011-2013 г. г.г</a:t>
            </a:r>
          </a:p>
          <a:p>
            <a:pPr algn="ctr"/>
            <a:endParaRPr lang="ru-RU" dirty="0">
              <a:solidFill>
                <a:schemeClr val="accent1">
                  <a:lumMod val="75000"/>
                </a:schemeClr>
              </a:solidFill>
              <a:latin typeface="Times New Roman" pitchFamily="18" charset="0"/>
              <a:cs typeface="Times New Roman" pitchFamily="18" charset="0"/>
            </a:endParaRPr>
          </a:p>
        </p:txBody>
      </p:sp>
      <p:sp>
        <p:nvSpPr>
          <p:cNvPr id="8" name="Прямоугольник 7"/>
          <p:cNvSpPr/>
          <p:nvPr/>
        </p:nvSpPr>
        <p:spPr>
          <a:xfrm>
            <a:off x="214282" y="714357"/>
            <a:ext cx="8643998" cy="338554"/>
          </a:xfrm>
          <a:prstGeom prst="rect">
            <a:avLst/>
          </a:prstGeom>
        </p:spPr>
        <p:txBody>
          <a:bodyPr wrap="square">
            <a:spAutoFit/>
          </a:bodyPr>
          <a:lstStyle/>
          <a:p>
            <a:pPr lvl="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      </a:t>
            </a:r>
            <a:endParaRPr lang="ru-RU" sz="1600" dirty="0" smtClean="0">
              <a:latin typeface="Times New Roman" pitchFamily="18" charset="0"/>
              <a:cs typeface="Times New Roman" pitchFamily="18" charset="0"/>
            </a:endParaRPr>
          </a:p>
        </p:txBody>
      </p:sp>
      <p:graphicFrame>
        <p:nvGraphicFramePr>
          <p:cNvPr id="6" name="Диаграмма 5"/>
          <p:cNvGraphicFramePr>
            <a:graphicFrameLocks noGrp="1"/>
          </p:cNvGraphicFramePr>
          <p:nvPr/>
        </p:nvGraphicFramePr>
        <p:xfrm>
          <a:off x="-231155" y="403070"/>
          <a:ext cx="9375155" cy="645493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6" name="Rectangle 1"/>
          <p:cNvSpPr>
            <a:spLocks noChangeArrowheads="1"/>
          </p:cNvSpPr>
          <p:nvPr/>
        </p:nvSpPr>
        <p:spPr bwMode="auto">
          <a:xfrm>
            <a:off x="142844" y="-28896"/>
            <a:ext cx="8858312" cy="37087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sz="1600" dirty="0" smtClean="0">
                <a:latin typeface="Times New Roman" pitchFamily="18" charset="0"/>
                <a:cs typeface="Times New Roman" pitchFamily="18" charset="0"/>
              </a:rPr>
              <a:t>    </a:t>
            </a:r>
          </a:p>
          <a:p>
            <a:pPr algn="just"/>
            <a:endParaRPr lang="ru-RU" sz="1600" dirty="0" smtClean="0">
              <a:latin typeface="Times New Roman" pitchFamily="18" charset="0"/>
              <a:cs typeface="Times New Roman" pitchFamily="18" charset="0"/>
            </a:endParaRPr>
          </a:p>
          <a:p>
            <a:pPr algn="just"/>
            <a:r>
              <a:rPr lang="ru-RU" sz="1600" smtClean="0">
                <a:latin typeface="Times New Roman" pitchFamily="18" charset="0"/>
                <a:cs typeface="Times New Roman" pitchFamily="18" charset="0"/>
              </a:rPr>
              <a:t>     В </a:t>
            </a:r>
            <a:r>
              <a:rPr lang="ru-RU" sz="1600" dirty="0" smtClean="0">
                <a:latin typeface="Times New Roman" pitchFamily="18" charset="0"/>
                <a:cs typeface="Times New Roman" pitchFamily="18" charset="0"/>
              </a:rPr>
              <a:t>бюджетах поселений приоритетными отраслями  по расходам являются общегосударственные вопросы , жилищно-коммунальное хозяйство и культура. </a:t>
            </a:r>
          </a:p>
          <a:p>
            <a:pPr algn="just"/>
            <a:r>
              <a:rPr lang="ru-RU" sz="1600" dirty="0" smtClean="0">
                <a:latin typeface="Times New Roman" pitchFamily="18" charset="0"/>
                <a:cs typeface="Times New Roman" pitchFamily="18" charset="0"/>
              </a:rPr>
              <a:t>     По разделу «Общегосударственные вопросы» идёт ежегодное увеличение расходов на содержание глав и исполнительных органов местных администраций.</a:t>
            </a:r>
          </a:p>
          <a:p>
            <a:pPr algn="just"/>
            <a:r>
              <a:rPr lang="ru-RU" sz="1600" dirty="0" smtClean="0">
                <a:latin typeface="Times New Roman" pitchFamily="18" charset="0"/>
                <a:cs typeface="Times New Roman" pitchFamily="18" charset="0"/>
              </a:rPr>
              <a:t>     По разделу «Жилищно-коммунальное хозяйство» исполнение расходной части бюджетов поселений составила в 2011 году – 80%, в 2012 году -92%, в 2013 году -90%.  В 2011-2013гг. большая часть расходов приходится на Заларинское, Тыретское, Ханжиновское и Бажирское поселения в связи с тем, что они участвуют в федеральных и областных программах.</a:t>
            </a:r>
          </a:p>
          <a:p>
            <a:pPr algn="just"/>
            <a:r>
              <a:rPr lang="ru-RU" sz="1600" dirty="0" smtClean="0">
                <a:latin typeface="Times New Roman" pitchFamily="18" charset="0"/>
                <a:cs typeface="Times New Roman" pitchFamily="18" charset="0"/>
              </a:rPr>
              <a:t>     Расходы по разделу «Культура» увеличиваются с 2011 г. в 2,6 раза в связи с участием в федеральных и областных программах и передачей учреждений культуры с уровня МО «Заларинский район» на поселения: Заларинское, Бабагайское, Веренское и Семёновское.  В 2013 году увеличена заработная плата  работникам учреждений культуры согласно Указа Президента.</a:t>
            </a:r>
          </a:p>
          <a:p>
            <a:r>
              <a:rPr lang="ru-RU" sz="1100" dirty="0" smtClean="0"/>
              <a:t> </a:t>
            </a:r>
            <a:endParaRPr lang="ru-RU"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2700000" scaled="0"/>
          <a:tileRect/>
        </a:gradFill>
        <a:effectLst/>
      </p:bgPr>
    </p:bg>
    <p:spTree>
      <p:nvGrpSpPr>
        <p:cNvPr id="1" name=""/>
        <p:cNvGrpSpPr/>
        <p:nvPr/>
      </p:nvGrpSpPr>
      <p:grpSpPr>
        <a:xfrm>
          <a:off x="0" y="0"/>
          <a:ext cx="0" cy="0"/>
          <a:chOff x="0" y="0"/>
          <a:chExt cx="0" cy="0"/>
        </a:xfrm>
      </p:grpSpPr>
      <p:graphicFrame>
        <p:nvGraphicFramePr>
          <p:cNvPr id="3" name="Диаграмма 2"/>
          <p:cNvGraphicFramePr>
            <a:graphicFrameLocks noGrp="1"/>
          </p:cNvGraphicFramePr>
          <p:nvPr/>
        </p:nvGraphicFramePr>
        <p:xfrm>
          <a:off x="-428660" y="-285776"/>
          <a:ext cx="9429816" cy="6286544"/>
        </p:xfrm>
        <a:graphic>
          <a:graphicData uri="http://schemas.openxmlformats.org/drawingml/2006/chart">
            <c:chart xmlns:c="http://schemas.openxmlformats.org/drawingml/2006/chart" xmlns:r="http://schemas.openxmlformats.org/officeDocument/2006/relationships" r:id="rId2"/>
          </a:graphicData>
        </a:graphic>
      </p:graphicFrame>
      <p:sp>
        <p:nvSpPr>
          <p:cNvPr id="5125" name="Rectangle 5"/>
          <p:cNvSpPr>
            <a:spLocks noChangeArrowheads="1"/>
          </p:cNvSpPr>
          <p:nvPr/>
        </p:nvSpPr>
        <p:spPr bwMode="auto">
          <a:xfrm>
            <a:off x="214282" y="5786454"/>
            <a:ext cx="8715436"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представленной диаграмме видно, что резкий скачок наблюдается в 2012 году по переданным полномочиям из бюджетов поселений в бюджет муниципального района за счет программ «Территориальное планирование муниципальных образований в 2012 году»,  «Развитие автомобильных дорог общего пользования регионального и межмуниципального значения и местного значения в Иркутской области на 2011 – 2014 годы» и «Переселение граждан из ветхого и аварийного жилищного фонда в Иркутской области».</a:t>
            </a: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сравнении 2011-2013 гг. выросли расходы в 2,5 раза на содержание специалистов,  за счет увеличения заключенных соглашений о передаче осуществления части полномочий</a:t>
            </a:r>
            <a:r>
              <a:rPr kumimoji="0" lang="ru-RU" sz="1100" b="0" i="0" u="none" strike="noStrike" cap="none" normalizeH="0" baseline="0" dirty="0" smtClean="0">
                <a:ln>
                  <a:noFill/>
                </a:ln>
                <a:solidFill>
                  <a:schemeClr val="tx1"/>
                </a:solidFill>
                <a:effectLst/>
                <a:latin typeface="Arial" pitchFamily="34" charset="0"/>
                <a:ea typeface="Times New Roman" pitchFamily="18" charset="0"/>
              </a:rPr>
              <a:t>.</a:t>
            </a:r>
            <a:endParaRPr kumimoji="0" lang="ru-RU" sz="11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graphicFrame>
        <p:nvGraphicFramePr>
          <p:cNvPr id="4" name="Диаграмма 3"/>
          <p:cNvGraphicFramePr/>
          <p:nvPr/>
        </p:nvGraphicFramePr>
        <p:xfrm>
          <a:off x="0" y="285728"/>
          <a:ext cx="9144000" cy="485778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642910" y="5286388"/>
            <a:ext cx="8001056" cy="1384995"/>
          </a:xfrm>
          <a:prstGeom prst="rect">
            <a:avLst/>
          </a:prstGeom>
          <a:noFill/>
        </p:spPr>
        <p:txBody>
          <a:bodyPr wrap="square" rtlCol="0">
            <a:spAutoFit/>
          </a:bodyPr>
          <a:lstStyle/>
          <a:p>
            <a:pPr algn="just"/>
            <a:r>
              <a:rPr lang="ru-RU" sz="1400" dirty="0" smtClean="0">
                <a:latin typeface="Times New Roman" pitchFamily="18" charset="0"/>
                <a:cs typeface="Times New Roman" pitchFamily="18" charset="0"/>
              </a:rPr>
              <a:t>     Данный показатель характеризует точность планирования налоговых и неналоговых доходов поселений. Точность планирования составляет 86% от фактического исполнения бюджета МО «Заларинский район</a:t>
            </a:r>
            <a:r>
              <a:rPr lang="ru-RU" sz="1400" smtClean="0">
                <a:latin typeface="Times New Roman" pitchFamily="18" charset="0"/>
                <a:cs typeface="Times New Roman" pitchFamily="18" charset="0"/>
              </a:rPr>
              <a:t>» (86322/100497тыс.руб.) и </a:t>
            </a:r>
            <a:r>
              <a:rPr lang="ru-RU" sz="1400" dirty="0" smtClean="0">
                <a:latin typeface="Times New Roman" pitchFamily="18" charset="0"/>
                <a:cs typeface="Times New Roman" pitchFamily="18" charset="0"/>
              </a:rPr>
              <a:t>69% по  поселениям. Лучшие показатели планирования у Холмогойского МО- 88%,  Хор – Тагнинского МО – 83%, Троицкого МО – 83%. Низкие – Бабагайское МО – 54%, Тыретское МО – 64%, что говорит о занижении доходной части бюджета. </a:t>
            </a:r>
            <a:endParaRPr lang="ru-RU" sz="1400"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5400000" scaled="0"/>
        </a:gradFill>
        <a:effectLst/>
      </p:bgPr>
    </p:bg>
    <p:spTree>
      <p:nvGrpSpPr>
        <p:cNvPr id="1" name=""/>
        <p:cNvGrpSpPr/>
        <p:nvPr/>
      </p:nvGrpSpPr>
      <p:grpSpPr>
        <a:xfrm>
          <a:off x="0" y="0"/>
          <a:ext cx="0" cy="0"/>
          <a:chOff x="0" y="0"/>
          <a:chExt cx="0" cy="0"/>
        </a:xfrm>
      </p:grpSpPr>
      <p:sp>
        <p:nvSpPr>
          <p:cNvPr id="5" name="TextBox 4"/>
          <p:cNvSpPr txBox="1"/>
          <p:nvPr/>
        </p:nvSpPr>
        <p:spPr>
          <a:xfrm>
            <a:off x="1285852" y="1714488"/>
            <a:ext cx="6643734" cy="2585323"/>
          </a:xfrm>
          <a:prstGeom prst="rect">
            <a:avLst/>
          </a:prstGeom>
          <a:noFill/>
        </p:spPr>
        <p:txBody>
          <a:bodyPr wrap="square" rtlCol="0">
            <a:spAutoFit/>
          </a:bodyPr>
          <a:lstStyle/>
          <a:p>
            <a:pPr algn="ctr"/>
            <a:r>
              <a:rPr lang="ru-RU" sz="5400" dirty="0" smtClean="0">
                <a:solidFill>
                  <a:srgbClr val="00FFFF"/>
                </a:solidFill>
                <a:latin typeface="Times New Roman" pitchFamily="18" charset="0"/>
                <a:cs typeface="Times New Roman" pitchFamily="18" charset="0"/>
              </a:rPr>
              <a:t>СПАСИБО </a:t>
            </a:r>
          </a:p>
          <a:p>
            <a:pPr algn="ctr"/>
            <a:r>
              <a:rPr lang="ru-RU" sz="5400" dirty="0" smtClean="0">
                <a:solidFill>
                  <a:srgbClr val="00FFFF"/>
                </a:solidFill>
                <a:latin typeface="Times New Roman" pitchFamily="18" charset="0"/>
                <a:cs typeface="Times New Roman" pitchFamily="18" charset="0"/>
              </a:rPr>
              <a:t>ЗА </a:t>
            </a:r>
          </a:p>
          <a:p>
            <a:pPr algn="ctr"/>
            <a:r>
              <a:rPr lang="ru-RU" sz="5400" dirty="0" smtClean="0">
                <a:solidFill>
                  <a:srgbClr val="00FFFF"/>
                </a:solidFill>
                <a:latin typeface="Times New Roman" pitchFamily="18" charset="0"/>
                <a:cs typeface="Times New Roman" pitchFamily="18" charset="0"/>
              </a:rPr>
              <a:t>ВНИМАНИЕ</a:t>
            </a:r>
            <a:endParaRPr lang="ru-RU" sz="5400" dirty="0">
              <a:solidFill>
                <a:srgbClr val="00FFFF"/>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4F4F4"/>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4F4F4"/>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2671</TotalTime>
  <Words>2664</Words>
  <Application>Microsoft Office PowerPoint</Application>
  <PresentationFormat>Экран (4:3)</PresentationFormat>
  <Paragraphs>197</Paragraphs>
  <Slides>24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Поток</vt:lpstr>
      <vt:lpstr>Отчет Комитета по финансам администрации  муниципального образования  «Заларинский район»  за 2013 год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vector>
  </TitlesOfParts>
  <Company>МКУ Комитет по финансам</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Исполнение бюджета МО «Заларинский район»  за 2011-2013 годы   </dc:title>
  <dc:creator>Татьяна Николаевна Потан</dc:creator>
  <cp:lastModifiedBy>Zotova</cp:lastModifiedBy>
  <cp:revision>375</cp:revision>
  <dcterms:created xsi:type="dcterms:W3CDTF">2014-02-11T00:40:57Z</dcterms:created>
  <dcterms:modified xsi:type="dcterms:W3CDTF">2014-04-04T06:17:37Z</dcterms:modified>
</cp:coreProperties>
</file>