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drawings/drawing4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0.xml" ContentType="application/vnd.openxmlformats-officedocument.drawingml.chart+xml"/>
  <Override PartName="/ppt/theme/themeOverride4.xml" ContentType="application/vnd.openxmlformats-officedocument.themeOverride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53"/>
  </p:notesMasterIdLst>
  <p:sldIdLst>
    <p:sldId id="256" r:id="rId2"/>
    <p:sldId id="258" r:id="rId3"/>
    <p:sldId id="260" r:id="rId4"/>
    <p:sldId id="262" r:id="rId5"/>
    <p:sldId id="257" r:id="rId6"/>
    <p:sldId id="337" r:id="rId7"/>
    <p:sldId id="281" r:id="rId8"/>
    <p:sldId id="345" r:id="rId9"/>
    <p:sldId id="265" r:id="rId10"/>
    <p:sldId id="344" r:id="rId11"/>
    <p:sldId id="323" r:id="rId12"/>
    <p:sldId id="338" r:id="rId13"/>
    <p:sldId id="330" r:id="rId14"/>
    <p:sldId id="324" r:id="rId15"/>
    <p:sldId id="328" r:id="rId16"/>
    <p:sldId id="266" r:id="rId17"/>
    <p:sldId id="361" r:id="rId18"/>
    <p:sldId id="334" r:id="rId19"/>
    <p:sldId id="310" r:id="rId20"/>
    <p:sldId id="321" r:id="rId21"/>
    <p:sldId id="270" r:id="rId22"/>
    <p:sldId id="273" r:id="rId23"/>
    <p:sldId id="271" r:id="rId24"/>
    <p:sldId id="305" r:id="rId25"/>
    <p:sldId id="282" r:id="rId26"/>
    <p:sldId id="335" r:id="rId27"/>
    <p:sldId id="340" r:id="rId28"/>
    <p:sldId id="341" r:id="rId29"/>
    <p:sldId id="342" r:id="rId30"/>
    <p:sldId id="343" r:id="rId31"/>
    <p:sldId id="346" r:id="rId32"/>
    <p:sldId id="347" r:id="rId33"/>
    <p:sldId id="348" r:id="rId34"/>
    <p:sldId id="349" r:id="rId35"/>
    <p:sldId id="350" r:id="rId36"/>
    <p:sldId id="351" r:id="rId37"/>
    <p:sldId id="352" r:id="rId38"/>
    <p:sldId id="353" r:id="rId39"/>
    <p:sldId id="326" r:id="rId40"/>
    <p:sldId id="296" r:id="rId41"/>
    <p:sldId id="358" r:id="rId42"/>
    <p:sldId id="354" r:id="rId43"/>
    <p:sldId id="356" r:id="rId44"/>
    <p:sldId id="355" r:id="rId45"/>
    <p:sldId id="357" r:id="rId46"/>
    <p:sldId id="359" r:id="rId47"/>
    <p:sldId id="360" r:id="rId48"/>
    <p:sldId id="309" r:id="rId49"/>
    <p:sldId id="295" r:id="rId50"/>
    <p:sldId id="327" r:id="rId51"/>
    <p:sldId id="332" r:id="rId5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517" autoAdjust="0"/>
    <p:restoredTop sz="99054" autoAdjust="0"/>
  </p:normalViewPr>
  <p:slideViewPr>
    <p:cSldViewPr>
      <p:cViewPr>
        <p:scale>
          <a:sx n="95" d="100"/>
          <a:sy n="95" d="100"/>
        </p:scale>
        <p:origin x="-946" y="21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_____Microsoft_Excel7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9.xlsx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0.xlsx"/><Relationship Id="rId1" Type="http://schemas.openxmlformats.org/officeDocument/2006/relationships/themeOverride" Target="../theme/themeOverride4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74517393623162"/>
          <c:y val="2.6822842883789017E-2"/>
          <c:w val="0.87179797335561948"/>
          <c:h val="0.8732260751640931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58630</c:v>
                </c:pt>
                <c:pt idx="1">
                  <c:v>66513</c:v>
                </c:pt>
                <c:pt idx="2">
                  <c:v>75228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serLines/>
        <c:axId val="109603840"/>
        <c:axId val="109597440"/>
      </c:barChart>
      <c:catAx>
        <c:axId val="109603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9597440"/>
        <c:crosses val="autoZero"/>
        <c:auto val="1"/>
        <c:lblAlgn val="ctr"/>
        <c:lblOffset val="100"/>
        <c:noMultiLvlLbl val="0"/>
      </c:catAx>
      <c:valAx>
        <c:axId val="109597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96038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77028478317224"/>
          <c:y val="3.7048411897341454E-2"/>
          <c:w val="0.88163085457548029"/>
          <c:h val="0.71723579089342215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0905928195064593E-3"/>
                  <c:y val="7.26207973272890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7.49634036926854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Субсидии на муниц. задание</c:v>
                </c:pt>
                <c:pt idx="1">
                  <c:v>Платная деятельность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53516</c:v>
                </c:pt>
                <c:pt idx="1">
                  <c:v>5114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0905928195064593E-3"/>
                  <c:y val="6.5592978231099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6358892292596883E-3"/>
                  <c:y val="6.09077655003069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Субсидии на муниц. задание</c:v>
                </c:pt>
                <c:pt idx="1">
                  <c:v>Платная деятельность</c:v>
                </c:pt>
              </c:strCache>
            </c:strRef>
          </c:cat>
          <c:val>
            <c:numRef>
              <c:f>Лист1!$C$2:$C$3</c:f>
              <c:numCache>
                <c:formatCode>#,##0</c:formatCode>
                <c:ptCount val="2"/>
                <c:pt idx="0">
                  <c:v>60741</c:v>
                </c:pt>
                <c:pt idx="1">
                  <c:v>5772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6.1811856390129186E-3"/>
                  <c:y val="6.32503718657033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0905928195064593E-3"/>
                  <c:y val="5.62225527695140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7.26207973272890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Субсидии на муниц. задание</c:v>
                </c:pt>
                <c:pt idx="1">
                  <c:v>Платная деятельность</c:v>
                </c:pt>
              </c:strCache>
            </c:strRef>
          </c:cat>
          <c:val>
            <c:numRef>
              <c:f>Лист1!$D$2:$D$3</c:f>
              <c:numCache>
                <c:formatCode>#,##0</c:formatCode>
                <c:ptCount val="2"/>
                <c:pt idx="0">
                  <c:v>68208</c:v>
                </c:pt>
                <c:pt idx="1">
                  <c:v>7020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157312"/>
        <c:axId val="34158848"/>
        <c:axId val="88271936"/>
      </c:bar3DChart>
      <c:catAx>
        <c:axId val="34157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crossAx val="34158848"/>
        <c:crosses val="autoZero"/>
        <c:auto val="0"/>
        <c:lblAlgn val="ctr"/>
        <c:lblOffset val="100"/>
        <c:noMultiLvlLbl val="0"/>
      </c:catAx>
      <c:valAx>
        <c:axId val="3415884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34157312"/>
        <c:crosses val="autoZero"/>
        <c:crossBetween val="between"/>
      </c:valAx>
      <c:serAx>
        <c:axId val="88271936"/>
        <c:scaling>
          <c:orientation val="minMax"/>
        </c:scaling>
        <c:delete val="1"/>
        <c:axPos val="b"/>
        <c:majorTickMark val="out"/>
        <c:minorTickMark val="none"/>
        <c:tickLblPos val="nextTo"/>
        <c:crossAx val="34158848"/>
        <c:crosses val="autoZero"/>
      </c:serAx>
    </c:plotArea>
    <c:legend>
      <c:legendPos val="r"/>
      <c:layout>
        <c:manualLayout>
          <c:xMode val="edge"/>
          <c:yMode val="edge"/>
          <c:x val="0.89415657596371889"/>
          <c:y val="0.4059649138843926"/>
          <c:w val="9.4324149659863951E-2"/>
          <c:h val="0.18360512685650962"/>
        </c:manualLayout>
      </c:layout>
      <c:overlay val="1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4697612822252"/>
          <c:y val="0"/>
          <c:w val="0.49519805342971551"/>
          <c:h val="0.859360479323895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Заработная плата (дома культуры поселений)</c:v>
                </c:pt>
                <c:pt idx="1">
                  <c:v>Услуги по уборке и обслуживанию (ЗАГС)</c:v>
                </c:pt>
                <c:pt idx="2">
                  <c:v>Услуги по перевозке</c:v>
                </c:pt>
                <c:pt idx="3">
                  <c:v>Услуги по подвозу воды</c:v>
                </c:pt>
                <c:pt idx="4">
                  <c:v>Услуги по вывозу ЖБО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4150</c:v>
                </c:pt>
                <c:pt idx="1">
                  <c:v>175</c:v>
                </c:pt>
                <c:pt idx="2">
                  <c:v>172</c:v>
                </c:pt>
                <c:pt idx="3">
                  <c:v>474</c:v>
                </c:pt>
                <c:pt idx="4">
                  <c:v>356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Заработная плата (дома культуры поселений)</c:v>
                </c:pt>
                <c:pt idx="1">
                  <c:v>Услуги по уборке и обслуживанию (ЗАГС)</c:v>
                </c:pt>
                <c:pt idx="2">
                  <c:v>Услуги по перевозке</c:v>
                </c:pt>
                <c:pt idx="3">
                  <c:v>Услуги по подвозу воды</c:v>
                </c:pt>
                <c:pt idx="4">
                  <c:v>Услуги по вывозу ЖБО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4678</c:v>
                </c:pt>
                <c:pt idx="1">
                  <c:v>199</c:v>
                </c:pt>
                <c:pt idx="2">
                  <c:v>249</c:v>
                </c:pt>
                <c:pt idx="3">
                  <c:v>280</c:v>
                </c:pt>
                <c:pt idx="4">
                  <c:v>604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5869866098317195E-3"/>
                  <c:y val="4.78626500230268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9349330491585972E-3"/>
                  <c:y val="3.82901200184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1261651855624706E-2"/>
                  <c:y val="2.8717590013816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3957544734278516E-2"/>
                  <c:y val="2.91180881862799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Заработная плата (дома культуры поселений)</c:v>
                </c:pt>
                <c:pt idx="1">
                  <c:v>Услуги по уборке и обслуживанию (ЗАГС)</c:v>
                </c:pt>
                <c:pt idx="2">
                  <c:v>Услуги по перевозке</c:v>
                </c:pt>
                <c:pt idx="3">
                  <c:v>Услуги по подвозу воды</c:v>
                </c:pt>
                <c:pt idx="4">
                  <c:v>Услуги по вывозу ЖБО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4353</c:v>
                </c:pt>
                <c:pt idx="1">
                  <c:v>228</c:v>
                </c:pt>
                <c:pt idx="2">
                  <c:v>291</c:v>
                </c:pt>
                <c:pt idx="3">
                  <c:v>85</c:v>
                </c:pt>
                <c:pt idx="4">
                  <c:v>2063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191232"/>
        <c:axId val="34192768"/>
      </c:barChart>
      <c:catAx>
        <c:axId val="3419123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34192768"/>
        <c:crosses val="autoZero"/>
        <c:auto val="1"/>
        <c:lblAlgn val="ctr"/>
        <c:lblOffset val="100"/>
        <c:noMultiLvlLbl val="0"/>
      </c:catAx>
      <c:valAx>
        <c:axId val="3419276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41912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210309980267678"/>
          <c:y val="3.9329209627503491E-2"/>
          <c:w val="0.75208425007722712"/>
          <c:h val="0.48264435642929299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Субсидия на мун. задание</c:v>
                </c:pt>
                <c:pt idx="1">
                  <c:v>Платная деятельность</c:v>
                </c:pt>
                <c:pt idx="2">
                  <c:v>Субсидия на иные цели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53516</c:v>
                </c:pt>
                <c:pt idx="1">
                  <c:v>5453</c:v>
                </c:pt>
                <c:pt idx="2">
                  <c:v>5000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Субсидия на мун. задание</c:v>
                </c:pt>
                <c:pt idx="1">
                  <c:v>Платная деятельность</c:v>
                </c:pt>
                <c:pt idx="2">
                  <c:v>Субсидия на иные цели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60741</c:v>
                </c:pt>
                <c:pt idx="1">
                  <c:v>5772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Субсидия на мун. задание</c:v>
                </c:pt>
                <c:pt idx="1">
                  <c:v>Платная деятельность</c:v>
                </c:pt>
                <c:pt idx="2">
                  <c:v>Субсидия на иные цели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68208</c:v>
                </c:pt>
                <c:pt idx="1">
                  <c:v>6958</c:v>
                </c:pt>
                <c:pt idx="2">
                  <c:v>950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278400"/>
        <c:axId val="34280192"/>
        <c:axId val="34205184"/>
      </c:bar3DChart>
      <c:catAx>
        <c:axId val="34278400"/>
        <c:scaling>
          <c:orientation val="minMax"/>
        </c:scaling>
        <c:delete val="0"/>
        <c:axPos val="b"/>
        <c:majorTickMark val="out"/>
        <c:minorTickMark val="none"/>
        <c:tickLblPos val="nextTo"/>
        <c:crossAx val="34280192"/>
        <c:crosses val="autoZero"/>
        <c:auto val="1"/>
        <c:lblAlgn val="ctr"/>
        <c:lblOffset val="100"/>
        <c:noMultiLvlLbl val="0"/>
      </c:catAx>
      <c:valAx>
        <c:axId val="34280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278400"/>
        <c:crosses val="autoZero"/>
        <c:crossBetween val="between"/>
      </c:valAx>
      <c:serAx>
        <c:axId val="34205184"/>
        <c:scaling>
          <c:orientation val="minMax"/>
        </c:scaling>
        <c:delete val="1"/>
        <c:axPos val="b"/>
        <c:majorTickMark val="out"/>
        <c:minorTickMark val="none"/>
        <c:tickLblPos val="nextTo"/>
        <c:crossAx val="34280192"/>
        <c:crosses val="autoZero"/>
      </c:serAx>
    </c:plotArea>
    <c:legend>
      <c:legendPos val="r"/>
      <c:layout>
        <c:manualLayout>
          <c:xMode val="edge"/>
          <c:yMode val="edge"/>
          <c:x val="0.82464850620654018"/>
          <c:y val="4.0566748418095135E-2"/>
          <c:w val="0.1048951287013863"/>
          <c:h val="0.1926585298909193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655741497966509"/>
          <c:y val="0"/>
          <c:w val="0.61079258660415847"/>
          <c:h val="0.9400563268028533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Лист1!$A$2:$A$12</c:f>
              <c:strCache>
                <c:ptCount val="11"/>
                <c:pt idx="0">
                  <c:v>Заработная плата</c:v>
                </c:pt>
                <c:pt idx="1">
                  <c:v>Прочие выплаты персоналу</c:v>
                </c:pt>
                <c:pt idx="2">
                  <c:v>Связь</c:v>
                </c:pt>
                <c:pt idx="3">
                  <c:v>Коммунальные услуги</c:v>
                </c:pt>
                <c:pt idx="4">
                  <c:v>Содержание имущества</c:v>
                </c:pt>
                <c:pt idx="5">
                  <c:v>Содержание имущества</c:v>
                </c:pt>
                <c:pt idx="6">
                  <c:v>Страхование</c:v>
                </c:pt>
                <c:pt idx="7">
                  <c:v>Налоги</c:v>
                </c:pt>
                <c:pt idx="8">
                  <c:v>ГСМ</c:v>
                </c:pt>
                <c:pt idx="9">
                  <c:v>Прочие работы, услуги</c:v>
                </c:pt>
                <c:pt idx="10">
                  <c:v>Прочие мат.запасы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57475</c:v>
                </c:pt>
                <c:pt idx="1">
                  <c:v>25</c:v>
                </c:pt>
                <c:pt idx="2">
                  <c:v>65</c:v>
                </c:pt>
                <c:pt idx="3">
                  <c:v>447</c:v>
                </c:pt>
                <c:pt idx="4">
                  <c:v>756</c:v>
                </c:pt>
                <c:pt idx="5">
                  <c:v>298</c:v>
                </c:pt>
                <c:pt idx="6">
                  <c:v>83</c:v>
                </c:pt>
                <c:pt idx="7">
                  <c:v>91</c:v>
                </c:pt>
                <c:pt idx="8">
                  <c:v>6186</c:v>
                </c:pt>
                <c:pt idx="9">
                  <c:v>2099</c:v>
                </c:pt>
                <c:pt idx="10">
                  <c:v>683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5527296"/>
        <c:axId val="35537280"/>
      </c:barChart>
      <c:catAx>
        <c:axId val="35527296"/>
        <c:scaling>
          <c:orientation val="minMax"/>
        </c:scaling>
        <c:delete val="0"/>
        <c:axPos val="l"/>
        <c:majorTickMark val="out"/>
        <c:minorTickMark val="none"/>
        <c:tickLblPos val="nextTo"/>
        <c:crossAx val="35537280"/>
        <c:crosses val="autoZero"/>
        <c:auto val="1"/>
        <c:lblAlgn val="ctr"/>
        <c:lblOffset val="100"/>
        <c:noMultiLvlLbl val="0"/>
      </c:catAx>
      <c:valAx>
        <c:axId val="3553728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55272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384679191940464"/>
          <c:y val="2.1526515952848078E-2"/>
          <c:w val="0.48365465764505589"/>
          <c:h val="0.8904086021505376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АУП</c:v>
                </c:pt>
                <c:pt idx="1">
                  <c:v>Вспомогательный персонал</c:v>
                </c:pt>
                <c:pt idx="2">
                  <c:v>ММБУК "Родник"</c:v>
                </c:pt>
                <c:pt idx="3">
                  <c:v>МБОУ "Бажирская ООШ"</c:v>
                </c:pt>
                <c:pt idx="4">
                  <c:v>ОГБУ СО "Заларинский СДИ для ПиИ"</c:v>
                </c:pt>
                <c:pt idx="5">
                  <c:v>ЦПКиО</c:v>
                </c:pt>
                <c:pt idx="6">
                  <c:v>МБУК "Заларинский РКМ"</c:v>
                </c:pt>
                <c:pt idx="7">
                  <c:v>МБУК "Заларинская ЦБС"</c:v>
                </c:pt>
                <c:pt idx="8">
                  <c:v>ДШИ Залари</c:v>
                </c:pt>
                <c:pt idx="9">
                  <c:v>ДШИ Тыреть</c:v>
                </c:pt>
                <c:pt idx="10">
                  <c:v>Филиал Тагнинского музея</c:v>
                </c:pt>
                <c:pt idx="11">
                  <c:v>Договора ГПХ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9176</c:v>
                </c:pt>
                <c:pt idx="1">
                  <c:v>24246</c:v>
                </c:pt>
                <c:pt idx="2">
                  <c:v>11428</c:v>
                </c:pt>
                <c:pt idx="3">
                  <c:v>2238</c:v>
                </c:pt>
                <c:pt idx="4">
                  <c:v>3594</c:v>
                </c:pt>
                <c:pt idx="5">
                  <c:v>563</c:v>
                </c:pt>
                <c:pt idx="6">
                  <c:v>607</c:v>
                </c:pt>
                <c:pt idx="7">
                  <c:v>1531</c:v>
                </c:pt>
                <c:pt idx="8">
                  <c:v>2659</c:v>
                </c:pt>
                <c:pt idx="9">
                  <c:v>1501</c:v>
                </c:pt>
                <c:pt idx="10">
                  <c:v>336</c:v>
                </c:pt>
                <c:pt idx="11">
                  <c:v>1646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275008"/>
        <c:axId val="5293568"/>
      </c:barChart>
      <c:catAx>
        <c:axId val="5275008"/>
        <c:scaling>
          <c:orientation val="minMax"/>
        </c:scaling>
        <c:delete val="0"/>
        <c:axPos val="l"/>
        <c:minorGridlines/>
        <c:majorTickMark val="out"/>
        <c:minorTickMark val="none"/>
        <c:tickLblPos val="nextTo"/>
        <c:crossAx val="5293568"/>
        <c:crosses val="autoZero"/>
        <c:auto val="1"/>
        <c:lblAlgn val="ctr"/>
        <c:lblOffset val="100"/>
        <c:noMultiLvlLbl val="0"/>
      </c:catAx>
      <c:valAx>
        <c:axId val="529356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52750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1588180569293585E-2"/>
          <c:y val="1.2511001046474823E-2"/>
          <c:w val="0.58702793626757421"/>
          <c:h val="0.8999946504364366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Лист1!$A$2:$A$11</c:f>
              <c:strCache>
                <c:ptCount val="10"/>
                <c:pt idx="0">
                  <c:v>Заработная плата</c:v>
                </c:pt>
                <c:pt idx="1">
                  <c:v>Услуги связи</c:v>
                </c:pt>
                <c:pt idx="2">
                  <c:v>Аренда</c:v>
                </c:pt>
                <c:pt idx="3">
                  <c:v>Содержание имущества</c:v>
                </c:pt>
                <c:pt idx="4">
                  <c:v>Страхование</c:v>
                </c:pt>
                <c:pt idx="5">
                  <c:v>Приобретение основных средств</c:v>
                </c:pt>
                <c:pt idx="6">
                  <c:v>ГСМ</c:v>
                </c:pt>
                <c:pt idx="7">
                  <c:v>Прочие работы, услуги</c:v>
                </c:pt>
                <c:pt idx="8">
                  <c:v>Прочие мат.запасы</c:v>
                </c:pt>
                <c:pt idx="9">
                  <c:v>транспотрные услуги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4129</c:v>
                </c:pt>
                <c:pt idx="1">
                  <c:v>3</c:v>
                </c:pt>
                <c:pt idx="2">
                  <c:v>277</c:v>
                </c:pt>
                <c:pt idx="3">
                  <c:v>115</c:v>
                </c:pt>
                <c:pt idx="4">
                  <c:v>40</c:v>
                </c:pt>
                <c:pt idx="5">
                  <c:v>253</c:v>
                </c:pt>
                <c:pt idx="6">
                  <c:v>21</c:v>
                </c:pt>
                <c:pt idx="7">
                  <c:v>460</c:v>
                </c:pt>
                <c:pt idx="8">
                  <c:v>1313</c:v>
                </c:pt>
                <c:pt idx="9">
                  <c:v>116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5538816"/>
        <c:axId val="35379456"/>
      </c:barChart>
      <c:valAx>
        <c:axId val="353794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5538816"/>
        <c:crosses val="autoZero"/>
        <c:crossBetween val="between"/>
      </c:valAx>
      <c:catAx>
        <c:axId val="35538816"/>
        <c:scaling>
          <c:orientation val="minMax"/>
        </c:scaling>
        <c:delete val="0"/>
        <c:axPos val="l"/>
        <c:majorTickMark val="out"/>
        <c:minorTickMark val="none"/>
        <c:tickLblPos val="nextTo"/>
        <c:crossAx val="3537945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0557928844167895"/>
          <c:y val="4.8573395548076187E-2"/>
          <c:w val="0.44992271806596607"/>
          <c:h val="0.8452937351793773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cat>
            <c:strRef>
              <c:f>Лист1!$A$2:$A$15</c:f>
              <c:strCache>
                <c:ptCount val="14"/>
                <c:pt idx="0">
                  <c:v>ЦПКиО</c:v>
                </c:pt>
                <c:pt idx="1">
                  <c:v>Филиал Тагнинского музея</c:v>
                </c:pt>
                <c:pt idx="2">
                  <c:v>МО Ханжиново</c:v>
                </c:pt>
                <c:pt idx="3">
                  <c:v>МО Моисеевка</c:v>
                </c:pt>
                <c:pt idx="4">
                  <c:v>ММБУК "Родник"</c:v>
                </c:pt>
                <c:pt idx="5">
                  <c:v>МБУК "Заларинский районный краеведческий музей"</c:v>
                </c:pt>
                <c:pt idx="6">
                  <c:v>МБУК "Заларинская ЦБС"</c:v>
                </c:pt>
                <c:pt idx="7">
                  <c:v>МБОУ Второтыретская СОШ</c:v>
                </c:pt>
                <c:pt idx="8">
                  <c:v>МБОУ "Бажирская ООШ"</c:v>
                </c:pt>
                <c:pt idx="9">
                  <c:v>ОГБУ СО "Заларинский СДИ для ПиИ"</c:v>
                </c:pt>
                <c:pt idx="10">
                  <c:v>ДМШ Тыреть</c:v>
                </c:pt>
                <c:pt idx="11">
                  <c:v>ДШИ Залари</c:v>
                </c:pt>
                <c:pt idx="12">
                  <c:v>Вспомогательный персонал</c:v>
                </c:pt>
                <c:pt idx="13">
                  <c:v>АУП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1</c:v>
                </c:pt>
                <c:pt idx="1">
                  <c:v>0.5</c:v>
                </c:pt>
                <c:pt idx="2">
                  <c:v>5.3</c:v>
                </c:pt>
                <c:pt idx="3">
                  <c:v>6.5</c:v>
                </c:pt>
                <c:pt idx="4">
                  <c:v>16.5</c:v>
                </c:pt>
                <c:pt idx="6">
                  <c:v>2.5</c:v>
                </c:pt>
                <c:pt idx="7">
                  <c:v>1</c:v>
                </c:pt>
                <c:pt idx="8">
                  <c:v>4</c:v>
                </c:pt>
                <c:pt idx="9">
                  <c:v>4</c:v>
                </c:pt>
                <c:pt idx="10">
                  <c:v>3</c:v>
                </c:pt>
                <c:pt idx="11">
                  <c:v>5.25</c:v>
                </c:pt>
                <c:pt idx="12">
                  <c:v>30</c:v>
                </c:pt>
                <c:pt idx="13">
                  <c:v>8.5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cat>
            <c:strRef>
              <c:f>Лист1!$A$2:$A$15</c:f>
              <c:strCache>
                <c:ptCount val="14"/>
                <c:pt idx="0">
                  <c:v>ЦПКиО</c:v>
                </c:pt>
                <c:pt idx="1">
                  <c:v>Филиал Тагнинского музея</c:v>
                </c:pt>
                <c:pt idx="2">
                  <c:v>МО Ханжиново</c:v>
                </c:pt>
                <c:pt idx="3">
                  <c:v>МО Моисеевка</c:v>
                </c:pt>
                <c:pt idx="4">
                  <c:v>ММБУК "Родник"</c:v>
                </c:pt>
                <c:pt idx="5">
                  <c:v>МБУК "Заларинский районный краеведческий музей"</c:v>
                </c:pt>
                <c:pt idx="6">
                  <c:v>МБУК "Заларинская ЦБС"</c:v>
                </c:pt>
                <c:pt idx="7">
                  <c:v>МБОУ Второтыретская СОШ</c:v>
                </c:pt>
                <c:pt idx="8">
                  <c:v>МБОУ "Бажирская ООШ"</c:v>
                </c:pt>
                <c:pt idx="9">
                  <c:v>ОГБУ СО "Заларинский СДИ для ПиИ"</c:v>
                </c:pt>
                <c:pt idx="10">
                  <c:v>ДМШ Тыреть</c:v>
                </c:pt>
                <c:pt idx="11">
                  <c:v>ДШИ Залари</c:v>
                </c:pt>
                <c:pt idx="12">
                  <c:v>Вспомогательный персонал</c:v>
                </c:pt>
                <c:pt idx="13">
                  <c:v>АУП</c:v>
                </c:pt>
              </c:strCache>
            </c:strRef>
          </c:cat>
          <c:val>
            <c:numRef>
              <c:f>Лист1!$C$2:$C$15</c:f>
              <c:numCache>
                <c:formatCode>General</c:formatCode>
                <c:ptCount val="14"/>
                <c:pt idx="0">
                  <c:v>1</c:v>
                </c:pt>
                <c:pt idx="1">
                  <c:v>0.5</c:v>
                </c:pt>
                <c:pt idx="2">
                  <c:v>5.3</c:v>
                </c:pt>
                <c:pt idx="3">
                  <c:v>6.5</c:v>
                </c:pt>
                <c:pt idx="4">
                  <c:v>16.5</c:v>
                </c:pt>
                <c:pt idx="5">
                  <c:v>1</c:v>
                </c:pt>
                <c:pt idx="6">
                  <c:v>2.5</c:v>
                </c:pt>
                <c:pt idx="7">
                  <c:v>1</c:v>
                </c:pt>
                <c:pt idx="8">
                  <c:v>4</c:v>
                </c:pt>
                <c:pt idx="9">
                  <c:v>4</c:v>
                </c:pt>
                <c:pt idx="10">
                  <c:v>3</c:v>
                </c:pt>
                <c:pt idx="11">
                  <c:v>5.25</c:v>
                </c:pt>
                <c:pt idx="12">
                  <c:v>30</c:v>
                </c:pt>
                <c:pt idx="13">
                  <c:v>8.5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cat>
            <c:strRef>
              <c:f>Лист1!$A$2:$A$15</c:f>
              <c:strCache>
                <c:ptCount val="14"/>
                <c:pt idx="0">
                  <c:v>ЦПКиО</c:v>
                </c:pt>
                <c:pt idx="1">
                  <c:v>Филиал Тагнинского музея</c:v>
                </c:pt>
                <c:pt idx="2">
                  <c:v>МО Ханжиново</c:v>
                </c:pt>
                <c:pt idx="3">
                  <c:v>МО Моисеевка</c:v>
                </c:pt>
                <c:pt idx="4">
                  <c:v>ММБУК "Родник"</c:v>
                </c:pt>
                <c:pt idx="5">
                  <c:v>МБУК "Заларинский районный краеведческий музей"</c:v>
                </c:pt>
                <c:pt idx="6">
                  <c:v>МБУК "Заларинская ЦБС"</c:v>
                </c:pt>
                <c:pt idx="7">
                  <c:v>МБОУ Второтыретская СОШ</c:v>
                </c:pt>
                <c:pt idx="8">
                  <c:v>МБОУ "Бажирская ООШ"</c:v>
                </c:pt>
                <c:pt idx="9">
                  <c:v>ОГБУ СО "Заларинский СДИ для ПиИ"</c:v>
                </c:pt>
                <c:pt idx="10">
                  <c:v>ДМШ Тыреть</c:v>
                </c:pt>
                <c:pt idx="11">
                  <c:v>ДШИ Залари</c:v>
                </c:pt>
                <c:pt idx="12">
                  <c:v>Вспомогательный персонал</c:v>
                </c:pt>
                <c:pt idx="13">
                  <c:v>АУП</c:v>
                </c:pt>
              </c:strCache>
            </c:strRef>
          </c:cat>
          <c:val>
            <c:numRef>
              <c:f>Лист1!$D$2:$D$15</c:f>
              <c:numCache>
                <c:formatCode>General</c:formatCode>
                <c:ptCount val="14"/>
                <c:pt idx="0">
                  <c:v>1</c:v>
                </c:pt>
                <c:pt idx="1">
                  <c:v>0.5</c:v>
                </c:pt>
                <c:pt idx="2">
                  <c:v>5.3</c:v>
                </c:pt>
                <c:pt idx="3">
                  <c:v>6.5</c:v>
                </c:pt>
                <c:pt idx="4">
                  <c:v>16.5</c:v>
                </c:pt>
                <c:pt idx="5">
                  <c:v>1</c:v>
                </c:pt>
                <c:pt idx="6">
                  <c:v>2.5</c:v>
                </c:pt>
                <c:pt idx="7">
                  <c:v>1</c:v>
                </c:pt>
                <c:pt idx="8">
                  <c:v>4</c:v>
                </c:pt>
                <c:pt idx="9">
                  <c:v>4</c:v>
                </c:pt>
                <c:pt idx="10">
                  <c:v>3</c:v>
                </c:pt>
                <c:pt idx="11">
                  <c:v>5.25</c:v>
                </c:pt>
                <c:pt idx="12">
                  <c:v>52</c:v>
                </c:pt>
                <c:pt idx="13">
                  <c:v>12.5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5151744"/>
        <c:axId val="45153280"/>
      </c:barChart>
      <c:catAx>
        <c:axId val="451517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 baseline="0"/>
            </a:pPr>
            <a:endParaRPr lang="ru-RU"/>
          </a:p>
        </c:txPr>
        <c:crossAx val="45153280"/>
        <c:crosses val="autoZero"/>
        <c:auto val="1"/>
        <c:lblAlgn val="ctr"/>
        <c:lblOffset val="100"/>
        <c:noMultiLvlLbl val="0"/>
      </c:catAx>
      <c:valAx>
        <c:axId val="4515328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451517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776350981578178"/>
          <c:y val="0.1091529953461961"/>
          <c:w val="0.60315829105408036"/>
          <c:h val="0.820887185374464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Количество рейсов за год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892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Количество рейсов за год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1068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Количество рейсов за год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1315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644608"/>
        <c:axId val="152654592"/>
      </c:barChart>
      <c:catAx>
        <c:axId val="152644608"/>
        <c:scaling>
          <c:orientation val="minMax"/>
        </c:scaling>
        <c:delete val="1"/>
        <c:axPos val="b"/>
        <c:majorTickMark val="out"/>
        <c:minorTickMark val="none"/>
        <c:tickLblPos val="nextTo"/>
        <c:crossAx val="152654592"/>
        <c:crosses val="autoZero"/>
        <c:auto val="1"/>
        <c:lblAlgn val="ctr"/>
        <c:lblOffset val="100"/>
        <c:noMultiLvlLbl val="0"/>
      </c:catAx>
      <c:valAx>
        <c:axId val="1526545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26446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28219563940557"/>
          <c:y val="0.31039974927363856"/>
          <c:w val="0.22057422413914263"/>
          <c:h val="0.37920050145272294"/>
        </c:manualLayout>
      </c:layout>
      <c:overlay val="0"/>
    </c:legend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500" baseline="0"/>
      </a:pPr>
      <a:endParaRPr lang="ru-RU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776350981578178"/>
          <c:y val="0.1091529953461961"/>
          <c:w val="0.60315829105408036"/>
          <c:h val="0.820887185374464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Количество рейсов за год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1196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Количество рейсов за год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1269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Количество рейсов за год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1621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480320"/>
        <c:axId val="39494400"/>
      </c:barChart>
      <c:catAx>
        <c:axId val="39480320"/>
        <c:scaling>
          <c:orientation val="minMax"/>
        </c:scaling>
        <c:delete val="1"/>
        <c:axPos val="b"/>
        <c:majorTickMark val="out"/>
        <c:minorTickMark val="none"/>
        <c:tickLblPos val="nextTo"/>
        <c:crossAx val="39494400"/>
        <c:crosses val="autoZero"/>
        <c:auto val="1"/>
        <c:lblAlgn val="ctr"/>
        <c:lblOffset val="100"/>
        <c:noMultiLvlLbl val="0"/>
      </c:catAx>
      <c:valAx>
        <c:axId val="39494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94803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28219563940557"/>
          <c:y val="0.31039974927363856"/>
          <c:w val="0.22057422413914263"/>
          <c:h val="0.37920050145272294"/>
        </c:manualLayout>
      </c:layout>
      <c:overlay val="0"/>
      <c:txPr>
        <a:bodyPr/>
        <a:lstStyle/>
        <a:p>
          <a:pPr rtl="0">
            <a:defRPr/>
          </a:pPr>
          <a:endParaRPr lang="ru-RU"/>
        </a:p>
      </c:txPr>
    </c:legend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500" baseline="0"/>
      </a:pPr>
      <a:endParaRPr lang="ru-RU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Бензин и диз.топливо</c:v>
                </c:pt>
                <c:pt idx="1">
                  <c:v>Смазочные материалы</c:v>
                </c:pt>
                <c:pt idx="2">
                  <c:v>Уголь каменный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4225</c:v>
                </c:pt>
                <c:pt idx="1">
                  <c:v>328</c:v>
                </c:pt>
                <c:pt idx="2">
                  <c:v>226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Бензин и диз.топливо</c:v>
                </c:pt>
                <c:pt idx="1">
                  <c:v>Смазочные материалы</c:v>
                </c:pt>
                <c:pt idx="2">
                  <c:v>Уголь каменный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4974</c:v>
                </c:pt>
                <c:pt idx="1">
                  <c:v>323</c:v>
                </c:pt>
                <c:pt idx="2">
                  <c:v>446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Бензин и диз.топливо</c:v>
                </c:pt>
                <c:pt idx="1">
                  <c:v>Смазочные материалы</c:v>
                </c:pt>
                <c:pt idx="2">
                  <c:v>Уголь каменный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5385</c:v>
                </c:pt>
                <c:pt idx="1">
                  <c:v>355</c:v>
                </c:pt>
                <c:pt idx="2">
                  <c:v>446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9961344"/>
        <c:axId val="39962880"/>
        <c:axId val="40030208"/>
      </c:bar3DChart>
      <c:catAx>
        <c:axId val="39961344"/>
        <c:scaling>
          <c:orientation val="minMax"/>
        </c:scaling>
        <c:delete val="0"/>
        <c:axPos val="b"/>
        <c:majorTickMark val="out"/>
        <c:minorTickMark val="none"/>
        <c:tickLblPos val="nextTo"/>
        <c:crossAx val="39962880"/>
        <c:crosses val="autoZero"/>
        <c:auto val="1"/>
        <c:lblAlgn val="ctr"/>
        <c:lblOffset val="100"/>
        <c:noMultiLvlLbl val="0"/>
      </c:catAx>
      <c:valAx>
        <c:axId val="399628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9961344"/>
        <c:crosses val="autoZero"/>
        <c:crossBetween val="between"/>
      </c:valAx>
      <c:serAx>
        <c:axId val="40030208"/>
        <c:scaling>
          <c:orientation val="minMax"/>
        </c:scaling>
        <c:delete val="1"/>
        <c:axPos val="b"/>
        <c:majorTickMark val="out"/>
        <c:minorTickMark val="none"/>
        <c:tickLblPos val="nextTo"/>
        <c:crossAx val="39962880"/>
        <c:crosses val="autoZero"/>
      </c:serAx>
    </c:plotArea>
    <c:legend>
      <c:legendPos val="r"/>
      <c:layout/>
      <c:overlay val="0"/>
      <c:txPr>
        <a:bodyPr/>
        <a:lstStyle/>
        <a:p>
          <a:pPr>
            <a:defRPr sz="3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77491D-1B33-40D8-81C3-ADE3D03EED2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E7047D-9196-4CBE-A08E-0F73E4C8FEF3}">
      <dgm:prSet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noFill/>
      </dgm:spPr>
      <dgm:t>
        <a:bodyPr/>
        <a:lstStyle/>
        <a:p>
          <a:pPr algn="ctr" rtl="0"/>
          <a:r>
            <a:rPr lang="ru-RU" dirty="0" smtClean="0">
              <a:solidFill>
                <a:schemeClr val="tx1"/>
              </a:solidFill>
            </a:rPr>
            <a:t>Автомобиль </a:t>
          </a:r>
          <a:r>
            <a:rPr lang="ru-RU" dirty="0" err="1" smtClean="0">
              <a:solidFill>
                <a:schemeClr val="tx1"/>
              </a:solidFill>
            </a:rPr>
            <a:t>Камаз</a:t>
          </a:r>
          <a:r>
            <a:rPr lang="ru-RU" dirty="0" smtClean="0">
              <a:solidFill>
                <a:schemeClr val="tx1"/>
              </a:solidFill>
            </a:rPr>
            <a:t> 7074А6 (Автоцистерна вакуумная) – объём бочки 12 куб. м. Количество рейсов </a:t>
          </a:r>
          <a:r>
            <a:rPr lang="ru-RU" u="none" dirty="0" smtClean="0">
              <a:solidFill>
                <a:schemeClr val="tx1"/>
              </a:solidFill>
            </a:rPr>
            <a:t>в</a:t>
          </a:r>
          <a:r>
            <a:rPr lang="ru-RU" b="1" i="0" u="none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2025 </a:t>
          </a:r>
          <a:r>
            <a:rPr lang="ru-RU" u="none" dirty="0" smtClean="0">
              <a:solidFill>
                <a:schemeClr val="tx1"/>
              </a:solidFill>
            </a:rPr>
            <a:t>году </a:t>
          </a:r>
          <a:r>
            <a:rPr lang="ru-RU" dirty="0" smtClean="0">
              <a:solidFill>
                <a:schemeClr val="tx1"/>
              </a:solidFill>
            </a:rPr>
            <a:t>– </a:t>
          </a:r>
          <a:r>
            <a:rPr lang="ru-RU" b="1" dirty="0" smtClean="0">
              <a:solidFill>
                <a:schemeClr val="tx1"/>
              </a:solidFill>
            </a:rPr>
            <a:t>1315</a:t>
          </a:r>
          <a:r>
            <a:rPr lang="ru-RU" dirty="0" smtClean="0">
              <a:solidFill>
                <a:schemeClr val="tx1"/>
              </a:solidFill>
            </a:rPr>
            <a:t> – это </a:t>
          </a:r>
          <a:r>
            <a:rPr lang="ru-RU" b="1" dirty="0" smtClean="0">
              <a:solidFill>
                <a:schemeClr val="tx1"/>
              </a:solidFill>
            </a:rPr>
            <a:t>15 780</a:t>
          </a:r>
          <a:r>
            <a: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куб.м</a:t>
          </a:r>
          <a:r>
            <a:rPr lang="ru-RU" dirty="0" smtClean="0">
              <a:solidFill>
                <a:schemeClr val="tx1"/>
              </a:solidFill>
            </a:rPr>
            <a:t>. ЖБО.</a:t>
          </a:r>
          <a:endParaRPr lang="ru-RU" dirty="0">
            <a:solidFill>
              <a:schemeClr val="tx1"/>
            </a:solidFill>
          </a:endParaRPr>
        </a:p>
      </dgm:t>
    </dgm:pt>
    <dgm:pt modelId="{40469CD3-3196-45E1-9047-AA0BAE972A2C}" type="parTrans" cxnId="{75E7A3D7-A8F4-4F8B-A6D8-86FADF7FD16E}">
      <dgm:prSet/>
      <dgm:spPr/>
      <dgm:t>
        <a:bodyPr/>
        <a:lstStyle/>
        <a:p>
          <a:endParaRPr lang="ru-RU"/>
        </a:p>
      </dgm:t>
    </dgm:pt>
    <dgm:pt modelId="{F51CC8B1-677C-47AF-A4D9-82551663C172}" type="sibTrans" cxnId="{75E7A3D7-A8F4-4F8B-A6D8-86FADF7FD16E}">
      <dgm:prSet/>
      <dgm:spPr/>
      <dgm:t>
        <a:bodyPr/>
        <a:lstStyle/>
        <a:p>
          <a:endParaRPr lang="ru-RU"/>
        </a:p>
      </dgm:t>
    </dgm:pt>
    <dgm:pt modelId="{2E909A4E-649C-4832-A41F-490DAAE654D8}" type="pres">
      <dgm:prSet presAssocID="{7577491D-1B33-40D8-81C3-ADE3D03EED2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F2EB3A-D17D-40BA-BEA5-1685C8531F19}" type="pres">
      <dgm:prSet presAssocID="{F2E7047D-9196-4CBE-A08E-0F73E4C8FEF3}" presName="parentText" presStyleLbl="node1" presStyleIdx="0" presStyleCnt="1" custLinFactNeighborX="-566" custLinFactNeighborY="-419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C508E5-50CA-495A-817D-7835BF206893}" type="presOf" srcId="{7577491D-1B33-40D8-81C3-ADE3D03EED2E}" destId="{2E909A4E-649C-4832-A41F-490DAAE654D8}" srcOrd="0" destOrd="0" presId="urn:microsoft.com/office/officeart/2005/8/layout/vList2"/>
    <dgm:cxn modelId="{75E7A3D7-A8F4-4F8B-A6D8-86FADF7FD16E}" srcId="{7577491D-1B33-40D8-81C3-ADE3D03EED2E}" destId="{F2E7047D-9196-4CBE-A08E-0F73E4C8FEF3}" srcOrd="0" destOrd="0" parTransId="{40469CD3-3196-45E1-9047-AA0BAE972A2C}" sibTransId="{F51CC8B1-677C-47AF-A4D9-82551663C172}"/>
    <dgm:cxn modelId="{2AF2EC04-5913-4E7A-9CDD-67BEA8FA7144}" type="presOf" srcId="{F2E7047D-9196-4CBE-A08E-0F73E4C8FEF3}" destId="{D3F2EB3A-D17D-40BA-BEA5-1685C8531F19}" srcOrd="0" destOrd="0" presId="urn:microsoft.com/office/officeart/2005/8/layout/vList2"/>
    <dgm:cxn modelId="{70B9B99E-B78B-4340-9BF4-57F02334DDEC}" type="presParOf" srcId="{2E909A4E-649C-4832-A41F-490DAAE654D8}" destId="{D3F2EB3A-D17D-40BA-BEA5-1685C8531F19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F2EB3A-D17D-40BA-BEA5-1685C8531F19}">
      <dsp:nvSpPr>
        <dsp:cNvPr id="0" name=""/>
        <dsp:cNvSpPr/>
      </dsp:nvSpPr>
      <dsp:spPr>
        <a:xfrm>
          <a:off x="0" y="0"/>
          <a:ext cx="8537632" cy="617760"/>
        </a:xfrm>
        <a:prstGeom prst="roundRect">
          <a:avLst/>
        </a:prstGeom>
        <a:noFill/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shade val="30000"/>
              <a:satMod val="120000"/>
            </a:schemeClr>
          </a:contourClr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Автомобиль </a:t>
          </a:r>
          <a:r>
            <a:rPr lang="ru-RU" sz="1600" kern="1200" dirty="0" err="1" smtClean="0">
              <a:solidFill>
                <a:schemeClr val="tx1"/>
              </a:solidFill>
            </a:rPr>
            <a:t>Камаз</a:t>
          </a:r>
          <a:r>
            <a:rPr lang="ru-RU" sz="1600" kern="1200" dirty="0" smtClean="0">
              <a:solidFill>
                <a:schemeClr val="tx1"/>
              </a:solidFill>
            </a:rPr>
            <a:t> 7074А6 (Автоцистерна вакуумная) – объём бочки 12 куб. м. Количество рейсов </a:t>
          </a:r>
          <a:r>
            <a:rPr lang="ru-RU" sz="1600" u="none" kern="1200" dirty="0" smtClean="0">
              <a:solidFill>
                <a:schemeClr val="tx1"/>
              </a:solidFill>
            </a:rPr>
            <a:t>в</a:t>
          </a:r>
          <a:r>
            <a:rPr lang="ru-RU" sz="1600" b="1" i="0" u="none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2025 </a:t>
          </a:r>
          <a:r>
            <a:rPr lang="ru-RU" sz="1600" u="none" kern="1200" dirty="0" smtClean="0">
              <a:solidFill>
                <a:schemeClr val="tx1"/>
              </a:solidFill>
            </a:rPr>
            <a:t>году </a:t>
          </a:r>
          <a:r>
            <a:rPr lang="ru-RU" sz="1600" kern="1200" dirty="0" smtClean="0">
              <a:solidFill>
                <a:schemeClr val="tx1"/>
              </a:solidFill>
            </a:rPr>
            <a:t>– </a:t>
          </a:r>
          <a:r>
            <a:rPr lang="ru-RU" sz="1600" b="1" kern="1200" dirty="0" smtClean="0">
              <a:solidFill>
                <a:schemeClr val="tx1"/>
              </a:solidFill>
            </a:rPr>
            <a:t>1315</a:t>
          </a:r>
          <a:r>
            <a:rPr lang="ru-RU" sz="1600" kern="1200" dirty="0" smtClean="0">
              <a:solidFill>
                <a:schemeClr val="tx1"/>
              </a:solidFill>
            </a:rPr>
            <a:t> – это </a:t>
          </a:r>
          <a:r>
            <a:rPr lang="ru-RU" sz="1600" b="1" kern="1200" dirty="0" smtClean="0">
              <a:solidFill>
                <a:schemeClr val="tx1"/>
              </a:solidFill>
            </a:rPr>
            <a:t>15 780</a:t>
          </a:r>
          <a:r>
            <a:rPr lang="ru-RU" sz="1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kern="1200" dirty="0" err="1" smtClean="0">
              <a:solidFill>
                <a:schemeClr val="tx1"/>
              </a:solidFill>
            </a:rPr>
            <a:t>куб.м</a:t>
          </a:r>
          <a:r>
            <a:rPr lang="ru-RU" sz="1600" kern="1200" dirty="0" smtClean="0">
              <a:solidFill>
                <a:schemeClr val="tx1"/>
              </a:solidFill>
            </a:rPr>
            <a:t>. ЖБО.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30157" y="30157"/>
        <a:ext cx="8477318" cy="5574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0.79119</cdr:x>
      <cdr:y>0.31753</cdr:y>
    </cdr:from>
    <cdr:to>
      <cdr:x>0.90648</cdr:x>
      <cdr:y>0.36083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275040" y="1584175"/>
          <a:ext cx="91440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0.79119</cdr:x>
      <cdr:y>0.31753</cdr:y>
    </cdr:from>
    <cdr:to>
      <cdr:x>0.90648</cdr:x>
      <cdr:y>0.36083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75040" y="1584175"/>
          <a:ext cx="91440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0.71464</cdr:x>
      <cdr:y>0.31753</cdr:y>
    </cdr:from>
    <cdr:to>
      <cdr:x>0.8974</cdr:x>
      <cdr:y>0.50081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976664" y="1584175"/>
          <a:ext cx="1528489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dirty="0" smtClean="0"/>
            <a:t>Приобретение цистерны вакуумной</a:t>
          </a:r>
        </a:p>
        <a:p xmlns:a="http://schemas.openxmlformats.org/drawingml/2006/main">
          <a:endParaRPr lang="ru-RU" sz="9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0.16808</cdr:x>
      <cdr:y>0.91472</cdr:y>
    </cdr:from>
    <cdr:to>
      <cdr:x>0.36722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40284" y="5112569"/>
          <a:ext cx="1706488" cy="4766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0.50349</cdr:x>
      <cdr:y>0.00425</cdr:y>
    </cdr:from>
    <cdr:to>
      <cdr:x>0.60844</cdr:x>
      <cdr:y>0.16577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386981" y="22382"/>
          <a:ext cx="914439" cy="8505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0.45195</cdr:x>
      <cdr:y>0.07698</cdr:y>
    </cdr:from>
    <cdr:to>
      <cdr:x>0.83889</cdr:x>
      <cdr:y>0.17483</cdr:y>
    </cdr:to>
    <cdr:sp macro="" textlink="">
      <cdr:nvSpPr>
        <cdr:cNvPr id="4" name="TextBox 4"/>
        <cdr:cNvSpPr txBox="1"/>
      </cdr:nvSpPr>
      <cdr:spPr>
        <a:xfrm xmlns:a="http://schemas.openxmlformats.org/drawingml/2006/main">
          <a:off x="3937845" y="421990"/>
          <a:ext cx="3371444" cy="53642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500" i="1" dirty="0" smtClean="0"/>
            <a:t>(договора ГПХ, обслуживание ПО,</a:t>
          </a:r>
        </a:p>
        <a:p xmlns:a="http://schemas.openxmlformats.org/drawingml/2006/main">
          <a:r>
            <a:rPr lang="ru-RU" sz="1500" i="1" dirty="0" smtClean="0"/>
            <a:t>медосмотры водителей, обучение)</a:t>
          </a:r>
          <a:endParaRPr lang="ru-RU" sz="1500" i="1" dirty="0"/>
        </a:p>
      </cdr:txBody>
    </cdr:sp>
  </cdr:relSizeAnchor>
  <cdr:relSizeAnchor xmlns:cdr="http://schemas.openxmlformats.org/drawingml/2006/chartDrawing">
    <cdr:from>
      <cdr:x>0.42948</cdr:x>
      <cdr:y>0.76591</cdr:y>
    </cdr:from>
    <cdr:to>
      <cdr:x>0.70235</cdr:x>
      <cdr:y>0.82089</cdr:y>
    </cdr:to>
    <cdr:sp macro="" textlink="">
      <cdr:nvSpPr>
        <cdr:cNvPr id="5" name="TextBox 5"/>
        <cdr:cNvSpPr txBox="1"/>
      </cdr:nvSpPr>
      <cdr:spPr>
        <a:xfrm xmlns:a="http://schemas.openxmlformats.org/drawingml/2006/main">
          <a:off x="3742059" y="4198773"/>
          <a:ext cx="2377541" cy="3014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500" i="1" dirty="0" smtClean="0"/>
            <a:t>(командировки, проезд)</a:t>
          </a:r>
          <a:endParaRPr lang="ru-RU" sz="1500" i="1" dirty="0"/>
        </a:p>
      </cdr:txBody>
    </cdr:sp>
  </cdr:relSizeAnchor>
  <cdr:relSizeAnchor xmlns:cdr="http://schemas.openxmlformats.org/drawingml/2006/chartDrawing">
    <cdr:from>
      <cdr:x>0.55254</cdr:x>
      <cdr:y>0.18378</cdr:y>
    </cdr:from>
    <cdr:to>
      <cdr:x>0.65749</cdr:x>
      <cdr:y>0.3453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4814348" y="1080120"/>
          <a:ext cx="914439" cy="9492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0.69343</cdr:x>
      <cdr:y>0.30378</cdr:y>
    </cdr:from>
    <cdr:to>
      <cdr:x>0.92885</cdr:x>
      <cdr:y>0.46451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316110" y="1575614"/>
          <a:ext cx="2144322" cy="8336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Всего за 2025 год</a:t>
          </a:r>
        </a:p>
        <a:p xmlns:a="http://schemas.openxmlformats.org/drawingml/2006/main">
          <a:r>
            <a:rPr lang="ru-RU" sz="1800" b="1" dirty="0" smtClean="0"/>
            <a:t>59 525 тыс. руб.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0.52011</cdr:x>
      <cdr:y>0.10627</cdr:y>
    </cdr:from>
    <cdr:to>
      <cdr:x>0.61588</cdr:x>
      <cdr:y>0.16858</cdr:y>
    </cdr:to>
    <cdr:sp macro="" textlink="">
      <cdr:nvSpPr>
        <cdr:cNvPr id="3" name="TextBox 5"/>
        <cdr:cNvSpPr txBox="1"/>
      </cdr:nvSpPr>
      <cdr:spPr>
        <a:xfrm xmlns:a="http://schemas.openxmlformats.org/drawingml/2006/main">
          <a:off x="4737424" y="551190"/>
          <a:ext cx="872355" cy="3231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500" i="1" dirty="0" smtClean="0"/>
            <a:t>(0,58 %)</a:t>
          </a:r>
          <a:endParaRPr lang="ru-RU" sz="1500" i="1" dirty="0"/>
        </a:p>
      </cdr:txBody>
    </cdr:sp>
  </cdr:relSizeAnchor>
  <cdr:relSizeAnchor xmlns:cdr="http://schemas.openxmlformats.org/drawingml/2006/chartDrawing">
    <cdr:from>
      <cdr:x>0.73121</cdr:x>
      <cdr:y>0.69416</cdr:y>
    </cdr:from>
    <cdr:to>
      <cdr:x>0.86561</cdr:x>
      <cdr:y>0.75647</cdr:y>
    </cdr:to>
    <cdr:sp macro="" textlink="">
      <cdr:nvSpPr>
        <cdr:cNvPr id="4" name="TextBox 5"/>
        <cdr:cNvSpPr txBox="1"/>
      </cdr:nvSpPr>
      <cdr:spPr>
        <a:xfrm xmlns:a="http://schemas.openxmlformats.org/drawingml/2006/main">
          <a:off x="6660232" y="3600401"/>
          <a:ext cx="1224183" cy="32318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500" i="1" dirty="0" smtClean="0"/>
            <a:t>(19,88 %)</a:t>
          </a:r>
          <a:endParaRPr lang="ru-RU" sz="1500" i="1" dirty="0"/>
        </a:p>
      </cdr:txBody>
    </cdr:sp>
  </cdr:relSizeAnchor>
  <cdr:relSizeAnchor xmlns:cdr="http://schemas.openxmlformats.org/drawingml/2006/chartDrawing">
    <cdr:from>
      <cdr:x>0.56052</cdr:x>
      <cdr:y>0.62475</cdr:y>
    </cdr:from>
    <cdr:to>
      <cdr:x>0.65629</cdr:x>
      <cdr:y>0.68706</cdr:y>
    </cdr:to>
    <cdr:sp macro="" textlink="">
      <cdr:nvSpPr>
        <cdr:cNvPr id="5" name="TextBox 5"/>
        <cdr:cNvSpPr txBox="1"/>
      </cdr:nvSpPr>
      <cdr:spPr>
        <a:xfrm xmlns:a="http://schemas.openxmlformats.org/drawingml/2006/main">
          <a:off x="5105499" y="3240386"/>
          <a:ext cx="872355" cy="3231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500" i="1" dirty="0" smtClean="0"/>
            <a:t>(3,89 %)</a:t>
          </a:r>
          <a:endParaRPr lang="ru-RU" sz="1500" i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0.16808</cdr:x>
      <cdr:y>0.91472</cdr:y>
    </cdr:from>
    <cdr:to>
      <cdr:x>0.36722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40284" y="5112569"/>
          <a:ext cx="1706488" cy="4766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0.59664</cdr:x>
      <cdr:y>0.63128</cdr:y>
    </cdr:from>
    <cdr:to>
      <cdr:x>0.70335</cdr:x>
      <cdr:y>0.79488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112692" y="3528393"/>
          <a:ext cx="914407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Всего за 2025 год</a:t>
          </a:r>
        </a:p>
        <a:p xmlns:a="http://schemas.openxmlformats.org/drawingml/2006/main">
          <a:r>
            <a:rPr lang="ru-RU" sz="2400" b="1" dirty="0" smtClean="0"/>
            <a:t>6 272 тыс. руб.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0.53782</cdr:x>
      <cdr:y>0.06442</cdr:y>
    </cdr:from>
    <cdr:to>
      <cdr:x>0.64453</cdr:x>
      <cdr:y>0.0773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608633" y="360041"/>
          <a:ext cx="914400" cy="720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0.53782</cdr:x>
      <cdr:y>0.03162</cdr:y>
    </cdr:from>
    <cdr:to>
      <cdr:x>0.64453</cdr:x>
      <cdr:y>0.19522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608633" y="176739"/>
          <a:ext cx="91440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500" i="1" dirty="0" smtClean="0"/>
            <a:t>(услуги экскаватора и автокрана)</a:t>
          </a:r>
          <a:endParaRPr lang="ru-RU" sz="1500" i="1" dirty="0"/>
        </a:p>
      </cdr:txBody>
    </cdr:sp>
  </cdr:relSizeAnchor>
  <cdr:relSizeAnchor xmlns:cdr="http://schemas.openxmlformats.org/drawingml/2006/chartDrawing">
    <cdr:from>
      <cdr:x>0.53782</cdr:x>
      <cdr:y>0.05153</cdr:y>
    </cdr:from>
    <cdr:to>
      <cdr:x>0.64453</cdr:x>
      <cdr:y>0.21513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608633" y="28803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0.60505</cdr:x>
      <cdr:y>0.05153</cdr:y>
    </cdr:from>
    <cdr:to>
      <cdr:x>0.71176</cdr:x>
      <cdr:y>0.21513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184700" y="28803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0.53782</cdr:x>
      <cdr:y>0.05153</cdr:y>
    </cdr:from>
    <cdr:to>
      <cdr:x>0.64453</cdr:x>
      <cdr:y>0.21513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608633" y="28803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565BE-2B7C-4671-8215-2B03794244D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778950-2FAC-48B4-884C-E7B262F739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767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672C1-2A6F-4C18-BA72-FCF67A06AD3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57C6B-688E-4E61-A2B6-6B9599BE461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672C1-2A6F-4C18-BA72-FCF67A06AD3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57C6B-688E-4E61-A2B6-6B9599BE461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672C1-2A6F-4C18-BA72-FCF67A06AD3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57C6B-688E-4E61-A2B6-6B9599BE46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672C1-2A6F-4C18-BA72-FCF67A06AD3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57C6B-688E-4E61-A2B6-6B9599BE461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672C1-2A6F-4C18-BA72-FCF67A06AD3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57C6B-688E-4E61-A2B6-6B9599BE461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672C1-2A6F-4C18-BA72-FCF67A06AD3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57C6B-688E-4E61-A2B6-6B9599BE46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672C1-2A6F-4C18-BA72-FCF67A06AD3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57C6B-688E-4E61-A2B6-6B9599BE46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672C1-2A6F-4C18-BA72-FCF67A06AD3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57C6B-688E-4E61-A2B6-6B9599BE46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672C1-2A6F-4C18-BA72-FCF67A06AD3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57C6B-688E-4E61-A2B6-6B9599BE461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672C1-2A6F-4C18-BA72-FCF67A06AD3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57C6B-688E-4E61-A2B6-6B9599BE46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672C1-2A6F-4C18-BA72-FCF67A06AD3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57C6B-688E-4E61-A2B6-6B9599BE46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98672C1-2A6F-4C18-BA72-FCF67A06AD3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EB57C6B-688E-4E61-A2B6-6B9599BE461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avatars.mds.yandex.net/get-altay/4392922/2a00000179eff0f86c865749930ff029ffcf/XXL_heigh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95739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260350"/>
            <a:ext cx="8856663" cy="1728788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ОТЧЁТ </a:t>
            </a:r>
            <a:r>
              <a:rPr lang="ru-RU" sz="5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РАБОТЕ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2025 год</a:t>
            </a:r>
            <a:endParaRPr lang="ru-RU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3667" y="5777141"/>
            <a:ext cx="8856663" cy="1088653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r"/>
            <a:r>
              <a:rPr lang="ru-RU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МАУ «Культура – Сервис»</a:t>
            </a:r>
            <a:br>
              <a:rPr lang="ru-RU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(Муниципальное автономное учреждение «Культура-Сервис»)</a:t>
            </a:r>
            <a:endParaRPr lang="ru-RU" sz="5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75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88640"/>
            <a:ext cx="8219256" cy="628531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40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Предметом деятельности учреждения являются: 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3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централизованное предоставление услуг по уборке (ОКВЭД 81.22), обслуживанию производственных помещений муниципальных и других учреждений и организаций, находящихся на территории </a:t>
            </a:r>
            <a:r>
              <a:rPr lang="ru-RU" sz="3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Заларинского</a:t>
            </a:r>
            <a:r>
              <a:rPr lang="ru-RU" sz="3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муниципального округа </a:t>
            </a:r>
            <a:r>
              <a:rPr lang="ru-RU" sz="3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Иркутсткой</a:t>
            </a:r>
            <a:r>
              <a:rPr lang="ru-RU" sz="3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области; 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3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техническое, организационное, хозяйственное, транспортное обеспечение их деятельности; 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3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текущий ремонт зданий муниципальных учреждений и организаций;</a:t>
            </a:r>
          </a:p>
          <a:p>
            <a:pPr algn="just">
              <a:buFont typeface="Courier New" pitchFamily="49" charset="0"/>
              <a:buChar char="o"/>
            </a:pPr>
            <a:r>
              <a:rPr lang="ru-RU" sz="3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осуществление перевозки </a:t>
            </a:r>
            <a:r>
              <a:rPr lang="ru-RU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пассажиров </a:t>
            </a:r>
            <a:r>
              <a:rPr lang="ru-RU" sz="3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сухопутным транспортом </a:t>
            </a:r>
            <a:r>
              <a:rPr lang="ru-RU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заказам (ОКВЭД </a:t>
            </a:r>
            <a:r>
              <a:rPr lang="ru-RU" sz="3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49.39.3) – введен </a:t>
            </a:r>
            <a:r>
              <a:rPr lang="ru-RU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12.12.2022 г. </a:t>
            </a:r>
          </a:p>
          <a:p>
            <a:pPr marL="45720" indent="0" algn="just">
              <a:buNone/>
            </a:pP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63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0"/>
            <a:ext cx="8856984" cy="6552728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9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Учредителем учреждения является Заларинский муниципальный округ Иркутской области</a:t>
            </a:r>
            <a:r>
              <a:rPr lang="ru-RU" sz="9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9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Функции и полномочия учредителя возложены на  Комитет по управлению муниципальным имуществом </a:t>
            </a:r>
            <a:r>
              <a:rPr lang="ru-RU" sz="9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Заларинского</a:t>
            </a:r>
            <a:r>
              <a:rPr lang="ru-RU" sz="9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муниципального округа Иркутской области.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96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Учреждение осуществляет деятельность в соответствии с муниципальным заданием учредителя</a:t>
            </a:r>
            <a:r>
              <a:rPr lang="ru-RU" sz="9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9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Финансовое </a:t>
            </a:r>
            <a:r>
              <a:rPr lang="ru-RU" sz="9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 выполнения муниципального задания осуществляется за счет средств, выделенных ему </a:t>
            </a:r>
            <a:r>
              <a:rPr lang="ru-RU" sz="9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учредителем</a:t>
            </a:r>
            <a:r>
              <a:rPr lang="ru-RU" sz="9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9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Также </a:t>
            </a:r>
            <a:r>
              <a:rPr lang="ru-RU" sz="9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учреждение </a:t>
            </a:r>
            <a:r>
              <a:rPr lang="ru-RU" sz="9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вправе сверх установленного муниципального задания оказывать услуги, относящиеся к основным </a:t>
            </a:r>
            <a:r>
              <a:rPr lang="ru-RU" sz="9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видам </a:t>
            </a:r>
            <a:r>
              <a:rPr lang="ru-RU" sz="9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деятельности – получать доходы от платной деятельности</a:t>
            </a:r>
            <a:r>
              <a:rPr lang="ru-RU" sz="9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9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2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85821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ДОХОДЫ за 3 года </a:t>
            </a:r>
            <a:r>
              <a:rPr lang="ru-RU" sz="50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0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( в тыс. руб.)</a:t>
            </a:r>
            <a:endParaRPr lang="ru-RU" sz="2400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775583296"/>
              </p:ext>
            </p:extLst>
          </p:nvPr>
        </p:nvGraphicFramePr>
        <p:xfrm>
          <a:off x="457200" y="1052736"/>
          <a:ext cx="8002588" cy="5421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9027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19256" cy="12241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СТРУКТУРА ДОХОДОВ</a:t>
            </a:r>
            <a:r>
              <a:rPr lang="ru-RU" sz="22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(в тыс. руб.)</a:t>
            </a:r>
            <a:endParaRPr lang="ru-RU" sz="2200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18859061"/>
              </p:ext>
            </p:extLst>
          </p:nvPr>
        </p:nvGraphicFramePr>
        <p:xfrm>
          <a:off x="0" y="1124744"/>
          <a:ext cx="8820000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8963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3235" y="0"/>
            <a:ext cx="9144000" cy="105273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СТРУКТУРА ДОХОДОВ ОТ ПЛАТНОЙ ДЕЯТЕЛЬНОСТИ </a:t>
            </a:r>
            <a:r>
              <a:rPr lang="ru-RU" sz="36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(в тыс. руб.)</a:t>
            </a:r>
            <a:endParaRPr lang="ru-RU" sz="36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51312628"/>
              </p:ext>
            </p:extLst>
          </p:nvPr>
        </p:nvGraphicFramePr>
        <p:xfrm>
          <a:off x="569720" y="908720"/>
          <a:ext cx="8002588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3356992"/>
            <a:ext cx="9142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Дебиторская задолженность </a:t>
            </a:r>
            <a:r>
              <a:rPr lang="ru-RU" dirty="0" smtClean="0"/>
              <a:t>по доходам от платной деятельности на </a:t>
            </a:r>
          </a:p>
          <a:p>
            <a:pPr algn="ctr"/>
            <a:r>
              <a:rPr lang="ru-RU" dirty="0" smtClean="0"/>
              <a:t>31.12.25 г. составила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2 410 105,46 </a:t>
            </a:r>
            <a:r>
              <a:rPr lang="ru-RU" dirty="0" smtClean="0"/>
              <a:t>рублей, в том числе: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01620"/>
              </p:ext>
            </p:extLst>
          </p:nvPr>
        </p:nvGraphicFramePr>
        <p:xfrm>
          <a:off x="683568" y="4024801"/>
          <a:ext cx="7776864" cy="25007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072"/>
                <a:gridCol w="6390291"/>
                <a:gridCol w="949501"/>
              </a:tblGrid>
              <a:tr h="1786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Наименование организации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Сумма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</a:tr>
              <a:tr h="1786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АО "Иркутскнефтепродукт" (вывоз ЖБО и услуги по подвозу воды)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 smtClean="0">
                          <a:effectLst/>
                        </a:rPr>
                        <a:t>54 528,00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</a:tr>
              <a:tr h="1786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БАЙКАЛ ООО СК (услуги по подвозу воды)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 smtClean="0">
                          <a:effectLst/>
                        </a:rPr>
                        <a:t>67 950,00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</a:tr>
              <a:tr h="1786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МКУ Благоустройство Заларинского МО (вывоз ЖБО)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 smtClean="0">
                          <a:effectLst/>
                        </a:rPr>
                        <a:t>62 016,00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</a:tr>
              <a:tr h="1786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МБУК Мойганский КИЦД "Звёздный" (вывоз ЖБО)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 smtClean="0">
                          <a:effectLst/>
                        </a:rPr>
                        <a:t>50 600,00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</a:tr>
              <a:tr h="1786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МБУК "</a:t>
                      </a:r>
                      <a:r>
                        <a:rPr lang="ru-RU" sz="1100" u="none" strike="noStrike" dirty="0" err="1">
                          <a:effectLst/>
                        </a:rPr>
                        <a:t>Ханжиновский</a:t>
                      </a:r>
                      <a:r>
                        <a:rPr lang="ru-RU" sz="1100" u="none" strike="noStrike" dirty="0">
                          <a:effectLst/>
                        </a:rPr>
                        <a:t> ЦИКД и СК</a:t>
                      </a:r>
                      <a:r>
                        <a:rPr lang="ru-RU" sz="1100" u="none" strike="noStrike" dirty="0" smtClean="0">
                          <a:effectLst/>
                        </a:rPr>
                        <a:t>"(текущая задолженность</a:t>
                      </a:r>
                      <a:r>
                        <a:rPr lang="ru-RU" sz="1100" u="none" strike="noStrike" baseline="0" dirty="0" smtClean="0">
                          <a:effectLst/>
                        </a:rPr>
                        <a:t> по взносам с заработной платы)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 smtClean="0">
                          <a:effectLst/>
                        </a:rPr>
                        <a:t>964 600,26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</a:tr>
              <a:tr h="1786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6.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ООО "Управляющая компания "Гарант" (услуги по откачке ЖБО)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 smtClean="0">
                          <a:effectLst/>
                        </a:rPr>
                        <a:t>272 733,16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</a:tr>
              <a:tr h="1786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МБУК "Моисеевский ЦИКД и СД" </a:t>
                      </a:r>
                      <a:r>
                        <a:rPr lang="ru-RU" sz="1100" u="none" strike="noStrike" dirty="0" smtClean="0">
                          <a:effectLst/>
                        </a:rPr>
                        <a:t>(текущая задолженность по взносам с заработной платы)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 smtClean="0">
                          <a:effectLst/>
                        </a:rPr>
                        <a:t>723 634,04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</a:tr>
              <a:tr h="1786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8.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ОГКУ Кадровый центр Иркутской области (услуги по вывозу ЖБО)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 smtClean="0">
                          <a:effectLst/>
                        </a:rPr>
                        <a:t>1 744,00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</a:tr>
              <a:tr h="1786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9.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ООО ПКФ "Саяны" (услуги по вывозу ЖБО)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 smtClean="0">
                          <a:effectLst/>
                        </a:rPr>
                        <a:t>10 464,00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</a:tr>
              <a:tr h="1786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10.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ФБУЗ "Центр гигиены и эпидемиологии в Иркутской области" (услуги по вывозу ЖБО)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 smtClean="0">
                          <a:effectLst/>
                        </a:rPr>
                        <a:t>13 048,00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</a:tr>
              <a:tr h="1786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Межрайонное управление №3 (услуги по вывозу ЖБО)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 smtClean="0">
                          <a:effectLst/>
                        </a:rPr>
                        <a:t>2 180,00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</a:tr>
              <a:tr h="1786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12.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ООО "Агрохолдинг" (услуги по вывозу ЖБО)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 smtClean="0">
                          <a:effectLst/>
                        </a:rPr>
                        <a:t>186 608,00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</a:tr>
              <a:tr h="1786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Итого: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 smtClean="0">
                          <a:effectLst/>
                        </a:rPr>
                        <a:t>2 410 105,46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443" marR="7443" marT="7443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02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6480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РАСХОДЫ ЗА 3 ГОДА    </a:t>
            </a:r>
            <a:r>
              <a:rPr lang="ru-RU" sz="5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(в тыс. руб.)</a:t>
            </a:r>
            <a:endParaRPr lang="ru-RU" sz="2000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147180947"/>
              </p:ext>
            </p:extLst>
          </p:nvPr>
        </p:nvGraphicFramePr>
        <p:xfrm>
          <a:off x="467544" y="1556792"/>
          <a:ext cx="8363198" cy="4989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12160" y="3550324"/>
            <a:ext cx="28083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 </a:t>
            </a:r>
            <a:r>
              <a:rPr lang="ru-RU" sz="1100" dirty="0" smtClean="0"/>
              <a:t>Приобретение легкового автомобиля, </a:t>
            </a:r>
          </a:p>
          <a:p>
            <a:r>
              <a:rPr lang="ru-RU" sz="1100" dirty="0" smtClean="0"/>
              <a:t>строительного оборудования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04970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2302"/>
            <a:ext cx="8928992" cy="1030434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СТРУКТУРА КАССОВЫХ РАСХОДОВ СУБСИДИИ НА ВЫПОЛНЕНИЕ МУНИЦИПАЛЬНОГО ЗАДАНИЯ В 2025 ГОДУ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(в тыс. руб.)</a:t>
            </a:r>
            <a:endParaRPr lang="ru-RU" sz="50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89327700"/>
              </p:ext>
            </p:extLst>
          </p:nvPr>
        </p:nvGraphicFramePr>
        <p:xfrm>
          <a:off x="130099" y="1318459"/>
          <a:ext cx="8713092" cy="5482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940152" y="2708920"/>
            <a:ext cx="231185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Всего за 2025 год </a:t>
            </a:r>
          </a:p>
          <a:p>
            <a:r>
              <a:rPr lang="ru-RU" sz="2400" b="1" dirty="0" smtClean="0"/>
              <a:t>68 208 </a:t>
            </a:r>
            <a:r>
              <a:rPr lang="ru-RU" b="1" dirty="0" smtClean="0"/>
              <a:t>тыс. руб.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960700" y="1412776"/>
            <a:ext cx="12282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i="1" dirty="0" smtClean="0"/>
              <a:t>(запчасти)</a:t>
            </a:r>
            <a:endParaRPr lang="ru-RU" sz="15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989144" y="3715925"/>
            <a:ext cx="22605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i="1" dirty="0" smtClean="0"/>
              <a:t>(техобслуживание ТС)</a:t>
            </a:r>
            <a:endParaRPr lang="ru-RU" sz="15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290126" y="2276872"/>
            <a:ext cx="185659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i="1" dirty="0" smtClean="0"/>
              <a:t>(топливо и уголь)</a:t>
            </a:r>
            <a:endParaRPr lang="ru-RU" sz="15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4139952" y="4149080"/>
            <a:ext cx="140455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i="1" dirty="0" smtClean="0"/>
              <a:t>(нечистоты)</a:t>
            </a:r>
            <a:endParaRPr lang="ru-RU" sz="1500" i="1" dirty="0"/>
          </a:p>
        </p:txBody>
      </p:sp>
    </p:spTree>
    <p:extLst>
      <p:ext uri="{BB962C8B-B14F-4D97-AF65-F5344CB8AC3E}">
        <p14:creationId xmlns:p14="http://schemas.microsoft.com/office/powerpoint/2010/main" val="356492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363272" cy="93610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5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СТРУКТУРА НАЧИСЛЕННОЙ ЗАРАБОТНОЙ ПЛАТЫ в 2025 ГОДУ</a:t>
            </a:r>
            <a:r>
              <a:rPr lang="ru-RU" sz="25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(в тыс. руб.)(включая страховые взносы)</a:t>
            </a:r>
            <a:endParaRPr lang="ru-RU" sz="2400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445526645"/>
              </p:ext>
            </p:extLst>
          </p:nvPr>
        </p:nvGraphicFramePr>
        <p:xfrm>
          <a:off x="0" y="1628799"/>
          <a:ext cx="9108504" cy="5186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177098" y="2924944"/>
            <a:ext cx="96926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i="1" dirty="0" smtClean="0"/>
              <a:t>(4,62 %)</a:t>
            </a:r>
            <a:endParaRPr lang="ru-RU" sz="15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5127293" y="1754597"/>
            <a:ext cx="8723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i="1" dirty="0" smtClean="0"/>
              <a:t>(2,86 %)</a:t>
            </a:r>
            <a:endParaRPr lang="ru-RU" sz="15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5003905" y="2506626"/>
            <a:ext cx="8723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i="1" dirty="0" smtClean="0"/>
              <a:t>(2,61 %)</a:t>
            </a:r>
            <a:endParaRPr lang="ru-RU" sz="15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5023153" y="3284984"/>
            <a:ext cx="8723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i="1" dirty="0" smtClean="0"/>
              <a:t>(2,66 %)</a:t>
            </a:r>
            <a:endParaRPr lang="ru-RU" sz="15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4775988" y="3697748"/>
            <a:ext cx="8723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i="1" dirty="0" smtClean="0"/>
              <a:t>(1,06 %)</a:t>
            </a:r>
            <a:endParaRPr lang="ru-RU" sz="15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4831700" y="4113945"/>
            <a:ext cx="8146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i="1" dirty="0" smtClean="0"/>
              <a:t>(0,97%)</a:t>
            </a:r>
            <a:endParaRPr lang="ru-RU" sz="1500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5274005" y="4437112"/>
            <a:ext cx="8723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i="1" dirty="0" smtClean="0"/>
              <a:t>(6,25 %)</a:t>
            </a:r>
            <a:endParaRPr lang="ru-RU" sz="15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7626823" y="5859705"/>
            <a:ext cx="111735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i="1" dirty="0" smtClean="0"/>
              <a:t>(31,73 %)</a:t>
            </a:r>
            <a:endParaRPr lang="ru-RU" sz="1500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6146360" y="6021288"/>
            <a:ext cx="148046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i="1" dirty="0" smtClean="0"/>
              <a:t>(15,41 %)</a:t>
            </a:r>
            <a:endParaRPr lang="ru-RU" sz="1500" i="1" dirty="0"/>
          </a:p>
        </p:txBody>
      </p:sp>
    </p:spTree>
    <p:extLst>
      <p:ext uri="{BB962C8B-B14F-4D97-AF65-F5344CB8AC3E}">
        <p14:creationId xmlns:p14="http://schemas.microsoft.com/office/powerpoint/2010/main" val="86394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928992" cy="11967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3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СТРУКТУРА РАСХОДОВ ПО ПЛАТНОЙ ДЕЯТЕЛЬНОСТИ В 2025 ГОДУ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(в тыс. руб.)</a:t>
            </a:r>
            <a:endParaRPr lang="ru-RU" sz="50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59357331"/>
              </p:ext>
            </p:extLst>
          </p:nvPr>
        </p:nvGraphicFramePr>
        <p:xfrm>
          <a:off x="215455" y="1268759"/>
          <a:ext cx="8569076" cy="55892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99993" y="4282062"/>
            <a:ext cx="34563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i="1" dirty="0" smtClean="0"/>
              <a:t>(ремонт оборудования, </a:t>
            </a:r>
            <a:r>
              <a:rPr lang="ru-RU" sz="1500" i="1" dirty="0" err="1" smtClean="0"/>
              <a:t>Тагнинская</a:t>
            </a:r>
            <a:r>
              <a:rPr lang="ru-RU" sz="1500" i="1" dirty="0" smtClean="0"/>
              <a:t> вода)</a:t>
            </a:r>
            <a:endParaRPr lang="ru-RU" sz="1500" i="1" dirty="0"/>
          </a:p>
        </p:txBody>
      </p:sp>
      <p:sp>
        <p:nvSpPr>
          <p:cNvPr id="6" name="TextBox 5"/>
          <p:cNvSpPr txBox="1"/>
          <p:nvPr/>
        </p:nvSpPr>
        <p:spPr>
          <a:xfrm rot="10800000" flipV="1">
            <a:off x="4788021" y="2390038"/>
            <a:ext cx="38164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i="1" dirty="0" smtClean="0"/>
              <a:t>(приобретение и обслуживание ПО, </a:t>
            </a:r>
          </a:p>
          <a:p>
            <a:r>
              <a:rPr lang="ru-RU" sz="1500" i="1" dirty="0"/>
              <a:t>с</a:t>
            </a:r>
            <a:r>
              <a:rPr lang="ru-RU" sz="1500" i="1" dirty="0" smtClean="0"/>
              <a:t>дача БАК-анализов)</a:t>
            </a:r>
            <a:endParaRPr lang="ru-RU" sz="15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4644008" y="3356992"/>
            <a:ext cx="432048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i="1" dirty="0" smtClean="0"/>
              <a:t>(приобретение инструмента и оборудования </a:t>
            </a:r>
          </a:p>
          <a:p>
            <a:r>
              <a:rPr lang="ru-RU" sz="1500" i="1" dirty="0" smtClean="0"/>
              <a:t>для работы бригад)</a:t>
            </a:r>
            <a:endParaRPr lang="ru-RU" sz="1500" i="1" dirty="0"/>
          </a:p>
        </p:txBody>
      </p:sp>
      <p:sp>
        <p:nvSpPr>
          <p:cNvPr id="8" name="TextBox 7"/>
          <p:cNvSpPr txBox="1"/>
          <p:nvPr/>
        </p:nvSpPr>
        <p:spPr>
          <a:xfrm rot="10800000" flipV="1">
            <a:off x="5796136" y="1902699"/>
            <a:ext cx="266429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i="1" dirty="0" smtClean="0"/>
              <a:t>(запчасти, канцелярия)</a:t>
            </a:r>
            <a:endParaRPr lang="ru-RU" sz="1500" i="1" dirty="0"/>
          </a:p>
        </p:txBody>
      </p:sp>
    </p:spTree>
    <p:extLst>
      <p:ext uri="{BB962C8B-B14F-4D97-AF65-F5344CB8AC3E}">
        <p14:creationId xmlns:p14="http://schemas.microsoft.com/office/powerpoint/2010/main" val="335902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200" dirty="0" smtClean="0">
                <a:solidFill>
                  <a:schemeClr val="tx1"/>
                </a:solidFill>
                <a:effectLst/>
              </a:rPr>
              <a:t>В оперативном управлении учреждения находится котельная МБОУ </a:t>
            </a:r>
            <a:r>
              <a:rPr lang="ru-RU" sz="2200" dirty="0" err="1" smtClean="0">
                <a:solidFill>
                  <a:schemeClr val="tx1"/>
                </a:solidFill>
                <a:effectLst/>
              </a:rPr>
              <a:t>Бажирская</a:t>
            </a:r>
            <a:r>
              <a:rPr lang="ru-RU" sz="2200" dirty="0" smtClean="0">
                <a:solidFill>
                  <a:schemeClr val="tx1"/>
                </a:solidFill>
                <a:effectLst/>
              </a:rPr>
              <a:t> ООШ, затраты на содержание котельной </a:t>
            </a:r>
            <a:br>
              <a:rPr lang="ru-RU" sz="2200" dirty="0" smtClean="0">
                <a:solidFill>
                  <a:schemeClr val="tx1"/>
                </a:solidFill>
                <a:effectLst/>
              </a:rPr>
            </a:br>
            <a:r>
              <a:rPr lang="ru-RU" sz="2200" dirty="0" smtClean="0">
                <a:solidFill>
                  <a:schemeClr val="tx1"/>
                </a:solidFill>
                <a:effectLst/>
              </a:rPr>
              <a:t>в 2025 году составили:</a:t>
            </a:r>
            <a:endParaRPr lang="ru-RU" sz="2200" dirty="0">
              <a:solidFill>
                <a:schemeClr val="tx1"/>
              </a:solidFill>
              <a:effectLst/>
            </a:endParaRPr>
          </a:p>
        </p:txBody>
      </p:sp>
      <p:pic>
        <p:nvPicPr>
          <p:cNvPr id="4099" name="Picture 3" descr="C:\1\Отчет (ежегодный для мэра)\2024\Котельная Бажир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8" t="6033" r="6201" b="22635"/>
          <a:stretch/>
        </p:blipFill>
        <p:spPr bwMode="auto">
          <a:xfrm>
            <a:off x="107505" y="1340768"/>
            <a:ext cx="4968552" cy="518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257441"/>
              </p:ext>
            </p:extLst>
          </p:nvPr>
        </p:nvGraphicFramePr>
        <p:xfrm>
          <a:off x="5220072" y="2204864"/>
          <a:ext cx="3719736" cy="264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9868"/>
                <a:gridCol w="185986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Вид затрат</a:t>
                      </a:r>
                      <a:endParaRPr lang="ru-RU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Сумма (</a:t>
                      </a:r>
                      <a:r>
                        <a:rPr lang="ru-RU" sz="1600" b="1" dirty="0" err="1" smtClean="0"/>
                        <a:t>тыс.руб</a:t>
                      </a:r>
                      <a:r>
                        <a:rPr lang="ru-RU" sz="1600" b="1" dirty="0" smtClean="0"/>
                        <a:t>)</a:t>
                      </a:r>
                      <a:endParaRPr lang="ru-RU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Заработная плата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2 097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Уголь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446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Коммунальные платежи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167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Косметический ремонт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/>
                        <a:t>Итого:</a:t>
                      </a:r>
                      <a:endParaRPr lang="ru-RU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/>
                        <a:t>2 713</a:t>
                      </a:r>
                      <a:endParaRPr lang="ru-RU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435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424936" cy="5760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работников 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 на 31.12.2025г)</a:t>
            </a:r>
            <a:b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698829997"/>
              </p:ext>
            </p:extLst>
          </p:nvPr>
        </p:nvGraphicFramePr>
        <p:xfrm>
          <a:off x="251520" y="764704"/>
          <a:ext cx="8219256" cy="4183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90568" y="908719"/>
            <a:ext cx="236795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i="1" dirty="0" smtClean="0"/>
              <a:t>(12,5 ставок – 10,92,5%)</a:t>
            </a:r>
            <a:endParaRPr lang="ru-RU" sz="15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6876256" y="1124744"/>
            <a:ext cx="19442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i="1" dirty="0" smtClean="0"/>
              <a:t>(51 ставка – 44,5%)</a:t>
            </a:r>
            <a:endParaRPr lang="ru-RU" sz="15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4073182" y="1412776"/>
            <a:ext cx="185820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i="1" dirty="0" smtClean="0"/>
              <a:t>(5,25 ставок - 6%)</a:t>
            </a:r>
            <a:endParaRPr lang="ru-RU" sz="15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3775292" y="1683241"/>
            <a:ext cx="177163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i="1" dirty="0" smtClean="0"/>
              <a:t>(3 ставки - 3,5%)</a:t>
            </a:r>
            <a:endParaRPr lang="ru-RU" sz="15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4235020" y="1916562"/>
            <a:ext cx="17267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i="1" dirty="0" smtClean="0"/>
              <a:t>(4 ставки – 4,5%)</a:t>
            </a:r>
            <a:endParaRPr lang="ru-RU" sz="1500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3887730" y="2411876"/>
            <a:ext cx="155042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i="1" dirty="0" smtClean="0"/>
              <a:t>(1 ставка - 1%)</a:t>
            </a:r>
            <a:endParaRPr lang="ru-RU" sz="15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3775291" y="2694569"/>
            <a:ext cx="177163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i="1" dirty="0" smtClean="0"/>
              <a:t>(2,5 ставки - 3%)</a:t>
            </a:r>
            <a:endParaRPr lang="ru-RU" sz="1500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5043858" y="3197089"/>
            <a:ext cx="209544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i="1" dirty="0" smtClean="0"/>
              <a:t>(16,5 ставок – 18,5%)</a:t>
            </a:r>
            <a:endParaRPr lang="ru-RU" sz="1500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4115558" y="3438286"/>
            <a:ext cx="191110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i="1" dirty="0" smtClean="0"/>
              <a:t>(6,5 ставок - 7,5%)</a:t>
            </a:r>
            <a:endParaRPr lang="ru-RU" sz="15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4018614" y="3731911"/>
            <a:ext cx="177163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i="1" dirty="0" smtClean="0"/>
              <a:t>(5,3 ставки - 6%)</a:t>
            </a:r>
            <a:endParaRPr lang="ru-RU" sz="1500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3731020" y="4149080"/>
            <a:ext cx="160492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i="1" dirty="0" smtClean="0"/>
              <a:t>(1 ставка - 1%)</a:t>
            </a:r>
            <a:endParaRPr lang="ru-RU" sz="1500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3594350" y="3926500"/>
            <a:ext cx="193193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i="1" dirty="0" smtClean="0"/>
              <a:t>(0,5 ставки - 0,5%)</a:t>
            </a:r>
            <a:endParaRPr lang="ru-RU" sz="15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3887731" y="2112172"/>
            <a:ext cx="177163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i="1" dirty="0" smtClean="0"/>
              <a:t>(4 ставки - 4,5%)</a:t>
            </a:r>
            <a:endParaRPr lang="ru-RU" sz="15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3654876" y="2924944"/>
            <a:ext cx="155042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i="1" dirty="0" smtClean="0"/>
              <a:t>(1 ставка - 1%)</a:t>
            </a:r>
            <a:endParaRPr lang="ru-RU" sz="1500" i="1" dirty="0"/>
          </a:p>
        </p:txBody>
      </p:sp>
      <p:sp>
        <p:nvSpPr>
          <p:cNvPr id="25" name="TextBox 24"/>
          <p:cNvSpPr txBox="1"/>
          <p:nvPr/>
        </p:nvSpPr>
        <p:spPr>
          <a:xfrm>
            <a:off x="323528" y="5301208"/>
            <a:ext cx="8424936" cy="73866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 smtClean="0"/>
              <a:t>Общая штатная численность - 114,5 ед.;                     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 smtClean="0"/>
              <a:t>Фактическая численность     -  101 ед.;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 smtClean="0"/>
              <a:t>Количество открытых вакансий – 13 ед.;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 smtClean="0"/>
              <a:t>Коэффициент </a:t>
            </a:r>
            <a:r>
              <a:rPr lang="ru-RU" sz="1400" smtClean="0"/>
              <a:t>занятости -88,6%</a:t>
            </a:r>
            <a:endParaRPr lang="ru-RU" sz="1400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 smtClean="0"/>
              <a:t>Текучесть кадров – 92% (принято 100 человек, уволено 92)</a:t>
            </a:r>
            <a:endParaRPr lang="ru-RU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395536" y="6165304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	За отчётный период наблюдается увеличение общей численности на 25 единиц. Основные причины: введение новых штатных единиц и приём новых сотрудников.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21369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1\Отчет (ежегодный для мэра)\2024\ОТ\9d8c299a-060c-44f5-a5c6-34cfd1cede3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03" b="22768"/>
          <a:stretch/>
        </p:blipFill>
        <p:spPr bwMode="auto">
          <a:xfrm>
            <a:off x="4499992" y="1334673"/>
            <a:ext cx="447710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5879"/>
            <a:ext cx="9144000" cy="1008112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улучшения условий и охраны труда, в нашем учреждении проводятся следующие мероприятия:</a:t>
            </a:r>
            <a:endParaRPr lang="ru-RU" sz="2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496" y="1196752"/>
            <a:ext cx="4464496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indent="-360000">
              <a:buFont typeface="+mj-lt"/>
              <a:buAutoNum type="arabicParenR"/>
            </a:pPr>
            <a:r>
              <a:rPr lang="ru-RU" sz="1400" dirty="0" smtClean="0">
                <a:cs typeface="Aparajita" pitchFamily="34" charset="0"/>
              </a:rPr>
              <a:t>Организация </a:t>
            </a:r>
            <a:r>
              <a:rPr lang="ru-RU" sz="1400" dirty="0">
                <a:cs typeface="Aparajita" pitchFamily="34" charset="0"/>
              </a:rPr>
              <a:t>обучения, проверок знаний по </a:t>
            </a:r>
            <a:r>
              <a:rPr lang="ru-RU" sz="1400" dirty="0" smtClean="0">
                <a:cs typeface="Aparajita" pitchFamily="34" charset="0"/>
              </a:rPr>
              <a:t>ОТ;</a:t>
            </a:r>
          </a:p>
          <a:p>
            <a:pPr marL="360000" indent="-360000">
              <a:buFont typeface="+mj-lt"/>
              <a:buAutoNum type="arabicParenR"/>
            </a:pPr>
            <a:r>
              <a:rPr lang="ru-RU" sz="1400" dirty="0" smtClean="0">
                <a:cs typeface="Aparajita" pitchFamily="34" charset="0"/>
              </a:rPr>
              <a:t>Проведение </a:t>
            </a:r>
            <a:r>
              <a:rPr lang="ru-RU" sz="1400" dirty="0">
                <a:cs typeface="Aparajita" pitchFamily="34" charset="0"/>
              </a:rPr>
              <a:t>инструктажей по ОТ: </a:t>
            </a:r>
            <a:r>
              <a:rPr lang="ru-RU" sz="1400" dirty="0" smtClean="0">
                <a:cs typeface="Aparajita" pitchFamily="34" charset="0"/>
              </a:rPr>
              <a:t>(вводный</a:t>
            </a:r>
            <a:r>
              <a:rPr lang="ru-RU" sz="1400" dirty="0">
                <a:cs typeface="Aparajita" pitchFamily="34" charset="0"/>
              </a:rPr>
              <a:t>; первичный инструктаж на </a:t>
            </a:r>
            <a:r>
              <a:rPr lang="ru-RU" sz="1400" dirty="0" smtClean="0">
                <a:cs typeface="Aparajita" pitchFamily="34" charset="0"/>
              </a:rPr>
              <a:t>рабочем </a:t>
            </a:r>
            <a:r>
              <a:rPr lang="ru-RU" sz="1400" dirty="0">
                <a:cs typeface="Aparajita" pitchFamily="34" charset="0"/>
              </a:rPr>
              <a:t>месте; повторный и </a:t>
            </a:r>
            <a:r>
              <a:rPr lang="ru-RU" sz="1400" dirty="0" smtClean="0">
                <a:cs typeface="Aparajita" pitchFamily="34" charset="0"/>
              </a:rPr>
              <a:t>целевой);</a:t>
            </a:r>
          </a:p>
          <a:p>
            <a:pPr marL="360000" indent="-360000">
              <a:buFont typeface="+mj-lt"/>
              <a:buAutoNum type="arabicParenR"/>
            </a:pPr>
            <a:r>
              <a:rPr lang="ru-RU" sz="1400" dirty="0" smtClean="0">
                <a:cs typeface="Aparajita" pitchFamily="34" charset="0"/>
              </a:rPr>
              <a:t>Обновления </a:t>
            </a:r>
            <a:r>
              <a:rPr lang="ru-RU" sz="1400" dirty="0">
                <a:cs typeface="Aparajita" pitchFamily="34" charset="0"/>
              </a:rPr>
              <a:t>уголка по </a:t>
            </a:r>
            <a:r>
              <a:rPr lang="ru-RU" sz="1400" dirty="0" smtClean="0">
                <a:cs typeface="Aparajita" pitchFamily="34" charset="0"/>
              </a:rPr>
              <a:t>ОТ;</a:t>
            </a:r>
          </a:p>
          <a:p>
            <a:pPr marL="360000" indent="-360000">
              <a:buFont typeface="+mj-lt"/>
              <a:buAutoNum type="arabicParenR"/>
            </a:pPr>
            <a:r>
              <a:rPr lang="ru-RU" sz="1400" dirty="0" smtClean="0">
                <a:cs typeface="Aparajita" pitchFamily="34" charset="0"/>
              </a:rPr>
              <a:t>Приобретение спецодежды </a:t>
            </a:r>
            <a:r>
              <a:rPr lang="ru-RU" sz="1400" dirty="0">
                <a:cs typeface="Aparajita" pitchFamily="34" charset="0"/>
              </a:rPr>
              <a:t>и </a:t>
            </a:r>
            <a:r>
              <a:rPr lang="ru-RU" sz="1400" dirty="0" err="1" smtClean="0">
                <a:cs typeface="Aparajita" pitchFamily="34" charset="0"/>
              </a:rPr>
              <a:t>спецобуви</a:t>
            </a:r>
            <a:r>
              <a:rPr lang="ru-RU" sz="1400" dirty="0" smtClean="0">
                <a:cs typeface="Aparajita" pitchFamily="34" charset="0"/>
              </a:rPr>
              <a:t>;</a:t>
            </a:r>
          </a:p>
          <a:p>
            <a:pPr marL="360000" indent="-360000">
              <a:buFont typeface="+mj-lt"/>
              <a:buAutoNum type="arabicParenR"/>
            </a:pPr>
            <a:r>
              <a:rPr lang="ru-RU" sz="1400" dirty="0" smtClean="0">
                <a:cs typeface="Aparajita" pitchFamily="34" charset="0"/>
              </a:rPr>
              <a:t>Приобретение СИЗ;</a:t>
            </a:r>
          </a:p>
          <a:p>
            <a:pPr marL="360000" indent="-360000">
              <a:buFont typeface="+mj-lt"/>
              <a:buAutoNum type="arabicParenR"/>
            </a:pPr>
            <a:r>
              <a:rPr lang="ru-RU" sz="1400" dirty="0" smtClean="0">
                <a:cs typeface="Aparajita" pitchFamily="34" charset="0"/>
              </a:rPr>
              <a:t>Приобретение </a:t>
            </a:r>
            <a:r>
              <a:rPr lang="ru-RU" sz="1400" dirty="0">
                <a:cs typeface="Aparajita" pitchFamily="34" charset="0"/>
              </a:rPr>
              <a:t>медицинских </a:t>
            </a:r>
            <a:r>
              <a:rPr lang="ru-RU" sz="1400" dirty="0" smtClean="0">
                <a:cs typeface="Aparajita" pitchFamily="34" charset="0"/>
              </a:rPr>
              <a:t>аптечек;</a:t>
            </a:r>
          </a:p>
          <a:p>
            <a:pPr marL="360000" indent="-360000">
              <a:buFont typeface="+mj-lt"/>
              <a:buAutoNum type="arabicParenR"/>
            </a:pPr>
            <a:r>
              <a:rPr lang="ru-RU" sz="1400" dirty="0" smtClean="0">
                <a:cs typeface="Aparajita" pitchFamily="34" charset="0"/>
              </a:rPr>
              <a:t>Проверка </a:t>
            </a:r>
            <a:r>
              <a:rPr lang="ru-RU" sz="1400" dirty="0">
                <a:cs typeface="Aparajita" pitchFamily="34" charset="0"/>
              </a:rPr>
              <a:t>инструмента на </a:t>
            </a:r>
            <a:r>
              <a:rPr lang="ru-RU" sz="1400" dirty="0" smtClean="0">
                <a:cs typeface="Aparajita" pitchFamily="34" charset="0"/>
              </a:rPr>
              <a:t>диэлектрическую прочность;</a:t>
            </a:r>
          </a:p>
          <a:p>
            <a:pPr marL="360000" indent="-360000">
              <a:buFont typeface="+mj-lt"/>
              <a:buAutoNum type="arabicParenR"/>
            </a:pPr>
            <a:r>
              <a:rPr lang="ru-RU" sz="1400" dirty="0">
                <a:cs typeface="Aparajita" pitchFamily="34" charset="0"/>
              </a:rPr>
              <a:t>П</a:t>
            </a:r>
            <a:r>
              <a:rPr lang="ru-RU" sz="1400" dirty="0" smtClean="0">
                <a:cs typeface="Aparajita" pitchFamily="34" charset="0"/>
              </a:rPr>
              <a:t>риведение </a:t>
            </a:r>
            <a:r>
              <a:rPr lang="ru-RU" sz="1400" dirty="0">
                <a:cs typeface="Aparajita" pitchFamily="34" charset="0"/>
              </a:rPr>
              <a:t>естественного и </a:t>
            </a:r>
            <a:r>
              <a:rPr lang="ru-RU" sz="1400" dirty="0" smtClean="0">
                <a:cs typeface="Aparajita" pitchFamily="34" charset="0"/>
              </a:rPr>
              <a:t>искусственного </a:t>
            </a:r>
            <a:r>
              <a:rPr lang="ru-RU" sz="1400" dirty="0">
                <a:cs typeface="Aparajita" pitchFamily="34" charset="0"/>
              </a:rPr>
              <a:t>освещения на рабочих местах, бытовых помещениях к </a:t>
            </a:r>
            <a:r>
              <a:rPr lang="ru-RU" sz="1400" dirty="0" smtClean="0">
                <a:cs typeface="Aparajita" pitchFamily="34" charset="0"/>
              </a:rPr>
              <a:t>установленным нормам;</a:t>
            </a:r>
          </a:p>
          <a:p>
            <a:pPr marL="360000" indent="-360000">
              <a:buFont typeface="+mj-lt"/>
              <a:buAutoNum type="arabicParenR"/>
            </a:pPr>
            <a:r>
              <a:rPr lang="ru-RU" sz="1400" dirty="0" smtClean="0">
                <a:cs typeface="Aparajita" pitchFamily="34" charset="0"/>
              </a:rPr>
              <a:t>Улучшение </a:t>
            </a:r>
            <a:r>
              <a:rPr lang="ru-RU" sz="1400" dirty="0">
                <a:cs typeface="Aparajita" pitchFamily="34" charset="0"/>
              </a:rPr>
              <a:t>условий труда сварщиков (строительство сварочного цеха</a:t>
            </a:r>
            <a:r>
              <a:rPr lang="ru-RU" sz="1400" dirty="0" smtClean="0">
                <a:cs typeface="Aparajita" pitchFamily="34" charset="0"/>
              </a:rPr>
              <a:t>);</a:t>
            </a:r>
          </a:p>
          <a:p>
            <a:pPr marL="360000" indent="-360000">
              <a:buFont typeface="+mj-lt"/>
              <a:buAutoNum type="arabicParenR"/>
            </a:pPr>
            <a:r>
              <a:rPr lang="ru-RU" sz="1400" dirty="0" smtClean="0">
                <a:cs typeface="Aparajita" pitchFamily="34" charset="0"/>
              </a:rPr>
              <a:t> Обновление </a:t>
            </a:r>
            <a:r>
              <a:rPr lang="ru-RU" sz="1400" dirty="0">
                <a:cs typeface="Aparajita" pitchFamily="34" charset="0"/>
              </a:rPr>
              <a:t>инструкций по </a:t>
            </a:r>
            <a:r>
              <a:rPr lang="ru-RU" sz="1400" dirty="0" smtClean="0">
                <a:cs typeface="Aparajita" pitchFamily="34" charset="0"/>
              </a:rPr>
              <a:t>ОТ.</a:t>
            </a:r>
          </a:p>
          <a:p>
            <a:pPr marL="360000" indent="-360000">
              <a:buFont typeface="+mj-lt"/>
              <a:buAutoNum type="arabicParenR"/>
            </a:pPr>
            <a:r>
              <a:rPr lang="ru-RU" sz="1400" dirty="0" smtClean="0">
                <a:cs typeface="Aparajita" pitchFamily="34" charset="0"/>
              </a:rPr>
              <a:t>Проведение плановых медицинских осмотров всех сотрудников организации, а также </a:t>
            </a:r>
            <a:r>
              <a:rPr lang="ru-RU" sz="1400" dirty="0" err="1" smtClean="0">
                <a:cs typeface="Aparajita" pitchFamily="34" charset="0"/>
              </a:rPr>
              <a:t>предрейсовых</a:t>
            </a:r>
            <a:r>
              <a:rPr lang="ru-RU" sz="1400" dirty="0" smtClean="0">
                <a:cs typeface="Aparajita" pitchFamily="34" charset="0"/>
              </a:rPr>
              <a:t> и </a:t>
            </a:r>
            <a:r>
              <a:rPr lang="ru-RU" sz="1400" dirty="0" err="1" smtClean="0">
                <a:cs typeface="Aparajita" pitchFamily="34" charset="0"/>
              </a:rPr>
              <a:t>послерейсовых</a:t>
            </a:r>
            <a:r>
              <a:rPr lang="ru-RU" sz="1400" dirty="0" smtClean="0">
                <a:cs typeface="Aparajita" pitchFamily="34" charset="0"/>
              </a:rPr>
              <a:t> медицинских </a:t>
            </a:r>
            <a:r>
              <a:rPr lang="ru-RU" sz="1400" dirty="0" smtClean="0">
                <a:solidFill>
                  <a:srgbClr val="000000"/>
                </a:solidFill>
                <a:latin typeface="Yandex Sans Text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Yandex Sans Text"/>
              </a:rPr>
              <a:t>обследований водителей.</a:t>
            </a:r>
            <a:endParaRPr lang="ru-RU" sz="1400" dirty="0" smtClean="0">
              <a:solidFill>
                <a:srgbClr val="FF0000"/>
              </a:solidFill>
              <a:cs typeface="Aparajita" pitchFamily="34" charset="0"/>
            </a:endParaRPr>
          </a:p>
          <a:p>
            <a:pPr marL="360000" indent="-360000">
              <a:buFont typeface="+mj-lt"/>
              <a:buAutoNum type="arabicParenR"/>
            </a:pPr>
            <a:endParaRPr lang="ru-RU" sz="1600" dirty="0">
              <a:cs typeface="Aparajit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6103" y="5860538"/>
            <a:ext cx="8183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</a:t>
            </a:r>
            <a:r>
              <a:rPr lang="ru-RU" sz="1400" dirty="0" smtClean="0"/>
              <a:t>Возмещение затрат на охрану труда за счёт средств Фонда пенсионного и социального страхования не проводилось, в связи с наступлением страхового случая.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27105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26" y="-20663"/>
            <a:ext cx="9130873" cy="1200613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учёта и регистрации работ, связанных с соблюдением требований охраны труда и техники </a:t>
            </a:r>
            <a:r>
              <a:rPr lang="ru-RU" sz="24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безопасности, </a:t>
            </a:r>
            <a:br>
              <a:rPr lang="ru-RU" sz="24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ведутся журналы по охране труда: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Культура Сервис\Downloads\20250129_0955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331901"/>
            <a:ext cx="4176464" cy="5280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2372" y="1164134"/>
            <a:ext cx="489569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/>
              <a:t>1. Журнал </a:t>
            </a:r>
            <a:r>
              <a:rPr lang="ru-RU" sz="1300" dirty="0"/>
              <a:t>регистрации  инструктажа на рабочем месте</a:t>
            </a:r>
          </a:p>
          <a:p>
            <a:r>
              <a:rPr lang="ru-RU" sz="1300" dirty="0" smtClean="0"/>
              <a:t>2. Журнал </a:t>
            </a:r>
            <a:r>
              <a:rPr lang="ru-RU" sz="1300" dirty="0"/>
              <a:t>учета </a:t>
            </a:r>
            <a:r>
              <a:rPr lang="ru-RU" sz="1300" dirty="0" smtClean="0"/>
              <a:t>инструкций по охране труда </a:t>
            </a:r>
            <a:endParaRPr lang="ru-RU" sz="1300" dirty="0"/>
          </a:p>
          <a:p>
            <a:r>
              <a:rPr lang="ru-RU" sz="1300" dirty="0" smtClean="0"/>
              <a:t>3. Журнал </a:t>
            </a:r>
            <a:r>
              <a:rPr lang="ru-RU" sz="1300" dirty="0"/>
              <a:t>регистрации вводного инструктажа</a:t>
            </a:r>
          </a:p>
          <a:p>
            <a:r>
              <a:rPr lang="ru-RU" sz="1300" dirty="0" smtClean="0"/>
              <a:t>4. Журнал </a:t>
            </a:r>
            <a:r>
              <a:rPr lang="ru-RU" sz="1300" dirty="0"/>
              <a:t>учета присвоения группы I по </a:t>
            </a:r>
            <a:endParaRPr lang="ru-RU" sz="1300" dirty="0" smtClean="0"/>
          </a:p>
          <a:p>
            <a:r>
              <a:rPr lang="ru-RU" sz="1300" dirty="0" smtClean="0"/>
              <a:t>электробезопасности </a:t>
            </a:r>
            <a:r>
              <a:rPr lang="ru-RU" sz="1300" dirty="0"/>
              <a:t>не электротехническому персоналу</a:t>
            </a:r>
          </a:p>
          <a:p>
            <a:r>
              <a:rPr lang="ru-RU" sz="1300" dirty="0" smtClean="0"/>
              <a:t>5. Журнал </a:t>
            </a:r>
            <a:r>
              <a:rPr lang="ru-RU" sz="1300" dirty="0"/>
              <a:t>регистрации несчастных случаев на </a:t>
            </a:r>
            <a:endParaRPr lang="ru-RU" sz="1300" dirty="0" smtClean="0"/>
          </a:p>
          <a:p>
            <a:r>
              <a:rPr lang="ru-RU" sz="1300" dirty="0" smtClean="0"/>
              <a:t>производстве</a:t>
            </a:r>
            <a:endParaRPr lang="ru-RU" sz="1300" dirty="0"/>
          </a:p>
          <a:p>
            <a:r>
              <a:rPr lang="ru-RU" sz="1300" dirty="0" smtClean="0"/>
              <a:t>6. Журнал </a:t>
            </a:r>
            <a:r>
              <a:rPr lang="ru-RU" sz="1300" dirty="0"/>
              <a:t>регистрации проверки знаний требований </a:t>
            </a:r>
            <a:endParaRPr lang="ru-RU" sz="1300" dirty="0" smtClean="0"/>
          </a:p>
          <a:p>
            <a:r>
              <a:rPr lang="ru-RU" sz="1300" dirty="0" smtClean="0"/>
              <a:t>охраны </a:t>
            </a:r>
            <a:r>
              <a:rPr lang="ru-RU" sz="1300" dirty="0"/>
              <a:t>труда </a:t>
            </a:r>
          </a:p>
          <a:p>
            <a:r>
              <a:rPr lang="ru-RU" sz="1300" dirty="0" smtClean="0"/>
              <a:t>7. Журнал </a:t>
            </a:r>
            <a:r>
              <a:rPr lang="ru-RU" sz="1300" dirty="0"/>
              <a:t>регистрации вводного противопожарного </a:t>
            </a:r>
            <a:endParaRPr lang="ru-RU" sz="1300" dirty="0" smtClean="0"/>
          </a:p>
          <a:p>
            <a:r>
              <a:rPr lang="ru-RU" sz="1300" dirty="0" smtClean="0"/>
              <a:t>инструктажа</a:t>
            </a:r>
            <a:endParaRPr lang="ru-RU" sz="1300" dirty="0"/>
          </a:p>
          <a:p>
            <a:r>
              <a:rPr lang="ru-RU" sz="1300" dirty="0" smtClean="0"/>
              <a:t>8. Журнал </a:t>
            </a:r>
            <a:r>
              <a:rPr lang="ru-RU" sz="1300" dirty="0"/>
              <a:t>регистрации инструктажа по пожарной </a:t>
            </a:r>
            <a:endParaRPr lang="ru-RU" sz="1300" dirty="0" smtClean="0"/>
          </a:p>
          <a:p>
            <a:r>
              <a:rPr lang="ru-RU" sz="1300" dirty="0" smtClean="0"/>
              <a:t>безопасности</a:t>
            </a:r>
            <a:endParaRPr lang="ru-RU" sz="1300" dirty="0"/>
          </a:p>
          <a:p>
            <a:r>
              <a:rPr lang="ru-RU" sz="1300" dirty="0" smtClean="0"/>
              <a:t>9. Журнал </a:t>
            </a:r>
            <a:r>
              <a:rPr lang="ru-RU" sz="1300" dirty="0"/>
              <a:t>учета обучения по охране труда</a:t>
            </a:r>
          </a:p>
          <a:p>
            <a:r>
              <a:rPr lang="ru-RU" sz="1300" dirty="0" smtClean="0"/>
              <a:t>10. Журнал </a:t>
            </a:r>
            <a:r>
              <a:rPr lang="ru-RU" sz="1300" dirty="0"/>
              <a:t>учета первичных средств пожаротушения</a:t>
            </a:r>
          </a:p>
          <a:p>
            <a:r>
              <a:rPr lang="ru-RU" sz="1300" dirty="0" smtClean="0"/>
              <a:t>11. Журнал </a:t>
            </a:r>
            <a:r>
              <a:rPr lang="ru-RU" sz="1300" dirty="0"/>
              <a:t>учета проверяющих (проверок)</a:t>
            </a:r>
          </a:p>
          <a:p>
            <a:r>
              <a:rPr lang="ru-RU" sz="1300" dirty="0" smtClean="0"/>
              <a:t>12. Журнал </a:t>
            </a:r>
            <a:r>
              <a:rPr lang="ru-RU" sz="1300" dirty="0"/>
              <a:t>регистрации наряд-допусков на работы </a:t>
            </a:r>
            <a:endParaRPr lang="ru-RU" sz="1300" dirty="0" smtClean="0"/>
          </a:p>
          <a:p>
            <a:r>
              <a:rPr lang="ru-RU" sz="1300" dirty="0" smtClean="0"/>
              <a:t>повышенной </a:t>
            </a:r>
            <a:r>
              <a:rPr lang="ru-RU" sz="1300" dirty="0"/>
              <a:t>опасности</a:t>
            </a:r>
          </a:p>
          <a:p>
            <a:r>
              <a:rPr lang="ru-RU" sz="1300" dirty="0" smtClean="0"/>
              <a:t>13. Журнал </a:t>
            </a:r>
            <a:r>
              <a:rPr lang="ru-RU" sz="1300" dirty="0"/>
              <a:t>учета и осмотра такелажных средств.</a:t>
            </a:r>
          </a:p>
          <a:p>
            <a:r>
              <a:rPr lang="ru-RU" sz="1300" dirty="0" smtClean="0"/>
              <a:t>14</a:t>
            </a:r>
            <a:r>
              <a:rPr lang="ru-RU" sz="1300" dirty="0"/>
              <a:t>. Журнал учета  выдачи, проверки и испытания </a:t>
            </a:r>
            <a:endParaRPr lang="ru-RU" sz="1300" dirty="0" smtClean="0"/>
          </a:p>
          <a:p>
            <a:r>
              <a:rPr lang="ru-RU" sz="1300" dirty="0" smtClean="0"/>
              <a:t>электроинструмента</a:t>
            </a:r>
            <a:r>
              <a:rPr lang="ru-RU" sz="1300" dirty="0"/>
              <a:t>.  </a:t>
            </a:r>
          </a:p>
          <a:p>
            <a:r>
              <a:rPr lang="ru-RU" sz="1300" dirty="0" smtClean="0"/>
              <a:t>15. Журнал </a:t>
            </a:r>
            <a:r>
              <a:rPr lang="ru-RU" sz="1300" dirty="0"/>
              <a:t>учета микротравм. </a:t>
            </a:r>
          </a:p>
          <a:p>
            <a:r>
              <a:rPr lang="ru-RU" sz="1300" dirty="0"/>
              <a:t>16. Журнал учета и выдачи спецодежды </a:t>
            </a:r>
          </a:p>
          <a:p>
            <a:r>
              <a:rPr lang="ru-RU" sz="1300" dirty="0" smtClean="0"/>
              <a:t>17. Журнал </a:t>
            </a:r>
            <a:r>
              <a:rPr lang="ru-RU" sz="1300" dirty="0"/>
              <a:t>учета ежедневной производимой работы </a:t>
            </a:r>
          </a:p>
          <a:p>
            <a:r>
              <a:rPr lang="ru-RU" sz="1300" dirty="0" smtClean="0"/>
              <a:t>18. Журнал </a:t>
            </a:r>
            <a:r>
              <a:rPr lang="ru-RU" sz="1300" dirty="0"/>
              <a:t>учета движения путевых листов</a:t>
            </a:r>
          </a:p>
          <a:p>
            <a:r>
              <a:rPr lang="ru-RU" sz="1300" dirty="0" smtClean="0"/>
              <a:t>19. Журнал </a:t>
            </a:r>
            <a:r>
              <a:rPr lang="ru-RU" sz="1300" dirty="0"/>
              <a:t>учета работ на путепроводе.</a:t>
            </a:r>
          </a:p>
          <a:p>
            <a:r>
              <a:rPr lang="ru-RU" sz="1300" dirty="0" smtClean="0"/>
              <a:t>20. Журнал </a:t>
            </a:r>
            <a:r>
              <a:rPr lang="ru-RU" sz="1300" dirty="0"/>
              <a:t>учета повышения квалификации.</a:t>
            </a:r>
          </a:p>
          <a:p>
            <a:r>
              <a:rPr lang="ru-RU" sz="13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0217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В целях </a:t>
            </a:r>
            <a:r>
              <a:rPr lang="ru-RU" sz="2400" dirty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контроля и учёта различных процессов, связанных с эксплуатацией транспорта и соблюдением норм </a:t>
            </a:r>
            <a:r>
              <a:rPr lang="ru-RU" sz="2400" dirty="0" smtClean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БДД, в учреждении ведутся</a:t>
            </a:r>
            <a:br>
              <a:rPr lang="ru-RU" sz="2400" dirty="0" smtClean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</a:br>
            <a:r>
              <a:rPr lang="ru-RU" sz="2400" dirty="0" smtClean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журналы по БДД: </a:t>
            </a:r>
            <a:br>
              <a:rPr lang="ru-RU" sz="2400" dirty="0" smtClean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59632" y="1844824"/>
            <a:ext cx="6400800" cy="3474720"/>
          </a:xfrm>
        </p:spPr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r>
              <a:rPr lang="ru-RU" dirty="0"/>
              <a:t>1</a:t>
            </a:r>
            <a:r>
              <a:rPr lang="ru-RU" dirty="0" smtClean="0"/>
              <a:t>. Журнал </a:t>
            </a:r>
            <a:r>
              <a:rPr lang="ru-RU" dirty="0"/>
              <a:t>учета вводного инструктажа по </a:t>
            </a:r>
            <a:r>
              <a:rPr lang="ru-RU" dirty="0" smtClean="0"/>
              <a:t>БДД;</a:t>
            </a:r>
            <a:endParaRPr lang="ru-RU" dirty="0"/>
          </a:p>
          <a:p>
            <a:pPr marL="45720" indent="0">
              <a:buNone/>
            </a:pPr>
            <a:r>
              <a:rPr lang="ru-RU" dirty="0"/>
              <a:t>2. Журнал учета инструкций по </a:t>
            </a:r>
            <a:r>
              <a:rPr lang="ru-RU" dirty="0" smtClean="0"/>
              <a:t>БДД;</a:t>
            </a:r>
            <a:endParaRPr lang="ru-RU" dirty="0"/>
          </a:p>
          <a:p>
            <a:pPr marL="45720" indent="0">
              <a:buNone/>
            </a:pPr>
            <a:r>
              <a:rPr lang="ru-RU" dirty="0"/>
              <a:t>3. Журнал учета нарушений по </a:t>
            </a:r>
            <a:r>
              <a:rPr lang="ru-RU" dirty="0" smtClean="0"/>
              <a:t>БДД;</a:t>
            </a:r>
            <a:endParaRPr lang="ru-RU" dirty="0"/>
          </a:p>
          <a:p>
            <a:pPr marL="45720" indent="0">
              <a:buNone/>
            </a:pPr>
            <a:r>
              <a:rPr lang="ru-RU" dirty="0"/>
              <a:t>4. Журнал учета ежегодных занятий </a:t>
            </a:r>
            <a:r>
              <a:rPr lang="ru-RU" dirty="0" smtClean="0"/>
              <a:t>водителей;</a:t>
            </a:r>
            <a:endParaRPr lang="ru-RU" dirty="0"/>
          </a:p>
          <a:p>
            <a:pPr marL="45720" indent="0">
              <a:buNone/>
            </a:pPr>
            <a:r>
              <a:rPr lang="ru-RU" dirty="0"/>
              <a:t>5. Журнал учета мероприятий по предупреждению </a:t>
            </a:r>
            <a:r>
              <a:rPr lang="ru-RU" dirty="0" smtClean="0"/>
              <a:t>ПДД; </a:t>
            </a:r>
            <a:endParaRPr lang="ru-RU" dirty="0"/>
          </a:p>
          <a:p>
            <a:pPr marL="45720" indent="0">
              <a:buNone/>
            </a:pPr>
            <a:r>
              <a:rPr lang="ru-RU" dirty="0"/>
              <a:t>6. Журнал проверок по </a:t>
            </a:r>
            <a:r>
              <a:rPr lang="ru-RU" dirty="0" smtClean="0"/>
              <a:t>БДД</a:t>
            </a:r>
            <a:r>
              <a:rPr lang="ru-RU" dirty="0"/>
              <a:t>;</a:t>
            </a:r>
          </a:p>
          <a:p>
            <a:pPr marL="45720" indent="0">
              <a:buNone/>
            </a:pPr>
            <a:r>
              <a:rPr lang="ru-RU" dirty="0"/>
              <a:t>7. Журнал учета инструктажей водителей по </a:t>
            </a:r>
            <a:r>
              <a:rPr lang="ru-RU" dirty="0" smtClean="0"/>
              <a:t>БДД;</a:t>
            </a:r>
            <a:endParaRPr lang="ru-RU" dirty="0"/>
          </a:p>
          <a:p>
            <a:pPr marL="45720" indent="0">
              <a:buNone/>
            </a:pPr>
            <a:r>
              <a:rPr lang="ru-RU" dirty="0"/>
              <a:t>8. Перечень операций при выпуске автомобиля на </a:t>
            </a:r>
            <a:r>
              <a:rPr lang="ru-RU" dirty="0" smtClean="0"/>
              <a:t>линию;</a:t>
            </a:r>
            <a:endParaRPr lang="ru-RU" dirty="0"/>
          </a:p>
          <a:p>
            <a:pPr marL="45720" indent="0">
              <a:buNone/>
            </a:pPr>
            <a:r>
              <a:rPr lang="ru-RU" dirty="0"/>
              <a:t>9. Журнал учета ТО автомобиля. </a:t>
            </a:r>
          </a:p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043608" y="5227868"/>
            <a:ext cx="6400800" cy="827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47501" y="5517232"/>
            <a:ext cx="856895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794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1\Отчет (ежегодный для мэра)\2022\Кулинич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3" y="1167908"/>
            <a:ext cx="2448271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4952"/>
            <a:ext cx="9144000" cy="576064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ТРАНСПОРТНЫЕ ПЕРЕВОЗКИ ОБЕСПЕЧИВАЕТ КОМАНДА</a:t>
            </a:r>
            <a:br>
              <a:rPr lang="ru-RU" sz="20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ВОДИТЕЛЕЙ</a:t>
            </a:r>
            <a:endParaRPr lang="ru-RU" sz="2000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3529" y="620688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учреждении 18 единиц техники, 11 водителей и 1 тракторист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(за 2025 г. выписано 3440 путевых листов)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Отчет за 2021 год\IMG-8bf05a848329d0df6eee10f2fd6b4711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88" y="3824465"/>
            <a:ext cx="2603360" cy="268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Отчет за 2021 год\IMG-14bad1b2c855316f82b0661b1c05ae0b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54327"/>
            <a:ext cx="2029163" cy="2504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Отчет за 2021 год\IMG-56b829206f6aa9699bb66635a242f0cf-V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3" y="4077072"/>
            <a:ext cx="2736304" cy="2427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Объект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95" y="1154327"/>
            <a:ext cx="2088232" cy="1943542"/>
          </a:xfrm>
          <a:prstGeom prst="rect">
            <a:avLst/>
          </a:prstGeom>
        </p:spPr>
      </p:pic>
      <p:pic>
        <p:nvPicPr>
          <p:cNvPr id="2054" name="Picture 6" descr="D:\Отчет за 2021 год\IMG-b7ec42671aa3d87fbd2057cbad484b58-V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276" y="1154327"/>
            <a:ext cx="1805101" cy="2504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2757828"/>
            <a:ext cx="2506411" cy="1931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Культура Сервис\Downloads\IMG_9869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772673"/>
            <a:ext cx="2880320" cy="191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1\Отчет (ежегодный для мэра)\2023\Водители\IMG_9853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664" y="4721198"/>
            <a:ext cx="2776657" cy="178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1\Отчет (ежегодный для мэра)\2024\Лексус\IMG_4310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6" t="12816" r="17529" b="13393"/>
          <a:stretch/>
        </p:blipFill>
        <p:spPr bwMode="auto">
          <a:xfrm>
            <a:off x="5888321" y="2772674"/>
            <a:ext cx="2874938" cy="191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11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712968" cy="692696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ПОДВОЗ ВОДЫ</a:t>
            </a:r>
            <a:endParaRPr lang="ru-RU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3533" y="837819"/>
            <a:ext cx="468052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Подвоз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воды в учреждения Заларинского района осуществляется по предварительным заявкам учреждений, с которыми заключены соглашения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Техническую воду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возим:</a:t>
            </a:r>
          </a:p>
          <a:p>
            <a:pPr marL="342900" indent="-342900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 раза в неделю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Минеевскую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НОШ;</a:t>
            </a:r>
          </a:p>
          <a:p>
            <a:pPr marL="342900" indent="-342900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 раза в неделю на АЗС №108.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зимний период осуществляется заливка 2 кортов. В летний период, в связи с пожароопасным периодом, автомобиль находится в режиме дежурства.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Бажирскому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территориальному поселению осуществлялся подвоз питьевой воды за пользование автомобилем (1 раз в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неделю).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endParaRPr lang="ru-RU" dirty="0"/>
          </a:p>
        </p:txBody>
      </p:sp>
      <p:pic>
        <p:nvPicPr>
          <p:cNvPr id="1026" name="Picture 2" descr="D:\Отчет за 2021 год\IMG-6cdc3b78ef777fff4d58a863cf6f0b36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764704"/>
            <a:ext cx="3528392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77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712968" cy="764704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dirty="0" smtClean="0"/>
              <a:t> 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ПО ВЫВОЗУ ЖБО</a:t>
            </a:r>
            <a:endParaRPr lang="ru-RU" sz="33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11768789"/>
              </p:ext>
            </p:extLst>
          </p:nvPr>
        </p:nvGraphicFramePr>
        <p:xfrm>
          <a:off x="611560" y="1690247"/>
          <a:ext cx="3888432" cy="1666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931456047"/>
              </p:ext>
            </p:extLst>
          </p:nvPr>
        </p:nvGraphicFramePr>
        <p:xfrm>
          <a:off x="210830" y="642143"/>
          <a:ext cx="8537633" cy="6266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1560" y="1340412"/>
            <a:ext cx="3888432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Количество рейсов за год </a:t>
            </a:r>
            <a:endParaRPr lang="ru-RU" sz="1600" dirty="0"/>
          </a:p>
        </p:txBody>
      </p:sp>
      <p:pic>
        <p:nvPicPr>
          <p:cNvPr id="8" name="Объект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933056"/>
            <a:ext cx="2870608" cy="28501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37714" y="1335406"/>
            <a:ext cx="396044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денежном эквиваленте </a:t>
            </a: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15 780 </a:t>
            </a:r>
            <a:r>
              <a:rPr lang="ru-RU" dirty="0" err="1" smtClean="0"/>
              <a:t>куб.м</a:t>
            </a:r>
            <a:r>
              <a:rPr lang="ru-RU" dirty="0"/>
              <a:t>. </a:t>
            </a:r>
            <a:r>
              <a:rPr lang="ru-RU" dirty="0" smtClean="0"/>
              <a:t>ЖБО это:</a:t>
            </a:r>
            <a:endParaRPr lang="ru-RU" dirty="0"/>
          </a:p>
          <a:p>
            <a:pPr lvl="0" algn="ctr"/>
            <a:endParaRPr lang="ru-RU" dirty="0" smtClean="0"/>
          </a:p>
          <a:p>
            <a:pPr lvl="0" algn="ctr"/>
            <a:r>
              <a:rPr lang="ru-RU" dirty="0" smtClean="0"/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6 880 080,00 </a:t>
            </a:r>
            <a:r>
              <a:rPr lang="ru-RU" dirty="0" smtClean="0"/>
              <a:t>рублей</a:t>
            </a:r>
          </a:p>
          <a:p>
            <a:pPr lvl="0" algn="ctr"/>
            <a:r>
              <a:rPr lang="ru-RU" sz="1400" dirty="0" smtClean="0"/>
              <a:t>(436 рублей за 1 куб. м. согласно калькуляции)</a:t>
            </a:r>
          </a:p>
          <a:p>
            <a:pPr lvl="0"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2 063 502,00 </a:t>
            </a:r>
            <a:r>
              <a:rPr lang="ru-RU" dirty="0" smtClean="0"/>
              <a:t>рубля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фактический доход от </a:t>
            </a:r>
          </a:p>
          <a:p>
            <a:pPr lvl="0"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казания платных услуг за 2025г</a:t>
            </a:r>
            <a:endParaRPr lang="ru-RU" sz="2400" dirty="0"/>
          </a:p>
        </p:txBody>
      </p:sp>
      <p:sp>
        <p:nvSpPr>
          <p:cNvPr id="4" name="Стрелка вниз 3"/>
          <p:cNvSpPr/>
          <p:nvPr/>
        </p:nvSpPr>
        <p:spPr>
          <a:xfrm>
            <a:off x="6525928" y="1965093"/>
            <a:ext cx="484632" cy="2767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34592" y="3340959"/>
            <a:ext cx="4262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Затраты на содержание автомобиля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150124"/>
              </p:ext>
            </p:extLst>
          </p:nvPr>
        </p:nvGraphicFramePr>
        <p:xfrm>
          <a:off x="179512" y="3710288"/>
          <a:ext cx="4824536" cy="3074815"/>
        </p:xfrm>
        <a:graphic>
          <a:graphicData uri="http://schemas.openxmlformats.org/drawingml/2006/table">
            <a:tbl>
              <a:tblPr/>
              <a:tblGrid>
                <a:gridCol w="3373548"/>
                <a:gridCol w="1450988"/>
              </a:tblGrid>
              <a:tr h="2396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Вид затрат: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Сумма (руб.)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974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Заработная плата (вкл. НДФЛ, страховые взносы, отпускные)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1 030 237,22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939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Предрейсовый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медицинский осмотр водителя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 </a:t>
                      </a:r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824,00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939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Годовая сумма транспортного налога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23 800,00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939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Годовая сумма страховой премии ОСАГО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18 162,40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939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Затраты на топливо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1 270 874,00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119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Затраты на расходные материалы (масла, смазки)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92 630,00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939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Запчасти (в том числе цистерна 950 000 </a:t>
                      </a:r>
                      <a:r>
                        <a:rPr lang="ru-RU" sz="13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руб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)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</a:t>
                      </a:r>
                      <a:r>
                        <a:rPr lang="ru-RU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237 821,00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939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Приобретение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автошин (8 колёс)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229 440,00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649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ИТОГО: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3 913 788,62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426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-99392"/>
            <a:ext cx="8712968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 </a:t>
            </a:r>
            <a:r>
              <a:rPr lang="ru-RU" sz="30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Услуги по вывозу ЖБО</a:t>
            </a:r>
            <a:endParaRPr lang="ru-RU" sz="3000" b="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692696"/>
            <a:ext cx="9036496" cy="864096"/>
          </a:xfrm>
          <a:noFill/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/>
          <a:p>
            <a:pPr marL="45720" lvl="0" indent="0" algn="ctr">
              <a:buNone/>
            </a:pPr>
            <a:r>
              <a:rPr lang="ru-RU" sz="2400" b="1" dirty="0">
                <a:solidFill>
                  <a:schemeClr val="tx1"/>
                </a:solidFill>
              </a:rPr>
              <a:t>Автомобиль </a:t>
            </a:r>
            <a:r>
              <a:rPr lang="ru-RU" sz="2400" b="1" dirty="0" smtClean="0">
                <a:solidFill>
                  <a:schemeClr val="tx1"/>
                </a:solidFill>
              </a:rPr>
              <a:t>ГАЗ-САЗ-39014-10 (Машина </a:t>
            </a:r>
            <a:r>
              <a:rPr lang="ru-RU" sz="2400" b="1" dirty="0">
                <a:solidFill>
                  <a:schemeClr val="tx1"/>
                </a:solidFill>
              </a:rPr>
              <a:t>вакуумная) – </a:t>
            </a:r>
            <a:r>
              <a:rPr lang="ru-RU" sz="2400" b="1" dirty="0" smtClean="0">
                <a:solidFill>
                  <a:schemeClr val="tx1"/>
                </a:solidFill>
              </a:rPr>
              <a:t>объём </a:t>
            </a:r>
            <a:r>
              <a:rPr lang="ru-RU" sz="2400" b="1" dirty="0">
                <a:solidFill>
                  <a:schemeClr val="tx1"/>
                </a:solidFill>
              </a:rPr>
              <a:t>бочки </a:t>
            </a:r>
            <a:r>
              <a:rPr lang="ru-RU" sz="2400" b="1" dirty="0" smtClean="0">
                <a:solidFill>
                  <a:schemeClr val="tx1"/>
                </a:solidFill>
              </a:rPr>
              <a:t>3,9 </a:t>
            </a:r>
            <a:r>
              <a:rPr lang="ru-RU" sz="2400" b="1" dirty="0">
                <a:solidFill>
                  <a:schemeClr val="tx1"/>
                </a:solidFill>
              </a:rPr>
              <a:t>куб. м. </a:t>
            </a:r>
            <a:endParaRPr lang="ru-RU" sz="2400" b="1" dirty="0" smtClean="0">
              <a:solidFill>
                <a:schemeClr val="tx1"/>
              </a:solidFill>
            </a:endParaRPr>
          </a:p>
          <a:p>
            <a:pPr marL="45720" lvl="0" indent="0" algn="ctr"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Количество </a:t>
            </a:r>
            <a:r>
              <a:rPr lang="ru-RU" sz="2400" b="1" dirty="0">
                <a:solidFill>
                  <a:schemeClr val="tx1"/>
                </a:solidFill>
              </a:rPr>
              <a:t>рейсов </a:t>
            </a:r>
            <a:r>
              <a:rPr lang="ru-RU" sz="2400" b="1" dirty="0" smtClean="0">
                <a:solidFill>
                  <a:schemeClr val="tx1"/>
                </a:solidFill>
              </a:rPr>
              <a:t>за 2025 год </a:t>
            </a:r>
            <a:r>
              <a:rPr lang="ru-RU" sz="2400" b="1" dirty="0">
                <a:solidFill>
                  <a:schemeClr val="tx1"/>
                </a:solidFill>
              </a:rPr>
              <a:t>– </a:t>
            </a:r>
            <a:endParaRPr lang="ru-RU" sz="2400" b="1" dirty="0" smtClean="0">
              <a:solidFill>
                <a:schemeClr val="tx1"/>
              </a:solidFill>
            </a:endParaRPr>
          </a:p>
          <a:p>
            <a:pPr marL="45720" lvl="0" indent="0" algn="ctr"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1 621 – это 6 322 </a:t>
            </a:r>
            <a:r>
              <a:rPr lang="ru-RU" sz="2400" b="1" dirty="0" err="1" smtClean="0">
                <a:solidFill>
                  <a:schemeClr val="tx1"/>
                </a:solidFill>
              </a:rPr>
              <a:t>куб.м</a:t>
            </a:r>
            <a:r>
              <a:rPr lang="ru-RU" sz="2400" b="1" dirty="0" smtClean="0">
                <a:solidFill>
                  <a:schemeClr val="tx1"/>
                </a:solidFill>
              </a:rPr>
              <a:t>. ЖБО.</a:t>
            </a:r>
            <a:endParaRPr lang="ru-RU" sz="2400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4" name="Picture 2" descr="C:\1\Отчет (ежегодный для мэра)\2022\16741103315801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628800"/>
            <a:ext cx="3456384" cy="2325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36" y="3429000"/>
            <a:ext cx="4262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Затраты на содержание автомобиля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763277"/>
              </p:ext>
            </p:extLst>
          </p:nvPr>
        </p:nvGraphicFramePr>
        <p:xfrm>
          <a:off x="179513" y="3861047"/>
          <a:ext cx="4896545" cy="2808994"/>
        </p:xfrm>
        <a:graphic>
          <a:graphicData uri="http://schemas.openxmlformats.org/drawingml/2006/table">
            <a:tbl>
              <a:tblPr/>
              <a:tblGrid>
                <a:gridCol w="3600399"/>
                <a:gridCol w="1296146"/>
              </a:tblGrid>
              <a:tr h="2242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Вид затрат: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Сумма (руб.)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48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Заработная плата (вкл. НДФЛ и страховые взносы)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631 107,39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94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Предрейсовый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медицинский осмотр водителя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10 824,00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94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Годовая сумма транспортного налога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3 125,00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94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Годовая сумма страховой премии ОСАГО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055,94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94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Затраты на топливо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916 376,44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94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Затраты на расходные материалы (масла, смазки)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42 000,00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94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Запчасти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83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641,00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4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ИТОГО: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1 699 129,77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327">
                <a:tc>
                  <a:txBody>
                    <a:bodyPr/>
                    <a:lstStyle/>
                    <a:p>
                      <a:pPr algn="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07504" y="1628800"/>
            <a:ext cx="52565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81078" y="395416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Количество рейсов за год</a:t>
            </a:r>
            <a:endParaRPr lang="ru-RU" dirty="0"/>
          </a:p>
        </p:txBody>
      </p:sp>
      <p:graphicFrame>
        <p:nvGraphicFramePr>
          <p:cNvPr id="9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8770969"/>
              </p:ext>
            </p:extLst>
          </p:nvPr>
        </p:nvGraphicFramePr>
        <p:xfrm>
          <a:off x="5151613" y="4336068"/>
          <a:ext cx="3888432" cy="1666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70876" y="1813466"/>
            <a:ext cx="4196983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В денежном эквиваленте </a:t>
            </a: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6 322 </a:t>
            </a:r>
            <a:r>
              <a:rPr lang="ru-RU" dirty="0" err="1"/>
              <a:t>куб.м</a:t>
            </a:r>
            <a:r>
              <a:rPr lang="ru-RU" dirty="0"/>
              <a:t>. ЖБО это:</a:t>
            </a:r>
          </a:p>
          <a:p>
            <a:pPr lvl="0" algn="ctr"/>
            <a:endParaRPr lang="ru-RU" dirty="0"/>
          </a:p>
          <a:p>
            <a:pPr lvl="0" algn="ctr"/>
            <a:r>
              <a:rPr lang="ru-RU" dirty="0"/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3 678 013,00 </a:t>
            </a:r>
            <a:r>
              <a:rPr lang="ru-RU" dirty="0"/>
              <a:t>рублей</a:t>
            </a:r>
          </a:p>
          <a:p>
            <a:pPr lvl="0" algn="ctr"/>
            <a:r>
              <a:rPr lang="ru-RU" sz="1400" dirty="0" smtClean="0"/>
              <a:t>(581,78 руб. </a:t>
            </a:r>
            <a:r>
              <a:rPr lang="ru-RU" sz="1400" dirty="0"/>
              <a:t>за 1 куб. м. согласно калькуляции)</a:t>
            </a:r>
          </a:p>
        </p:txBody>
      </p:sp>
      <p:sp>
        <p:nvSpPr>
          <p:cNvPr id="8" name="Стрелка вниз 7"/>
          <p:cNvSpPr/>
          <p:nvPr/>
        </p:nvSpPr>
        <p:spPr>
          <a:xfrm>
            <a:off x="2123728" y="2439103"/>
            <a:ext cx="756085" cy="319197"/>
          </a:xfrm>
          <a:prstGeom prst="downArrow">
            <a:avLst>
              <a:gd name="adj1" fmla="val 50000"/>
              <a:gd name="adj2" fmla="val 625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44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001000" cy="954360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0" dirty="0" smtClean="0">
                <a:solidFill>
                  <a:schemeClr val="tx1"/>
                </a:solidFill>
                <a:effectLst/>
              </a:rPr>
              <a:t>Сравнительная характеристика</a:t>
            </a:r>
            <a:br>
              <a:rPr lang="ru-RU" sz="2400" b="0" dirty="0" smtClean="0">
                <a:solidFill>
                  <a:schemeClr val="tx1"/>
                </a:solidFill>
                <a:effectLst/>
              </a:rPr>
            </a:br>
            <a:r>
              <a:rPr lang="ru-RU" sz="2400" b="0" dirty="0" smtClean="0">
                <a:solidFill>
                  <a:schemeClr val="tx1"/>
                </a:solidFill>
                <a:effectLst/>
              </a:rPr>
              <a:t> по содержанию автомобилей для вывоза ЖБО</a:t>
            </a:r>
            <a:endParaRPr lang="ru-RU" sz="2400" b="0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752753"/>
              </p:ext>
            </p:extLst>
          </p:nvPr>
        </p:nvGraphicFramePr>
        <p:xfrm>
          <a:off x="179512" y="1412779"/>
          <a:ext cx="8712969" cy="5222410"/>
        </p:xfrm>
        <a:graphic>
          <a:graphicData uri="http://schemas.openxmlformats.org/drawingml/2006/table">
            <a:tbl>
              <a:tblPr/>
              <a:tblGrid>
                <a:gridCol w="4951727"/>
                <a:gridCol w="1777101"/>
                <a:gridCol w="1984141"/>
              </a:tblGrid>
              <a:tr h="79208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Камаз 7074А6 </a:t>
                      </a:r>
                      <a:b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ГАЗ-САЗ-39014-10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5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Вывезено ЖБО 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780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м3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6 322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м3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5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Пробег за 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2025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год 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23 473 км.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40 240 км.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5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Вид затрат (тыс. руб.):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8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Заработная плата (вкл. НДФЛ, страховые взносы, отпускные)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1 030 237,22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631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107,39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8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Предрейсовый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медицинский осмотр водителя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10 824,00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10 824,00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8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Годовая сумма транспортного налога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23 800,00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3 125,00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8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Годовая сумма страховой премии ОСАГО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18 162,40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12 055,94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8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Затраты на топливо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1 270 874,00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916 376,44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8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Затраты на расходные материалы (масла, смазки)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92 630,00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42 000,00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8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Запчасти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1 237 821,00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(в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ru-RU" sz="11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т.ч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 950 тыс. цистерна)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83 641,00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8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Приобретение комплекта шин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229 440,00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378"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ИТОГО (руб.):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3 913 788,62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1 699 129,77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9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006" marR="7006" marT="70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006" marR="7006" marT="70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5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Потенциальная прибыль (руб.)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6 880 080,00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3 678 013,00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543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368" y="-99392"/>
            <a:ext cx="8147248" cy="40039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Услуги грузового автомобиля</a:t>
            </a:r>
            <a:endParaRPr lang="ru-RU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6065" y="548680"/>
            <a:ext cx="4572000" cy="38164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Работа автомобиля ГАЗ 53-12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осуществляется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 предварительным заявкам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учреждений Заларинского района,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 которыми заключены соглашения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В основном это вывоз мусора с территорий школ, подвоз мебели / крупной бытовой техники, пиломатериалов.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Во время работы бригады строителей и сантехников осуществляется подвоз крупных материалов необходимых для работы (стройматериалы, ПГС, сантехника, трубы и прочее).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Осуществляется помощь при вывозе мусора при уборке дорог и кюветов.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Водитель грузового автомобиля помогает производить погрузочно/разгрузочные работы.</a:t>
            </a:r>
          </a:p>
        </p:txBody>
      </p:sp>
      <p:pic>
        <p:nvPicPr>
          <p:cNvPr id="3074" name="Picture 2" descr="D:\Отчет за 2021 год\IMG-b7ec42671aa3d87fbd2057cbad484b58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692697"/>
            <a:ext cx="2808312" cy="29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Культура Сервис\Downloads\20220414_1353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33" y="4293096"/>
            <a:ext cx="4176464" cy="2427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827886"/>
              </p:ext>
            </p:extLst>
          </p:nvPr>
        </p:nvGraphicFramePr>
        <p:xfrm>
          <a:off x="4918360" y="3717031"/>
          <a:ext cx="3987800" cy="3085166"/>
        </p:xfrm>
        <a:graphic>
          <a:graphicData uri="http://schemas.openxmlformats.org/drawingml/2006/table">
            <a:tbl>
              <a:tblPr/>
              <a:tblGrid>
                <a:gridCol w="3017795"/>
                <a:gridCol w="970005"/>
              </a:tblGrid>
              <a:tr h="26635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Затраты на содержание автомобиля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635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Вид затрат: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Сумма (руб.)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3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Заработная плата (вкл. НДФЛ и страховые взносы)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653 691,52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4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Предрейсовый медицинский осмотр водителя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10 868,00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4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Годовая сумма транспортного налога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2 875,00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4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Годовая сумма страховой премии ОСАГО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8 767,21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4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Затраты на топливо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229 871,9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4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Затраты на расходные материалы (масла, смазки)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15 051,00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4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Запчасти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38 641,00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941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ИТОГО: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959 765,63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502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2293" y="-99392"/>
            <a:ext cx="8352928" cy="5040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Услуги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трактора</a:t>
            </a:r>
            <a:endParaRPr lang="ru-RU" sz="44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7" y="599090"/>
            <a:ext cx="4392487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 </a:t>
            </a:r>
            <a:r>
              <a:rPr lang="ru-RU" dirty="0" smtClean="0"/>
              <a:t>       </a:t>
            </a:r>
            <a:r>
              <a:rPr lang="ru-RU" sz="1600" dirty="0" smtClean="0"/>
              <a:t>Трактор </a:t>
            </a:r>
            <a:r>
              <a:rPr lang="ru-RU" sz="1600" dirty="0" err="1" smtClean="0"/>
              <a:t>Беларус</a:t>
            </a:r>
            <a:r>
              <a:rPr lang="ru-RU" sz="1600" dirty="0" smtClean="0"/>
              <a:t> МТЗ 82.1 осуществляет обслуживание Заларинского путепровода и участков автомобильных дорог, ведущих к деревне </a:t>
            </a:r>
            <a:r>
              <a:rPr lang="ru-RU" sz="1600" dirty="0" err="1" smtClean="0"/>
              <a:t>Хотхор</a:t>
            </a:r>
            <a:r>
              <a:rPr lang="ru-RU" sz="1600" dirty="0" smtClean="0"/>
              <a:t>, оздоровительному лагерю «Орлёнок», деревне </a:t>
            </a:r>
            <a:r>
              <a:rPr lang="ru-RU" sz="1600" dirty="0" err="1" smtClean="0"/>
              <a:t>Ленденёво</a:t>
            </a:r>
            <a:r>
              <a:rPr lang="ru-RU" sz="1600" dirty="0" smtClean="0"/>
              <a:t>, микрорайону Северный, а также посёлку </a:t>
            </a:r>
            <a:r>
              <a:rPr lang="ru-RU" sz="1600" dirty="0" err="1" smtClean="0"/>
              <a:t>Делюр</a:t>
            </a:r>
            <a:r>
              <a:rPr lang="ru-RU" sz="1600" dirty="0" smtClean="0"/>
              <a:t>. Общая протяженность обслуживаемых маршрутов составляет 150 километров, из которых 22 километра предназначены для уборки территории.</a:t>
            </a:r>
          </a:p>
        </p:txBody>
      </p:sp>
      <p:pic>
        <p:nvPicPr>
          <p:cNvPr id="1026" name="Picture 2" descr="C:\1\Отчет (ежегодный для мэра)\2023\Строители\20220913_1518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40968"/>
            <a:ext cx="4392488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1\Отчет (ежегодный для мэра)\2023\Строители\20220203_1505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669674"/>
            <a:ext cx="4248472" cy="2615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268624"/>
              </p:ext>
            </p:extLst>
          </p:nvPr>
        </p:nvGraphicFramePr>
        <p:xfrm>
          <a:off x="4918360" y="3429002"/>
          <a:ext cx="3987800" cy="3311771"/>
        </p:xfrm>
        <a:graphic>
          <a:graphicData uri="http://schemas.openxmlformats.org/drawingml/2006/table">
            <a:tbl>
              <a:tblPr/>
              <a:tblGrid>
                <a:gridCol w="3017795"/>
                <a:gridCol w="970005"/>
              </a:tblGrid>
              <a:tr h="27874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Затраты на содержание автомобиля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874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Вид затрат: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Сумма (руб.)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63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Заработная плата (вкл. НДФЛ и страховые взносы)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796 224,68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9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Предрейсовый медицинский осмотр водителя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10 868,00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9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Годовая сумма транспортного налога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1 224,00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9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Годовая сумма страховой премии ОСАГО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8 767,21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9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Затраты на топливо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548 392,00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9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Затраты на расходные материалы (масла, смазки)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20 000,00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9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Запчасти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38 641,00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425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ИТОГО: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1 424 116,89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064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708" y="-171400"/>
            <a:ext cx="8147248" cy="562074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Пассажирские перевозки</a:t>
            </a:r>
            <a:endParaRPr lang="ru-RU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407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45062" y="476672"/>
            <a:ext cx="82809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 Пассажирские перевозки осуществляются автобусами Луидор 225033 2017 </a:t>
            </a:r>
            <a:r>
              <a:rPr lang="ru-RU" dirty="0" err="1" smtClean="0"/>
              <a:t>г.в</a:t>
            </a:r>
            <a:r>
              <a:rPr lang="ru-RU" dirty="0" smtClean="0"/>
              <a:t>., </a:t>
            </a:r>
            <a:r>
              <a:rPr lang="en-US" dirty="0" err="1" smtClean="0"/>
              <a:t>GAZelle</a:t>
            </a:r>
            <a:r>
              <a:rPr lang="en-US" dirty="0" smtClean="0"/>
              <a:t> NEXT 2019 </a:t>
            </a:r>
            <a:r>
              <a:rPr lang="ru-RU" dirty="0" err="1" smtClean="0"/>
              <a:t>г.в</a:t>
            </a:r>
            <a:r>
              <a:rPr lang="ru-RU" dirty="0" smtClean="0"/>
              <a:t>. и автобусом </a:t>
            </a:r>
            <a:r>
              <a:rPr lang="ru-RU" dirty="0"/>
              <a:t>ПАЗ 32053-70 2011 </a:t>
            </a:r>
            <a:r>
              <a:rPr lang="ru-RU" dirty="0" err="1" smtClean="0"/>
              <a:t>г.в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 </a:t>
            </a:r>
            <a:r>
              <a:rPr lang="ru-RU" dirty="0" smtClean="0"/>
              <a:t>       В организации имеется лицензия на осуществление пассажирских перевозок. Пассажирские перевозки осуществляются по заявкам учреждений Заларинского района.</a:t>
            </a:r>
          </a:p>
          <a:p>
            <a:pPr algn="just"/>
            <a:r>
              <a:rPr lang="ru-RU" dirty="0"/>
              <a:t> </a:t>
            </a:r>
            <a:r>
              <a:rPr lang="ru-RU" dirty="0" smtClean="0"/>
              <a:t>       </a:t>
            </a:r>
            <a:r>
              <a:rPr lang="ru-RU" dirty="0"/>
              <a:t>С</a:t>
            </a:r>
            <a:r>
              <a:rPr lang="ru-RU" dirty="0" smtClean="0"/>
              <a:t> 1 сентября 2023 года по настоящее время автобус </a:t>
            </a:r>
            <a:r>
              <a:rPr lang="ru-RU" dirty="0"/>
              <a:t>ПАЗ </a:t>
            </a:r>
            <a:r>
              <a:rPr lang="ru-RU" dirty="0" smtClean="0"/>
              <a:t>32053-70 осуществляет подвоз детей, учащихся второй школы </a:t>
            </a:r>
            <a:r>
              <a:rPr lang="ru-RU" dirty="0" err="1" smtClean="0"/>
              <a:t>р.п</a:t>
            </a:r>
            <a:r>
              <a:rPr lang="ru-RU" dirty="0" smtClean="0"/>
              <a:t>. </a:t>
            </a:r>
            <a:r>
              <a:rPr lang="ru-RU" dirty="0" err="1" smtClean="0"/>
              <a:t>Залари</a:t>
            </a:r>
            <a:r>
              <a:rPr lang="ru-RU" dirty="0" smtClean="0"/>
              <a:t> в школу с. </a:t>
            </a:r>
            <a:r>
              <a:rPr lang="ru-RU" dirty="0" err="1" smtClean="0"/>
              <a:t>Бажир</a:t>
            </a:r>
            <a:r>
              <a:rPr lang="ru-RU" dirty="0" smtClean="0"/>
              <a:t>, в связи проведением капитального ремонта школы № 2.</a:t>
            </a:r>
          </a:p>
          <a:p>
            <a:pPr algn="just"/>
            <a:r>
              <a:rPr lang="ru-RU" dirty="0"/>
              <a:t> </a:t>
            </a:r>
            <a:r>
              <a:rPr lang="ru-RU" dirty="0" smtClean="0"/>
              <a:t>       Автобусы </a:t>
            </a:r>
            <a:r>
              <a:rPr lang="en-US" dirty="0" err="1"/>
              <a:t>GAZelle</a:t>
            </a:r>
            <a:r>
              <a:rPr lang="en-US" dirty="0"/>
              <a:t> </a:t>
            </a:r>
            <a:r>
              <a:rPr lang="en-US" dirty="0" smtClean="0"/>
              <a:t>NEXT</a:t>
            </a:r>
            <a:r>
              <a:rPr lang="ru-RU" dirty="0" smtClean="0"/>
              <a:t> и Луидор работают по заявкам спортсменов (54 заявки за 2025 год) и КДН (1 раз в месяц). Так же осуществляют работу по </a:t>
            </a:r>
            <a:r>
              <a:rPr lang="ru-RU" dirty="0"/>
              <a:t>заявкам </a:t>
            </a:r>
            <a:r>
              <a:rPr lang="ru-RU" dirty="0" smtClean="0"/>
              <a:t>администрации Заларинского муниципального округа Иркутской области и работников учреждений культуры.</a:t>
            </a:r>
          </a:p>
        </p:txBody>
      </p:sp>
      <p:pic>
        <p:nvPicPr>
          <p:cNvPr id="4098" name="Picture 2" descr="D:\Отчет за 2021 год\IMG-7710aa525e94741a11cb39e8c2d2fe6b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861048"/>
            <a:ext cx="2520280" cy="2784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Отчет за 2021 год\IMG-14bad1b2c855316f82b0661b1c05ae0b-V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41"/>
          <a:stretch/>
        </p:blipFill>
        <p:spPr bwMode="auto">
          <a:xfrm>
            <a:off x="107504" y="3839256"/>
            <a:ext cx="2912067" cy="2774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1\Отчет (ежегодный для мэра)\2023\Водители\IMG_985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850356"/>
            <a:ext cx="3672408" cy="275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08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-3411"/>
            <a:ext cx="8363272" cy="418058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Пассажирские перевозки</a:t>
            </a:r>
            <a:endParaRPr lang="ru-RU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764704"/>
            <a:ext cx="8784976" cy="1872208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     В марте 2023 года был запущен маршрут для осуществления регулярных пассажирских перевозок по маршруту </a:t>
            </a:r>
            <a:r>
              <a:rPr lang="ru-RU" sz="1800" dirty="0" err="1" smtClean="0">
                <a:solidFill>
                  <a:schemeClr val="tx1"/>
                </a:solidFill>
              </a:rPr>
              <a:t>Залари-Новочеремхово-Ремезовск</a:t>
            </a:r>
            <a:r>
              <a:rPr lang="ru-RU" sz="1800" dirty="0" smtClean="0">
                <a:solidFill>
                  <a:schemeClr val="tx1"/>
                </a:solidFill>
              </a:rPr>
              <a:t> на автомобиле ГАЗ – 322121 (11 посадочных мест). Перевозка осуществляется 3 раза в неделю – понедельник, среда, пятница по расписанию. Минимальная цена проездного билета </a:t>
            </a:r>
            <a:r>
              <a:rPr lang="ru-RU" sz="1800" u="sng" dirty="0" smtClean="0">
                <a:solidFill>
                  <a:schemeClr val="tx1"/>
                </a:solidFill>
              </a:rPr>
              <a:t>35 рублей</a:t>
            </a:r>
            <a:r>
              <a:rPr lang="ru-RU" sz="1800" dirty="0" smtClean="0">
                <a:solidFill>
                  <a:schemeClr val="tx1"/>
                </a:solidFill>
              </a:rPr>
              <a:t>, а максимальная  - </a:t>
            </a:r>
            <a:r>
              <a:rPr lang="ru-RU" sz="1800" u="sng" dirty="0" smtClean="0">
                <a:solidFill>
                  <a:schemeClr val="tx1"/>
                </a:solidFill>
              </a:rPr>
              <a:t>300 рублей</a:t>
            </a:r>
            <a:r>
              <a:rPr lang="ru-RU" sz="1800" dirty="0" smtClean="0">
                <a:solidFill>
                  <a:schemeClr val="tx1"/>
                </a:solidFill>
              </a:rPr>
              <a:t>. Доход от данного маршрута, за 2025 г., составил – </a:t>
            </a:r>
            <a:r>
              <a:rPr lang="ru-RU" sz="2400" u="sng" dirty="0" smtClean="0">
                <a:solidFill>
                  <a:schemeClr val="tx1"/>
                </a:solidFill>
              </a:rPr>
              <a:t>245 310 </a:t>
            </a:r>
            <a:r>
              <a:rPr lang="ru-RU" sz="1800" dirty="0" smtClean="0">
                <a:solidFill>
                  <a:schemeClr val="tx1"/>
                </a:solidFill>
              </a:rPr>
              <a:t>рублей.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3074" name="Picture 2" descr="C:\1\Отчет (ежегодный для мэра)\2023\Водители\IMG_986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9" t="9942" r="10411"/>
          <a:stretch/>
        </p:blipFill>
        <p:spPr bwMode="auto">
          <a:xfrm>
            <a:off x="5220072" y="2780928"/>
            <a:ext cx="3816424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2218" y="6309320"/>
            <a:ext cx="900100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 smtClean="0"/>
              <a:t>Так же на данном автомобиле осуществляются работы </a:t>
            </a:r>
            <a:r>
              <a:rPr lang="ru-RU" sz="1700" dirty="0"/>
              <a:t>по заявкам спортсменов </a:t>
            </a:r>
            <a:r>
              <a:rPr lang="ru-RU" sz="1700" dirty="0" smtClean="0"/>
              <a:t>и КДН. </a:t>
            </a:r>
            <a:endParaRPr lang="ru-RU" sz="17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172454"/>
              </p:ext>
            </p:extLst>
          </p:nvPr>
        </p:nvGraphicFramePr>
        <p:xfrm>
          <a:off x="395536" y="2616087"/>
          <a:ext cx="4680520" cy="3570041"/>
        </p:xfrm>
        <a:graphic>
          <a:graphicData uri="http://schemas.openxmlformats.org/drawingml/2006/table">
            <a:tbl>
              <a:tblPr/>
              <a:tblGrid>
                <a:gridCol w="3326513"/>
                <a:gridCol w="1354007"/>
              </a:tblGrid>
              <a:tr h="2956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Вид затрат: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Сумма (руб.)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3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Заработная плата (вкл. НДФЛ и страховые взносы)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840 176,31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Предрейсовый/послерейсовый медицинский осмотр водителя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21 736,00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3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Годовая сумма транспортного налога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2 120,00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3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Годовая сумма страховой премии ОСАГО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8 980,00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3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Затраты на топливо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287 655,84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3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Затраты на расходные материалы (масла, смазки)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15 051,00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3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Приобретение комплекта шин и дисков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43 574,00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3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Запчасти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641,00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622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ИТОГО: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r>
                        <a:rPr lang="ru-RU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264 934,15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363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49006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Затраты на ГСМ за 3 года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(в тыс. руб.)</a:t>
            </a:r>
            <a:endParaRPr lang="ru-RU" sz="2400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064714966"/>
              </p:ext>
            </p:extLst>
          </p:nvPr>
        </p:nvGraphicFramePr>
        <p:xfrm>
          <a:off x="539552" y="1412776"/>
          <a:ext cx="8424936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8038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16" b="12016"/>
          <a:stretch>
            <a:fillRect/>
          </a:stretch>
        </p:blipFill>
        <p:spPr>
          <a:xfrm>
            <a:off x="5220072" y="620688"/>
            <a:ext cx="4104580" cy="3168203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323528" y="711860"/>
            <a:ext cx="4824536" cy="5741476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45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ru-RU" sz="45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ru-RU" sz="4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ru-RU" sz="45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ru-RU" sz="4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ru-RU" sz="45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ru-RU" sz="4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ru-RU" sz="45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4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45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прошедший год бригада успешно выполнила все поставленные задачи, обеспечив бесперебойную работу систем отопления, водоснабжения и канализации.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Бригадой сантехников выполнено 128 заявок, произведен монтаж канализационных труб общей протяженностью 118 погонных метров, также выполнен монтаж ХВС и ГВС в объеме 440 погонных метров, установлено 67 единиц сантехники , включая мойки, раковины, ванны, унитазы и водонагреватели. Бригадой установлено и отремонтировано 11 насосных станций, 32 радиатора и 10 центробежных насосов. Прочищено более 50 метров канализационных труб от засоров. Смонтировано 9 дымососов и отремонтировано 7 дымоходов. Изготовлено 48 стендов для Аллеи Памяти.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В 2025 году бригадой сантехников были выполнены крупные текущие ремонты на 14 объектах.</a:t>
            </a:r>
            <a:endParaRPr lang="en-US" sz="6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Предлагаем ознакомиться с фотоотчетом:</a:t>
            </a:r>
            <a:endParaRPr lang="en-US" sz="6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6597352"/>
            <a:ext cx="8064896" cy="1296144"/>
          </a:xfrm>
        </p:spPr>
        <p:txBody>
          <a:bodyPr/>
          <a:lstStyle/>
          <a:p>
            <a:pPr marL="0" indent="0">
              <a:buNone/>
            </a:pPr>
            <a:r>
              <a:rPr lang="ru-RU" sz="1800" b="0" dirty="0" smtClean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	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-13325" y="188640"/>
            <a:ext cx="8964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учреждении функционирует бригада сантехников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52120" y="4221088"/>
            <a:ext cx="34563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 руководством инженера-сантехника</a:t>
            </a:r>
          </a:p>
          <a:p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Кирильчука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Ивана Викторовича, в бригаде работают 3 слесаря-сантехника и 2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электрогазосварщика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08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899592" y="404664"/>
            <a:ext cx="3590112" cy="96661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000" dirty="0" smtClean="0"/>
              <a:t>Ремонт дымососа</a:t>
            </a:r>
          </a:p>
          <a:p>
            <a:pPr>
              <a:lnSpc>
                <a:spcPct val="150000"/>
              </a:lnSpc>
            </a:pPr>
            <a:r>
              <a:rPr lang="ru-RU" sz="2000" dirty="0"/>
              <a:t>(</a:t>
            </a:r>
            <a:r>
              <a:rPr lang="ru-RU" sz="2000" dirty="0" smtClean="0"/>
              <a:t>МБОУ </a:t>
            </a:r>
            <a:r>
              <a:rPr lang="ru-RU" sz="2000" dirty="0" err="1" smtClean="0"/>
              <a:t>Ханжиновская</a:t>
            </a:r>
            <a:r>
              <a:rPr lang="ru-RU" sz="2000" dirty="0" smtClean="0"/>
              <a:t> СОШ) </a:t>
            </a:r>
            <a:endParaRPr lang="ru-RU" sz="20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00174"/>
            <a:ext cx="3672408" cy="4909145"/>
          </a:xfrm>
        </p:spPr>
      </p:pic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sz="2000" dirty="0" smtClean="0"/>
              <a:t>Ремонт отопления </a:t>
            </a:r>
          </a:p>
          <a:p>
            <a:r>
              <a:rPr lang="ru-RU" sz="1800" dirty="0"/>
              <a:t>(</a:t>
            </a:r>
            <a:r>
              <a:rPr lang="ru-RU" sz="1800" dirty="0" smtClean="0"/>
              <a:t>МБОУ </a:t>
            </a:r>
            <a:r>
              <a:rPr lang="ru-RU" sz="1800" dirty="0" err="1" smtClean="0"/>
              <a:t>Солерудниковская</a:t>
            </a:r>
            <a:r>
              <a:rPr lang="ru-RU" sz="1800" dirty="0" smtClean="0"/>
              <a:t> гимназия)</a:t>
            </a:r>
            <a:endParaRPr lang="ru-RU" sz="1800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398588"/>
            <a:ext cx="3744416" cy="4910732"/>
          </a:xfrm>
        </p:spPr>
      </p:pic>
    </p:spTree>
    <p:extLst>
      <p:ext uri="{BB962C8B-B14F-4D97-AF65-F5344CB8AC3E}">
        <p14:creationId xmlns:p14="http://schemas.microsoft.com/office/powerpoint/2010/main" val="421320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143000" y="476672"/>
            <a:ext cx="6885384" cy="720080"/>
          </a:xfrm>
        </p:spPr>
        <p:txBody>
          <a:bodyPr/>
          <a:lstStyle/>
          <a:p>
            <a:r>
              <a:rPr lang="ru-RU" sz="2000" dirty="0" smtClean="0"/>
              <a:t>Ремонт теплотрассы (</a:t>
            </a:r>
            <a:r>
              <a:rPr lang="ru-RU" sz="2000" dirty="0" err="1" smtClean="0"/>
              <a:t>Бажирский</a:t>
            </a:r>
            <a:r>
              <a:rPr lang="ru-RU" sz="2000" dirty="0" smtClean="0"/>
              <a:t> дом досуга) </a:t>
            </a:r>
            <a:endParaRPr lang="ru-RU" sz="20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00174"/>
            <a:ext cx="3528392" cy="47651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398588"/>
            <a:ext cx="3600400" cy="47667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672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143000" y="548680"/>
            <a:ext cx="6885384" cy="360040"/>
          </a:xfrm>
        </p:spPr>
        <p:txBody>
          <a:bodyPr/>
          <a:lstStyle/>
          <a:p>
            <a:endParaRPr lang="ru-RU" sz="2000" dirty="0" smtClean="0"/>
          </a:p>
          <a:p>
            <a:r>
              <a:rPr lang="ru-RU" sz="2000" dirty="0" smtClean="0"/>
              <a:t>Монтаж ХВС и ГВС, раковин и водонагревателей </a:t>
            </a:r>
          </a:p>
          <a:p>
            <a:r>
              <a:rPr lang="ru-RU" sz="2000" dirty="0" smtClean="0"/>
              <a:t>(МБУ ДО </a:t>
            </a:r>
            <a:r>
              <a:rPr lang="ru-RU" sz="2000" dirty="0" err="1" smtClean="0"/>
              <a:t>Ханжиновский</a:t>
            </a:r>
            <a:r>
              <a:rPr lang="ru-RU" sz="2000" dirty="0" smtClean="0"/>
              <a:t> детский сад)</a:t>
            </a:r>
            <a:endParaRPr lang="ru-RU" sz="20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908720"/>
            <a:ext cx="2304256" cy="2880320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908720"/>
            <a:ext cx="2232248" cy="2880320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908720"/>
            <a:ext cx="2520280" cy="288032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861048"/>
            <a:ext cx="2376264" cy="28803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861048"/>
            <a:ext cx="2283718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73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755576" y="260648"/>
            <a:ext cx="7899672" cy="639762"/>
          </a:xfrm>
        </p:spPr>
        <p:txBody>
          <a:bodyPr/>
          <a:lstStyle/>
          <a:p>
            <a:r>
              <a:rPr lang="ru-RU" sz="2000" dirty="0" smtClean="0"/>
              <a:t>Монтаж и обвязка котлов; монтаж дымососов, дымоходов и дымоходной трубы (МБОУ Троицкая СОШ)</a:t>
            </a:r>
            <a:endParaRPr lang="ru-RU" sz="20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80728"/>
            <a:ext cx="2376264" cy="2743200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00" y="996586"/>
            <a:ext cx="2316336" cy="2743200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996586"/>
            <a:ext cx="2376265" cy="273630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790197"/>
            <a:ext cx="2376264" cy="302433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789040"/>
            <a:ext cx="2411453" cy="302433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789040"/>
            <a:ext cx="2304256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87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" r="2051"/>
          <a:stretch>
            <a:fillRect/>
          </a:stretch>
        </p:blipFill>
        <p:spPr/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83568" y="1010486"/>
            <a:ext cx="3888433" cy="551485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прошедший год ремонтная бригада успешно выполнила широкий спектр задач по ремонту и обслуживанию зданий и сооружений.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В общей сложности было отработано 35 заявок, включая мелкий и капитальный ремонт офисных помещений, общественных зданий, учебных и дошкольных учреждений.  В Парке культуры и отдыха установлена спортивная площадка. Наши рабочие продолжают строительные работы в Парке памяти, создавая важное и значимое место для всех нас. 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Таким образом, работа ремонтной бригады за год внесла значительный вклад в поддержание и улучшение инфраструктуры, обеспечив комфорт и безопасность для населения района.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9592" y="404664"/>
            <a:ext cx="7307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Бригада строителей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32040" y="4725144"/>
            <a:ext cx="3528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бригаде строителей работают 6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по комплексному обслуживанию и ремонту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руководством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бригадира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Лапыриса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Тимофея Петровича.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899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48580" y="2816932"/>
            <a:ext cx="4392488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20555" y="2824462"/>
            <a:ext cx="4407545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32223" y="2861237"/>
            <a:ext cx="4407545" cy="28067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79512" y="620688"/>
            <a:ext cx="871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Капитальный ремонт блока МБОУ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Большезаимская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СОШ (выравнивание полов, укладка линолеума, покраска стен, замена окон и дверей, ремонт кровли)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был проведён с целью размещения фельдшерско-акушерского пункта.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26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31740" y="2600908"/>
            <a:ext cx="4680520" cy="28803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99738" y="2629254"/>
            <a:ext cx="4680520" cy="28236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28600" y="2636912"/>
            <a:ext cx="4680520" cy="28083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9552" y="154087"/>
            <a:ext cx="8208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кабинета </a:t>
            </a: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Детской школе искусств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п.Залари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67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898" y="3501008"/>
            <a:ext cx="5544616" cy="31683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5472608" cy="29935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68145" y="908720"/>
            <a:ext cx="29453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Покраска фасада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МБУДО детский сад «Сказка»</a:t>
            </a:r>
          </a:p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р.п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Залари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3452" y="4466729"/>
            <a:ext cx="28803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Перепланировка пищеблока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МБОУ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Ханжиновская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СОШ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00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32656"/>
            <a:ext cx="5112568" cy="29523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429000"/>
            <a:ext cx="5112568" cy="31683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92081" y="2060848"/>
            <a:ext cx="367240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кровли здания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Солерудниковская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гимназия (демонтаж и монтаж шиферного покрытия общей площадью 1 408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метров (охватывает 5 блоков здания)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45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1498" y="2078862"/>
            <a:ext cx="5076587" cy="34563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27865" y="2179337"/>
            <a:ext cx="5076591" cy="32403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15616" y="404664"/>
            <a:ext cx="7382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УКЛАДКА ЛИНОЛЕУМА В ЗДАНИИ МБОУ ХАНЖИНОВСКАЯ СОШ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19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88032" y="2041984"/>
            <a:ext cx="5373216" cy="36827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196750"/>
            <a:ext cx="3888432" cy="53732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260648"/>
            <a:ext cx="8219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НАЛИВНОГО ПОКРЫТИЯ ПОЛА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СПОРТИВНОМ ЗАЛЕ </a:t>
            </a:r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МОЙГАНСКАЯ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СОШ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0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01" y="908720"/>
            <a:ext cx="4851155" cy="25922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727" y="203239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УСТАНОВКА СПОРТИВНОЙ ПЛОЩАДКИ</a:t>
            </a:r>
          </a:p>
          <a:p>
            <a:pPr algn="ctr"/>
            <a:r>
              <a:rPr lang="ru-RU" sz="2400" dirty="0" smtClean="0"/>
              <a:t> В ПАРКЕ КУЛЬТУРЫ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83024" y="2031913"/>
            <a:ext cx="5746502" cy="35283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73655" y="3961088"/>
            <a:ext cx="3212976" cy="24208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17441" y="4019405"/>
            <a:ext cx="3212974" cy="230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66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14" y="476671"/>
            <a:ext cx="9144000" cy="670817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РАМОК ДЛЯ МЕМОРИАЛА В ПАРКЕ ПАМЯТИ</a:t>
            </a:r>
            <a:endParaRPr lang="ru-RU" sz="2400" b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1\Отчет (ежегодный для мэра)\2024\Строители\Бригада Лапырис\Парк памяти\20240222_1201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52536" y="2091803"/>
            <a:ext cx="5400600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1\Отчет (ежегодный для мэра)\2024\Строители\Бригада Лапырис\Парк памяти\20241010_1448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959931" y="2202487"/>
            <a:ext cx="5400601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01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0" y="44624"/>
            <a:ext cx="9036496" cy="63408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  <a:effectLst/>
              </a:rPr>
              <a:t>     </a:t>
            </a:r>
            <a:r>
              <a:rPr lang="ru-RU" sz="2000" dirty="0" smtClean="0">
                <a:solidFill>
                  <a:schemeClr val="tx1"/>
                </a:solidFill>
                <a:effectLst/>
              </a:rPr>
              <a:t>Также в обслуживании бригады находится ПУТЕПРОВОД.</a:t>
            </a:r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r>
              <a:rPr lang="ru-RU" sz="2000" dirty="0">
                <a:effectLst/>
              </a:rPr>
              <a:t/>
            </a:r>
            <a:br>
              <a:rPr lang="ru-RU" sz="2000" dirty="0">
                <a:effectLst/>
              </a:rPr>
            </a:br>
            <a:r>
              <a:rPr lang="ru-RU" sz="2000" dirty="0" smtClean="0">
                <a:effectLst/>
              </a:rPr>
              <a:t>     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1\Отчет (ежегодный для мэра)\2023\Строители\Новая папка\IMG_98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3108387"/>
            <a:ext cx="3024337" cy="3533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79512" y="506225"/>
            <a:ext cx="3363211" cy="25922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just">
              <a:buNone/>
            </a:pPr>
            <a:r>
              <a:rPr lang="ru-RU" sz="1600" dirty="0" smtClean="0">
                <a:effectLst/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 летний период осуществляется окраска ограждений и пешеходных дорожек, а также регулярный покос травы и уборка обочин по мере необходимости. В </a:t>
            </a:r>
            <a:r>
              <a:rPr lang="ru-RU" sz="16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зимний период </a:t>
            </a:r>
            <a:r>
              <a:rPr lang="ru-RU" sz="16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производится очистка от снега остановок, лестниц и других участков, не доступных для специализированной снегоуборочной техники.</a:t>
            </a:r>
            <a:r>
              <a:rPr lang="ru-RU" sz="1600" b="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b="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effectLst/>
              </a:rPr>
              <a:t/>
            </a:r>
            <a:br>
              <a:rPr lang="ru-RU" sz="2000" dirty="0">
                <a:effectLst/>
              </a:rPr>
            </a:br>
            <a:r>
              <a:rPr lang="ru-RU" sz="2000" dirty="0" smtClean="0">
                <a:effectLst/>
              </a:rPr>
              <a:t>      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1\Отчет (ежегодный для мэра)\2023\Строители\Путепровод\IMG_987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908" y="516895"/>
            <a:ext cx="4968552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Культура Сервис\Downloads\20220414_1353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907" y="3108387"/>
            <a:ext cx="4968553" cy="3533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67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99" b="21499"/>
          <a:stretch>
            <a:fillRect/>
          </a:stretch>
        </p:blipFill>
        <p:spPr/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7504" y="1010486"/>
            <a:ext cx="4680520" cy="573088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	Бригада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электриков завершила отчетный период с хорошими показателями. Было проложено порядка 1200 метров кабеля, что позволило обеспечить электроснабжение новых участков. Установлено более 200 единиц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электротехнических изделий,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восстановлена работоспособность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 10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вводных устройств. В общей сложности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отработано 82 заявки. 	Рабочими выполнена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замена и модернизация электропроводки в школах и детских садах, что позволило повысить безопасность и качество электроснабжения в этих учреждениях. Также оказывалась техническая помощь библиотеке и домам культуры, обеспечивая их необходимым освещением и исправной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электросетью. По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 необходимости проводился ремонт линии освещения на путепроводе, что способствовало улучшению безопасности и комфорта для пешеходов и водителей. Особое внимание уделялось работам по освещению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мемориалов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Парке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памяти. Также оказывалась помощь родственникам участников специальной военной операции, включая проведение необходимых электромонтажных работ в их жилых помещениях.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Все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выполнялись с учётом требований безопасности и с максимальной оперативностью.</a:t>
            </a:r>
            <a:b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3688" y="188640"/>
            <a:ext cx="4392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БРИГАДА ЭЛЕКТРИКОВ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4048" y="4725144"/>
            <a:ext cx="33843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бригаде работают </a:t>
            </a: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 электромонтера по ремонту и обслуживанию электрооборудования, под руководством инженера – электрика Андреева Алексея Владимировича. </a:t>
            </a:r>
          </a:p>
        </p:txBody>
      </p:sp>
    </p:spTree>
    <p:extLst>
      <p:ext uri="{BB962C8B-B14F-4D97-AF65-F5344CB8AC3E}">
        <p14:creationId xmlns:p14="http://schemas.microsoft.com/office/powerpoint/2010/main" val="8543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44824"/>
            <a:ext cx="2952328" cy="45365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844823"/>
            <a:ext cx="2736304" cy="45365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890131"/>
            <a:ext cx="2839244" cy="44911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3609" y="548680"/>
            <a:ext cx="65321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ШЕРИФ-БАЛОК НА ФЕДЕРАЛЬНОЙ ТРАССЕ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40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556792"/>
            <a:ext cx="3528392" cy="506657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556792"/>
            <a:ext cx="3579862" cy="50665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3568" y="421213"/>
            <a:ext cx="76843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ЭЛЕКТРОМОНТАЖНЫЕ РАБОТЫ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СПОРТИВНОМ ЗАЛЕ МБОУ Хор-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Тагнинская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СОШ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87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15" y="1844824"/>
            <a:ext cx="2885517" cy="47971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844824"/>
            <a:ext cx="2952328" cy="47971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844824"/>
            <a:ext cx="2736304" cy="47971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7584" y="260648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ЭЛЕКТРОМОНТАЖНЫЕ РАБОТЫ В ЗДАНИИ ФЕЛЬДШЕРСКО-АКУШЕРСКОГО ПУНКТА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6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93" y="1772816"/>
            <a:ext cx="2767807" cy="47650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223" y="1772816"/>
            <a:ext cx="2952328" cy="47983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772816"/>
            <a:ext cx="2859782" cy="47525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5293" y="692696"/>
            <a:ext cx="89426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ЭЛЕКТРОМОНТАЖНЫЕ РАБОТЫ В ЗДАНИИ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МБУ ДО СПОРТИВНАЯ ШКОЛА ЗАЛАРИНСКОГО РАЙОНА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59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67944" y="2060848"/>
            <a:ext cx="5400600" cy="36724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537" y="205189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ПО ОСВЕЩЕНИЮ МЕМОРИАЛОВ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ПАРКЕ ПАМЯТИ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96752"/>
            <a:ext cx="3888432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84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7" y="404664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ЛИНИИ ОСВЕЩЕНИЯ НА ПУТЕПРОВОДЕ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18184"/>
            <a:ext cx="2880320" cy="43870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423592"/>
            <a:ext cx="2880320" cy="43816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72100" y="2240868"/>
            <a:ext cx="4392488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7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30754"/>
            <a:ext cx="8767169" cy="34605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Сдельная система оплаты труда</a:t>
            </a:r>
            <a:endParaRPr lang="ru-RU" b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4429" y="764704"/>
            <a:ext cx="87671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</a:t>
            </a:r>
            <a:r>
              <a:rPr lang="ru-RU" sz="2000" dirty="0" smtClean="0"/>
              <a:t>В учреждении помимо </a:t>
            </a:r>
            <a:r>
              <a:rPr lang="ru-RU" sz="2000" dirty="0"/>
              <a:t>фактической </a:t>
            </a:r>
            <a:r>
              <a:rPr lang="ru-RU" sz="2000" dirty="0" smtClean="0"/>
              <a:t>оплаты труда (ФОТ) за работы </a:t>
            </a:r>
          </a:p>
          <a:p>
            <a:r>
              <a:rPr lang="ru-RU" sz="2000" dirty="0" smtClean="0"/>
              <a:t>производимые  бригадами строителей, сантехников и электриков</a:t>
            </a:r>
            <a:r>
              <a:rPr lang="ru-RU" sz="2000" dirty="0"/>
              <a:t> </a:t>
            </a:r>
            <a:r>
              <a:rPr lang="ru-RU" sz="2000" dirty="0" smtClean="0"/>
              <a:t>производится оплата труда по локальным сметным расчетам.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2497" y="2060848"/>
            <a:ext cx="8623153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строится работа на объекте:</a:t>
            </a:r>
          </a:p>
          <a:p>
            <a:pPr algn="ctr"/>
            <a:endParaRPr lang="ru-RU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/>
              <a:t>составляется дефектная ведомость объемов работ;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/>
              <a:t>формируется локальный ресурсный сметный расчет;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 smtClean="0"/>
              <a:t>составляется приказ о формировании ремонтных бригад;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/>
              <a:t>ответственное лицо предоставляет наряд на сдельную работу;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 smtClean="0"/>
              <a:t>составляется акт о приемке выполненных работ (после завершения работ);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/>
              <a:t>с</a:t>
            </a:r>
            <a:r>
              <a:rPr lang="ru-RU" sz="2000" dirty="0" smtClean="0"/>
              <a:t>оставляется справка о стоимости выполненных работ и затрат;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 smtClean="0"/>
              <a:t>составляется смета на оплату труда;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 smtClean="0"/>
              <a:t>готовится протокол заседания комиссии учреждения, на котором </a:t>
            </a:r>
          </a:p>
          <a:p>
            <a:r>
              <a:rPr lang="ru-RU" sz="2000" dirty="0" smtClean="0"/>
              <a:t>     определяется размер доплаты по нарядам с учетом критериев                                   	трудового участия (КТУ) .</a:t>
            </a:r>
          </a:p>
        </p:txBody>
      </p:sp>
    </p:spTree>
    <p:extLst>
      <p:ext uri="{BB962C8B-B14F-4D97-AF65-F5344CB8AC3E}">
        <p14:creationId xmlns:p14="http://schemas.microsoft.com/office/powerpoint/2010/main" val="247043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19256" cy="620688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b="0" dirty="0" smtClean="0">
                <a:solidFill>
                  <a:schemeClr val="tx1"/>
                </a:solidFill>
                <a:effectLst/>
              </a:rPr>
              <a:t>ПРОЕКТ БАЗЫ</a:t>
            </a:r>
            <a:endParaRPr lang="ru-RU" b="0" dirty="0">
              <a:solidFill>
                <a:schemeClr val="tx1"/>
              </a:solidFill>
              <a:effectLst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36712"/>
            <a:ext cx="7200800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36" y="5373216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      На территории, расположенной  по адресу Комсомольская, 18, находятся административное здание  и вспомогательные сооружения, находящиеся в собственности МАУ «Культура-Сервис»</a:t>
            </a:r>
          </a:p>
          <a:p>
            <a:pPr algn="ctr"/>
            <a:r>
              <a:rPr lang="ru-RU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0214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  <a:effectLst/>
              </a:rPr>
              <a:t>Планы на 2026 г.:</a:t>
            </a:r>
            <a:br>
              <a:rPr lang="ru-RU" dirty="0" smtClean="0">
                <a:solidFill>
                  <a:schemeClr val="tx1"/>
                </a:solidFill>
                <a:effectLst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</a:rPr>
              <a:t>(помимо выполнения муниципального задания)</a:t>
            </a:r>
            <a:endParaRPr lang="ru-RU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75656" y="1916832"/>
            <a:ext cx="6400800" cy="3474720"/>
          </a:xfrm>
        </p:spPr>
        <p:txBody>
          <a:bodyPr>
            <a:normAutofit fontScale="92500"/>
          </a:bodyPr>
          <a:lstStyle/>
          <a:p>
            <a:pPr marL="502920" indent="-457200">
              <a:buAutoNum type="arabicParenR"/>
            </a:pPr>
            <a:r>
              <a:rPr lang="ru-RU" dirty="0" smtClean="0"/>
              <a:t>Подбор персонала на открытые вакансии;</a:t>
            </a:r>
          </a:p>
          <a:p>
            <a:pPr marL="502920" indent="-457200">
              <a:buAutoNum type="arabicParenR"/>
            </a:pPr>
            <a:endParaRPr lang="ru-RU" dirty="0" smtClean="0"/>
          </a:p>
          <a:p>
            <a:pPr marL="502920" indent="-457200">
              <a:buAutoNum type="arabicParenR"/>
            </a:pPr>
            <a:r>
              <a:rPr lang="ru-RU" dirty="0" smtClean="0"/>
              <a:t>Повышение квалификации сотрудников для выполнения более сложных задач;</a:t>
            </a:r>
          </a:p>
          <a:p>
            <a:pPr marL="502920" indent="-457200">
              <a:buAutoNum type="arabicParenR"/>
            </a:pPr>
            <a:endParaRPr lang="ru-RU" dirty="0" smtClean="0"/>
          </a:p>
          <a:p>
            <a:pPr marL="502920" indent="-457200">
              <a:buAutoNum type="arabicParenR"/>
            </a:pPr>
            <a:r>
              <a:rPr lang="ru-RU" dirty="0" smtClean="0"/>
              <a:t>Оптимизация и развитие автопарка;</a:t>
            </a:r>
          </a:p>
          <a:p>
            <a:pPr marL="502920" indent="-457200">
              <a:buAutoNum type="arabicParenR"/>
            </a:pPr>
            <a:endParaRPr lang="ru-RU" dirty="0" smtClean="0"/>
          </a:p>
          <a:p>
            <a:pPr marL="502920" indent="-457200">
              <a:buAutoNum type="arabicParenR"/>
            </a:pPr>
            <a:r>
              <a:rPr lang="ru-RU" dirty="0" smtClean="0"/>
              <a:t>Продолжить строительные и ремонтные работы по адресу: ул</a:t>
            </a:r>
            <a:r>
              <a:rPr lang="ru-RU" dirty="0"/>
              <a:t>. Комсомольская, </a:t>
            </a:r>
            <a:r>
              <a:rPr lang="ru-RU" dirty="0" smtClean="0"/>
              <a:t>18.</a:t>
            </a:r>
          </a:p>
          <a:p>
            <a:pPr marL="502920" indent="-457200">
              <a:buAutoNum type="arabicParenR"/>
            </a:pPr>
            <a:endParaRPr lang="ru-RU" dirty="0" smtClean="0"/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631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01" y="231812"/>
            <a:ext cx="8712968" cy="62646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7545" y="4874676"/>
            <a:ext cx="8280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u="sng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Мы работаем для процветания нашего района и для комфорта каждого его жителя. Это наш главный принцип!</a:t>
            </a:r>
            <a:endParaRPr lang="ru-RU" sz="3200" b="1" i="1" u="sng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16317" y="262082"/>
            <a:ext cx="69285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i="1" u="sng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СПАСИБО ЗА ВНИМАНИЕ!</a:t>
            </a:r>
            <a:endParaRPr lang="ru-RU" sz="4400" b="1" i="1" u="sng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47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18947</TotalTime>
  <Words>2855</Words>
  <Application>Microsoft Office PowerPoint</Application>
  <PresentationFormat>Экран (4:3)</PresentationFormat>
  <Paragraphs>481</Paragraphs>
  <Slides>51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Воздушный поток</vt:lpstr>
      <vt:lpstr>ОТЧЁТ О РАБОТЕ за 2025 год</vt:lpstr>
      <vt:lpstr>Презентация PowerPoint</vt:lpstr>
      <vt:lpstr>Презентация PowerPoint</vt:lpstr>
      <vt:lpstr>ДОХОДЫ за 3 года  ( в тыс. руб.)</vt:lpstr>
      <vt:lpstr>СТРУКТУРА ДОХОДОВ (в тыс. руб.)</vt:lpstr>
      <vt:lpstr>СТРУКТУРА ДОХОДОВ ОТ ПЛАТНОЙ ДЕЯТЕЛЬНОСТИ (в тыс. руб.)</vt:lpstr>
      <vt:lpstr>РАСХОДЫ ЗА 3 ГОДА     (в тыс. руб.)</vt:lpstr>
      <vt:lpstr>СТРУКТУРА КАССОВЫХ РАСХОДОВ СУБСИДИИ НА ВЫПОЛНЕНИЕ МУНИЦИПАЛЬНОГО ЗАДАНИЯ В 2025 ГОДУ (в тыс. руб.)</vt:lpstr>
      <vt:lpstr>СТРУКТУРА НАЧИСЛЕННОЙ ЗАРАБОТНОЙ ПЛАТЫ в 2025 ГОДУ (в тыс. руб.)(включая страховые взносы)</vt:lpstr>
      <vt:lpstr>СТРУКТУРА РАСХОДОВ ПО ПЛАТНОЙ ДЕЯТЕЛЬНОСТИ В 2025 ГОДУ (в тыс. руб.)</vt:lpstr>
      <vt:lpstr>В оперативном управлении учреждения находится котельная МБОУ Бажирская ООШ, затраты на содержание котельной  в 2025 году составили:</vt:lpstr>
      <vt:lpstr>Численность работников ( на 31.12.2025г)  </vt:lpstr>
      <vt:lpstr>В целях улучшения условий и охраны труда, в нашем учреждении проводятся следующие мероприятия:</vt:lpstr>
      <vt:lpstr>Для учёта и регистрации работ, связанных с соблюдением требований охраны труда и техники безопасности,  ведутся журналы по охране труда:</vt:lpstr>
      <vt:lpstr>В целях контроля и учёта различных процессов, связанных с эксплуатацией транспорта и соблюдением норм БДД, в учреждении ведутся журналы по БДД:    </vt:lpstr>
      <vt:lpstr>ТРАНСПОРТНЫЕ ПЕРЕВОЗКИ ОБЕСПЕЧИВАЕТ КОМАНДА  ВОДИТЕЛЕЙ</vt:lpstr>
      <vt:lpstr>ПОДВОЗ ВОДЫ</vt:lpstr>
      <vt:lpstr> УСЛУГИ ПО ВЫВОЗУ ЖБО</vt:lpstr>
      <vt:lpstr> Услуги по вывозу ЖБО</vt:lpstr>
      <vt:lpstr>Сравнительная характеристика  по содержанию автомобилей для вывоза ЖБО</vt:lpstr>
      <vt:lpstr>Услуги грузового автомобиля</vt:lpstr>
      <vt:lpstr>Услуги трактора</vt:lpstr>
      <vt:lpstr>Пассажирские перевозки</vt:lpstr>
      <vt:lpstr>Пассажирские перевозки</vt:lpstr>
      <vt:lpstr>Затраты на ГСМ за 3 года  (в тыс. руб.)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УСТАНОВКА РАМОК ДЛЯ МЕМОРИАЛА В ПАРКЕ ПАМЯТИ</vt:lpstr>
      <vt:lpstr>     Также в обслуживании бригады находится ПУТЕПРОВОД.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Сдельная система оплаты труда</vt:lpstr>
      <vt:lpstr>ПРОЕКТ БАЗЫ</vt:lpstr>
      <vt:lpstr>Планы на 2026 г.: (помимо выполнения муниципального задания)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Культура Сервис</dc:creator>
  <cp:lastModifiedBy>Культура Сервис</cp:lastModifiedBy>
  <cp:revision>622</cp:revision>
  <cp:lastPrinted>2024-02-26T02:29:38Z</cp:lastPrinted>
  <dcterms:created xsi:type="dcterms:W3CDTF">2022-02-07T05:58:43Z</dcterms:created>
  <dcterms:modified xsi:type="dcterms:W3CDTF">2026-02-04T00:48:54Z</dcterms:modified>
</cp:coreProperties>
</file>