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media/image6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2"/>
  </p:notesMasterIdLst>
  <p:sldIdLst>
    <p:sldId id="390" r:id="rId2"/>
    <p:sldId id="391" r:id="rId3"/>
    <p:sldId id="392" r:id="rId4"/>
    <p:sldId id="394" r:id="rId5"/>
    <p:sldId id="395" r:id="rId6"/>
    <p:sldId id="396" r:id="rId7"/>
    <p:sldId id="397" r:id="rId8"/>
    <p:sldId id="398" r:id="rId9"/>
    <p:sldId id="399" r:id="rId10"/>
    <p:sldId id="268" r:id="rId11"/>
    <p:sldId id="376" r:id="rId12"/>
    <p:sldId id="377" r:id="rId13"/>
    <p:sldId id="276" r:id="rId14"/>
    <p:sldId id="341" r:id="rId15"/>
    <p:sldId id="342" r:id="rId16"/>
    <p:sldId id="282" r:id="rId17"/>
    <p:sldId id="284" r:id="rId18"/>
    <p:sldId id="287" r:id="rId19"/>
    <p:sldId id="343" r:id="rId20"/>
    <p:sldId id="290" r:id="rId21"/>
    <p:sldId id="344" r:id="rId22"/>
    <p:sldId id="295" r:id="rId23"/>
    <p:sldId id="297" r:id="rId24"/>
    <p:sldId id="345" r:id="rId25"/>
    <p:sldId id="346" r:id="rId26"/>
    <p:sldId id="306" r:id="rId27"/>
    <p:sldId id="308" r:id="rId28"/>
    <p:sldId id="300" r:id="rId29"/>
    <p:sldId id="347" r:id="rId30"/>
    <p:sldId id="285" r:id="rId31"/>
    <p:sldId id="348" r:id="rId32"/>
    <p:sldId id="288" r:id="rId33"/>
    <p:sldId id="351" r:id="rId34"/>
    <p:sldId id="292" r:id="rId35"/>
    <p:sldId id="353" r:id="rId36"/>
    <p:sldId id="293" r:id="rId37"/>
    <p:sldId id="355" r:id="rId38"/>
    <p:sldId id="294" r:id="rId39"/>
    <p:sldId id="356" r:id="rId40"/>
    <p:sldId id="303" r:id="rId41"/>
    <p:sldId id="358" r:id="rId42"/>
    <p:sldId id="309" r:id="rId43"/>
    <p:sldId id="310" r:id="rId44"/>
    <p:sldId id="304" r:id="rId45"/>
    <p:sldId id="359" r:id="rId46"/>
    <p:sldId id="305" r:id="rId47"/>
    <p:sldId id="360" r:id="rId48"/>
    <p:sldId id="311" r:id="rId49"/>
    <p:sldId id="361" r:id="rId50"/>
    <p:sldId id="312" r:id="rId51"/>
    <p:sldId id="362" r:id="rId52"/>
    <p:sldId id="364" r:id="rId53"/>
    <p:sldId id="365" r:id="rId54"/>
    <p:sldId id="366" r:id="rId55"/>
    <p:sldId id="369" r:id="rId56"/>
    <p:sldId id="370" r:id="rId57"/>
    <p:sldId id="371" r:id="rId58"/>
    <p:sldId id="372" r:id="rId59"/>
    <p:sldId id="374" r:id="rId60"/>
    <p:sldId id="386" r:id="rId61"/>
    <p:sldId id="388" r:id="rId62"/>
    <p:sldId id="389" r:id="rId63"/>
    <p:sldId id="400" r:id="rId64"/>
    <p:sldId id="402" r:id="rId65"/>
    <p:sldId id="403" r:id="rId66"/>
    <p:sldId id="404" r:id="rId67"/>
    <p:sldId id="405" r:id="rId68"/>
    <p:sldId id="375" r:id="rId69"/>
    <p:sldId id="338" r:id="rId70"/>
    <p:sldId id="407" r:id="rId7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04" autoAdjust="0"/>
    <p:restoredTop sz="94660"/>
  </p:normalViewPr>
  <p:slideViewPr>
    <p:cSldViewPr>
      <p:cViewPr varScale="1">
        <p:scale>
          <a:sx n="110" d="100"/>
          <a:sy n="110" d="100"/>
        </p:scale>
        <p:origin x="-63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205991633858261"/>
          <c:y val="0.10483593105093927"/>
          <c:w val="0.49758464566929134"/>
          <c:h val="0.770545228189885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35054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12</a:t>
                    </a:r>
                    <a:r>
                      <a:rPr lang="ru-RU" dirty="0" smtClean="0"/>
                      <a:t>87566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КУЛЬТУРА, КИНЕМАТОГРАФИЯ</c:v>
                </c:pt>
                <c:pt idx="8">
                  <c:v>ЗДРАВООХРАНЕНИЕ</c:v>
                </c:pt>
                <c:pt idx="9">
                  <c:v>СОЦИАЛЬНАЯ ПОЛИТИКА</c:v>
                </c:pt>
                <c:pt idx="10">
                  <c:v>ФИЗИЧЕСКАЯ КУЛЬТУРА И СПОРТ</c:v>
                </c:pt>
                <c:pt idx="11">
                  <c:v>ОБСЛУЖИВАНИЕ ГОСУДАРСТВЕННОГО (МУНИЦИПАЛЬНОГО) ДОЛГА</c:v>
                </c:pt>
              </c:strCache>
            </c:strRef>
          </c:cat>
          <c:val>
            <c:numRef>
              <c:f>Лист1!$B$2:$B$13</c:f>
              <c:numCache>
                <c:formatCode>#\ ##0.0</c:formatCode>
                <c:ptCount val="12"/>
                <c:pt idx="0">
                  <c:v>234184.5</c:v>
                </c:pt>
                <c:pt idx="1">
                  <c:v>5262.1</c:v>
                </c:pt>
                <c:pt idx="2">
                  <c:v>2600</c:v>
                </c:pt>
                <c:pt idx="3">
                  <c:v>151314.6</c:v>
                </c:pt>
                <c:pt idx="4">
                  <c:v>600174.69999999995</c:v>
                </c:pt>
                <c:pt idx="5">
                  <c:v>35969.4</c:v>
                </c:pt>
                <c:pt idx="6">
                  <c:v>1297823.8</c:v>
                </c:pt>
                <c:pt idx="7">
                  <c:v>145534.79999999999</c:v>
                </c:pt>
                <c:pt idx="8">
                  <c:v>714.7</c:v>
                </c:pt>
                <c:pt idx="9">
                  <c:v>27894.5</c:v>
                </c:pt>
                <c:pt idx="10">
                  <c:v>1478.4</c:v>
                </c:pt>
                <c:pt idx="11">
                  <c:v>6.6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3158784"/>
        <c:axId val="141825152"/>
      </c:barChart>
      <c:catAx>
        <c:axId val="133158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825152"/>
        <c:crosses val="autoZero"/>
        <c:auto val="1"/>
        <c:lblAlgn val="ctr"/>
        <c:lblOffset val="100"/>
        <c:noMultiLvlLbl val="0"/>
      </c:catAx>
      <c:valAx>
        <c:axId val="141825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15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C85FD-279D-4FD0-8098-A8FA417291B3}" type="datetimeFigureOut">
              <a:rPr lang="ru-RU" smtClean="0"/>
              <a:t>24.12.2025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C6BB3-68D6-460B-B719-0F16B7EF4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2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C6BB3-68D6-460B-B719-0F16B7EF43DE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75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" y="0"/>
            <a:ext cx="12188951" cy="479907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754879"/>
            <a:ext cx="12192000" cy="210312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4724400"/>
            <a:ext cx="12189460" cy="76200"/>
          </a:xfrm>
          <a:custGeom>
            <a:avLst/>
            <a:gdLst/>
            <a:ahLst/>
            <a:cxnLst/>
            <a:rect l="l" t="t" r="r" b="b"/>
            <a:pathLst>
              <a:path w="12189460" h="76200">
                <a:moveTo>
                  <a:pt x="12188952" y="0"/>
                </a:moveTo>
                <a:lnTo>
                  <a:pt x="0" y="0"/>
                </a:lnTo>
                <a:lnTo>
                  <a:pt x="0" y="76200"/>
                </a:lnTo>
                <a:lnTo>
                  <a:pt x="12188952" y="762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23" y="6583679"/>
            <a:ext cx="12188952" cy="27432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23" y="6583679"/>
            <a:ext cx="12189460" cy="45720"/>
          </a:xfrm>
          <a:custGeom>
            <a:avLst/>
            <a:gdLst/>
            <a:ahLst/>
            <a:cxnLst/>
            <a:rect l="l" t="t" r="r" b="b"/>
            <a:pathLst>
              <a:path w="12189460" h="45720">
                <a:moveTo>
                  <a:pt x="12188952" y="0"/>
                </a:moveTo>
                <a:lnTo>
                  <a:pt x="0" y="0"/>
                </a:lnTo>
                <a:lnTo>
                  <a:pt x="0" y="45720"/>
                </a:lnTo>
                <a:lnTo>
                  <a:pt x="12188952" y="45720"/>
                </a:lnTo>
                <a:lnTo>
                  <a:pt x="121889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6192" y="88773"/>
            <a:ext cx="9119615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cs typeface="Corbe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263" y="1516456"/>
            <a:ext cx="11564620" cy="4738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9291" y="6668973"/>
            <a:ext cx="5276215" cy="204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r>
              <a:rPr spc="-10" dirty="0"/>
              <a:t>Бюджет</a:t>
            </a:r>
            <a:r>
              <a:rPr spc="-40" dirty="0"/>
              <a:t> </a:t>
            </a:r>
            <a:r>
              <a:rPr spc="-20" dirty="0"/>
              <a:t>Тамбовского</a:t>
            </a:r>
            <a:r>
              <a:rPr spc="-10" dirty="0"/>
              <a:t> </a:t>
            </a:r>
            <a:r>
              <a:rPr dirty="0"/>
              <a:t>района</a:t>
            </a:r>
            <a:r>
              <a:rPr spc="-10" dirty="0"/>
              <a:t> </a:t>
            </a:r>
            <a:r>
              <a:rPr spc="-20" dirty="0"/>
              <a:t>Тамбовской</a:t>
            </a:r>
            <a:r>
              <a:rPr spc="-15" dirty="0"/>
              <a:t> </a:t>
            </a:r>
            <a:r>
              <a:rPr dirty="0"/>
              <a:t>области</a:t>
            </a:r>
            <a:r>
              <a:rPr spc="-35" dirty="0"/>
              <a:t> </a:t>
            </a:r>
            <a:r>
              <a:rPr dirty="0"/>
              <a:t>на</a:t>
            </a:r>
            <a:r>
              <a:rPr spc="-15" dirty="0"/>
              <a:t> </a:t>
            </a:r>
            <a:r>
              <a:rPr spc="-10" dirty="0"/>
              <a:t>2023-</a:t>
            </a:r>
            <a:r>
              <a:rPr dirty="0"/>
              <a:t>2025</a:t>
            </a:r>
            <a:r>
              <a:rPr spc="5" dirty="0"/>
              <a:t> </a:t>
            </a:r>
            <a:r>
              <a:rPr spc="-20" dirty="0"/>
              <a:t>годы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18.jp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://www.zalari.ru/" TargetMode="Externa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epfin@gov35.ru" TargetMode="External"/><Relationship Id="rId5" Type="http://schemas.openxmlformats.org/officeDocument/2006/relationships/image" Target="../media/image8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2848" y="5115559"/>
            <a:ext cx="62293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FFFFFF"/>
                </a:solidFill>
                <a:latin typeface="Calibri"/>
                <a:cs typeface="Calibri"/>
              </a:rPr>
              <a:t>БЮДЖЕТ</a:t>
            </a:r>
            <a:r>
              <a:rPr sz="4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48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FFFFFF"/>
                </a:solidFill>
                <a:latin typeface="Calibri"/>
                <a:cs typeface="Calibri"/>
              </a:rPr>
              <a:t>ГРАЖДАН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1266" y="5889752"/>
            <a:ext cx="10081134" cy="13920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939"/>
              </a:lnSpc>
              <a:spcBef>
                <a:spcPts val="95"/>
              </a:spcBef>
            </a:pP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sz="19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 err="1" smtClean="0">
                <a:solidFill>
                  <a:srgbClr val="FFFFFF"/>
                </a:solidFill>
                <a:latin typeface="Calibri"/>
                <a:cs typeface="Calibri"/>
              </a:rPr>
              <a:t>решени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ю Думы </a:t>
            </a:r>
            <a:r>
              <a:rPr lang="ru-RU" sz="1900" spc="-45" dirty="0" err="1" smtClean="0">
                <a:solidFill>
                  <a:srgbClr val="FFFFFF"/>
                </a:solidFill>
                <a:latin typeface="Calibri"/>
                <a:cs typeface="Calibri"/>
              </a:rPr>
              <a:t>Заларинского</a:t>
            </a:r>
            <a:r>
              <a:rPr lang="ru-RU" sz="1900" spc="-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900" spc="-25" dirty="0" smtClean="0">
                <a:solidFill>
                  <a:srgbClr val="FFFFFF"/>
                </a:solidFill>
                <a:latin typeface="Calibri"/>
                <a:cs typeface="Calibri"/>
              </a:rPr>
              <a:t>муниципального округа Иркутской области</a:t>
            </a:r>
            <a:endParaRPr sz="1900" dirty="0">
              <a:latin typeface="Calibri"/>
              <a:cs typeface="Calibri"/>
            </a:endParaRPr>
          </a:p>
          <a:p>
            <a:pPr algn="ctr"/>
            <a:r>
              <a:rPr sz="1900" dirty="0" smtClean="0">
                <a:solidFill>
                  <a:srgbClr val="FFFFFF"/>
                </a:solidFill>
                <a:latin typeface="Calibri"/>
                <a:cs typeface="Calibri"/>
              </a:rPr>
              <a:t>«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О бюджете </a:t>
            </a:r>
            <a:r>
              <a:rPr lang="ru-RU" sz="1900" dirty="0" err="1" smtClean="0">
                <a:solidFill>
                  <a:srgbClr val="FFFFFF"/>
                </a:solidFill>
                <a:latin typeface="Calibri"/>
                <a:cs typeface="Calibri"/>
              </a:rPr>
              <a:t>Заларинского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 муниципального округа Иркутской области</a:t>
            </a:r>
            <a:endParaRPr lang="ru-RU" sz="1900" dirty="0">
              <a:solidFill>
                <a:srgbClr val="FFFFFF"/>
              </a:solidFill>
              <a:latin typeface="Calibri"/>
              <a:cs typeface="Calibri"/>
            </a:endParaRPr>
          </a:p>
          <a:p>
            <a:pPr algn="ctr"/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на 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2026 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год и на плановый период 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2027 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lang="ru-RU" sz="1900" dirty="0" smtClean="0">
                <a:solidFill>
                  <a:srgbClr val="FFFFFF"/>
                </a:solidFill>
                <a:latin typeface="Calibri"/>
                <a:cs typeface="Calibri"/>
              </a:rPr>
              <a:t>2028 </a:t>
            </a:r>
            <a:r>
              <a:rPr lang="ru-RU" sz="1900" dirty="0">
                <a:solidFill>
                  <a:srgbClr val="FFFFFF"/>
                </a:solidFill>
                <a:latin typeface="Calibri"/>
                <a:cs typeface="Calibri"/>
              </a:rPr>
              <a:t>годов</a:t>
            </a:r>
          </a:p>
          <a:p>
            <a:r>
              <a:rPr lang="ru-RU" sz="2000" b="1" dirty="0"/>
              <a:t> </a:t>
            </a:r>
            <a:endParaRPr lang="ru-RU" sz="2000" dirty="0"/>
          </a:p>
          <a:p>
            <a:pPr algn="ctr">
              <a:lnSpc>
                <a:spcPts val="1939"/>
              </a:lnSpc>
            </a:pPr>
            <a:r>
              <a:rPr sz="1900" spc="-10" dirty="0" smtClean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19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4553712"/>
          </a:xfrm>
          <a:prstGeom prst="rect">
            <a:avLst/>
          </a:prstGeom>
        </p:spPr>
      </p:pic>
      <p:pic>
        <p:nvPicPr>
          <p:cNvPr id="1027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011"/>
            <a:ext cx="1502002" cy="186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786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52400" y="3612"/>
            <a:ext cx="11125464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61465" algn="ctr">
              <a:lnSpc>
                <a:spcPct val="100000"/>
              </a:lnSpc>
              <a:spcBef>
                <a:spcPts val="95"/>
              </a:spcBef>
            </a:pPr>
            <a:r>
              <a:rPr sz="2400" dirty="0"/>
              <a:t>Основные</a:t>
            </a:r>
            <a:r>
              <a:rPr sz="2400" spc="-50" dirty="0"/>
              <a:t> </a:t>
            </a:r>
            <a:r>
              <a:rPr sz="2400" spc="-10" dirty="0" err="1"/>
              <a:t>параметры</a:t>
            </a:r>
            <a:r>
              <a:rPr sz="2400" spc="-70" dirty="0"/>
              <a:t> </a:t>
            </a:r>
            <a:r>
              <a:rPr sz="2400" spc="-10" dirty="0" err="1" smtClean="0"/>
              <a:t>бюджета</a:t>
            </a:r>
            <a:r>
              <a:rPr lang="en-US" sz="2400" spc="-10" dirty="0" smtClean="0"/>
              <a:t> </a:t>
            </a:r>
            <a:r>
              <a:rPr lang="ru-RU" sz="2400" spc="-10" dirty="0" err="1" smtClean="0"/>
              <a:t>Заларинского</a:t>
            </a:r>
            <a:r>
              <a:rPr lang="ru-RU" sz="2400" spc="-10" dirty="0" smtClean="0"/>
              <a:t> муниципального округа</a:t>
            </a:r>
            <a:endParaRPr sz="2400" spc="-1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828268"/>
              </p:ext>
            </p:extLst>
          </p:nvPr>
        </p:nvGraphicFramePr>
        <p:xfrm>
          <a:off x="299465" y="609600"/>
          <a:ext cx="11213199" cy="59461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88399"/>
                <a:gridCol w="2209800"/>
                <a:gridCol w="2971800"/>
                <a:gridCol w="2743200"/>
              </a:tblGrid>
              <a:tr h="1339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1F2843"/>
                      </a:solidFill>
                      <a:prstDash val="solid"/>
                    </a:lnT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показателей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404040"/>
                      </a:solidFill>
                      <a:prstDash val="solid"/>
                    </a:lnL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84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Прогноз</a:t>
                      </a:r>
                      <a:r>
                        <a:rPr sz="1800" b="1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1800" b="1" spc="-2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Прогноз</a:t>
                      </a:r>
                      <a:r>
                        <a:rPr sz="1800" b="1" spc="3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r>
                        <a:rPr sz="1800" b="1" spc="-2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Прогноз</a:t>
                      </a:r>
                      <a:r>
                        <a:rPr sz="1800" b="1" spc="3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err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r>
                        <a:rPr sz="1800" b="1" spc="-2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8260" marB="0">
                    <a:lnR w="12700">
                      <a:solidFill>
                        <a:srgbClr val="404040"/>
                      </a:solidFill>
                      <a:prstDash val="solid"/>
                    </a:lnR>
                    <a:solidFill>
                      <a:srgbClr val="404040"/>
                    </a:solidFill>
                  </a:tcPr>
                </a:tc>
              </a:tr>
              <a:tr h="75692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Доходы,</a:t>
                      </a:r>
                      <a:r>
                        <a:rPr sz="18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всего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29870" marB="0">
                    <a:lnL w="12700">
                      <a:solidFill>
                        <a:srgbClr val="404040"/>
                      </a:solidFill>
                      <a:prstDash val="solid"/>
                    </a:lnL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2 506 965,7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29870" marB="0"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1 736 784, 9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 marL="0" marR="0" marT="229870" marB="0"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1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1 815 960 ,0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 marL="0" marR="0" marT="229870" marB="0">
                    <a:lnR w="12700">
                      <a:solidFill>
                        <a:srgbClr val="404040"/>
                      </a:solidFill>
                      <a:prstDash val="solid"/>
                    </a:lnR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</a:tr>
              <a:tr h="762635">
                <a:tc>
                  <a:txBody>
                    <a:bodyPr/>
                    <a:lstStyle/>
                    <a:p>
                      <a:pPr marL="85725" marR="40767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Налоговые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неналоговые доходы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412 302,9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447 292,4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463 372,6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Безвозмездные</a:t>
                      </a:r>
                      <a:r>
                        <a:rPr sz="18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поступления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2 094 662,8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1 289 492,5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 marL="0" marR="0" marT="236220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1 352 587,4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 marL="0" marR="0" marT="236220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Расходы,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всего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2 527 580,8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1 741 732,7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0"/>
                        </a:spcBef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1 804 622,6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220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Дефицит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(-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),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профицит(+)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-20 615,1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-22 364,6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-23 168,6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E8E8E8"/>
                    </a:solidFill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sz="1800" dirty="0" err="1">
                          <a:latin typeface="Calibri"/>
                          <a:cs typeface="Calibri"/>
                        </a:rPr>
                        <a:t>Муниципальный</a:t>
                      </a:r>
                      <a:r>
                        <a:rPr sz="1800" spc="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 err="1" smtClean="0">
                          <a:latin typeface="Calibri"/>
                          <a:cs typeface="Calibri"/>
                        </a:rPr>
                        <a:t>долг</a:t>
                      </a:r>
                      <a:endParaRPr lang="ru-RU" sz="1800" spc="-20" dirty="0" smtClean="0">
                        <a:latin typeface="Calibri"/>
                        <a:cs typeface="Calibri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spc="-20" baseline="0" dirty="0" smtClean="0">
                          <a:latin typeface="Calibri"/>
                          <a:cs typeface="Calibri"/>
                        </a:rPr>
                        <a:t>в </a:t>
                      </a:r>
                      <a:r>
                        <a:rPr lang="ru-RU" sz="1800" spc="-20" dirty="0" smtClean="0">
                          <a:latin typeface="Calibri"/>
                          <a:cs typeface="Calibri"/>
                        </a:rPr>
                        <a:t>том числе: бюджетный кредит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L w="12700">
                      <a:solidFill>
                        <a:srgbClr val="404040"/>
                      </a:solidFill>
                      <a:prstDash val="solid"/>
                    </a:lnL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30 450,2</a:t>
                      </a:r>
                    </a:p>
                    <a:p>
                      <a:pPr marL="29209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6 915,0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51 065,3</a:t>
                      </a:r>
                    </a:p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3 457,0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73 429,9</a:t>
                      </a: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864"/>
                        </a:spcBef>
                      </a:pPr>
                      <a:r>
                        <a:rPr lang="ru-RU" sz="1800" dirty="0" smtClean="0">
                          <a:latin typeface="Calibri"/>
                          <a:cs typeface="Calibri"/>
                        </a:rPr>
                        <a:t>0,0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236854" marB="0">
                    <a:lnR w="12700">
                      <a:solidFill>
                        <a:srgbClr val="404040"/>
                      </a:solidFill>
                      <a:prstDash val="solid"/>
                    </a:lnR>
                    <a:lnT w="12700">
                      <a:solidFill>
                        <a:srgbClr val="404040"/>
                      </a:solidFill>
                      <a:prstDash val="solid"/>
                    </a:lnT>
                    <a:lnB w="12700">
                      <a:solidFill>
                        <a:srgbClr val="40404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668000" y="329899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/>
              <a:t>т</a:t>
            </a:r>
            <a:r>
              <a:rPr lang="ru-RU" sz="1400" dirty="0" err="1" smtClean="0"/>
              <a:t>ыс.руб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161" y="0"/>
            <a:ext cx="11772576" cy="1446550"/>
          </a:xfrm>
        </p:spPr>
        <p:txBody>
          <a:bodyPr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доходы бюджета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Иркутской области на 2026-2028гг</a:t>
            </a:r>
            <a:r>
              <a:rPr lang="ru-RU" sz="3600" dirty="0"/>
              <a:t>.</a:t>
            </a: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  <p:pic>
        <p:nvPicPr>
          <p:cNvPr id="4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4" y="-4011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924778"/>
              </p:ext>
            </p:extLst>
          </p:nvPr>
        </p:nvGraphicFramePr>
        <p:xfrm>
          <a:off x="533401" y="1066800"/>
          <a:ext cx="10896599" cy="5105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35642"/>
                <a:gridCol w="1936747"/>
                <a:gridCol w="1840869"/>
                <a:gridCol w="1783341"/>
              </a:tblGrid>
              <a:tr h="268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2026г.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2027г.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2028г.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из них: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394 302,9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428 364,6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443 527,6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240 754,7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250384,8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260 400,3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6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Налог, взимаемый в связи с применением патентной системы налогообложения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4 800,0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Упрощенная система налогообложения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47 875,0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47 875,0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47 875,0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имущество физических лиц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6 620,0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6 700,0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18 755,0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19 580,0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20 355,0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Государственная пошлина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15 500,0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Акцизы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59 087,2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81 336,8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84 842,3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ЕНВД ,    ЕСХН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2 811,0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2 938,0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3 055,0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Неналоговые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из них: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18 000,0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18 928,0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19845,0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04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Доходы, получаемые в виде арендной платы за земельные участки и плата по соглашениям об установлении сервитута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10 250,0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6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3 950,0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80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Штрафы, санкции, возмещение ущерба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4 728,0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4 945,0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140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 доходы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412 302,9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447 292,6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463 372,6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22326" y="898343"/>
            <a:ext cx="11593830" cy="0"/>
          </a:xfrm>
          <a:custGeom>
            <a:avLst/>
            <a:gdLst/>
            <a:ahLst/>
            <a:cxnLst/>
            <a:rect l="l" t="t" r="r" b="b"/>
            <a:pathLst>
              <a:path w="11593830">
                <a:moveTo>
                  <a:pt x="0" y="0"/>
                </a:moveTo>
                <a:lnTo>
                  <a:pt x="11593322" y="0"/>
                </a:lnTo>
              </a:path>
            </a:pathLst>
          </a:custGeom>
          <a:ln w="25400">
            <a:solidFill>
              <a:srgbClr val="1F28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9843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542" y="88773"/>
            <a:ext cx="11432336" cy="861774"/>
          </a:xfrm>
        </p:spPr>
        <p:txBody>
          <a:bodyPr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в бюджет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Заларинского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Иркутской области на 2026-2028гг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58573"/>
              </p:ext>
            </p:extLst>
          </p:nvPr>
        </p:nvGraphicFramePr>
        <p:xfrm>
          <a:off x="457200" y="1524000"/>
          <a:ext cx="10820400" cy="4114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4706"/>
                <a:gridCol w="2227286"/>
                <a:gridCol w="2187155"/>
                <a:gridCol w="1911253"/>
              </a:tblGrid>
              <a:tr h="435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 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850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поступления: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2 094 662,8</a:t>
                      </a:r>
                      <a:endParaRPr lang="ru-RU" sz="20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1 289 492,5</a:t>
                      </a:r>
                      <a:endParaRPr lang="ru-RU" sz="20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1 352 587,4</a:t>
                      </a:r>
                      <a:endParaRPr lang="ru-RU" sz="2000" b="1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417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Дотация на выравнивание бюджетной обеспеченности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240 088,4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227 013,6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203 579,3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088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Субсидии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879 040,7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136 445,3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217 841,7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088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Субвенции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922 385,0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926 033,5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931 166,4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088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безвозмездные поступления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53 148,6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04800" y="1066800"/>
            <a:ext cx="11593830" cy="0"/>
          </a:xfrm>
          <a:custGeom>
            <a:avLst/>
            <a:gdLst/>
            <a:ahLst/>
            <a:cxnLst/>
            <a:rect l="l" t="t" r="r" b="b"/>
            <a:pathLst>
              <a:path w="11593830">
                <a:moveTo>
                  <a:pt x="0" y="0"/>
                </a:moveTo>
                <a:lnTo>
                  <a:pt x="11593322" y="0"/>
                </a:lnTo>
              </a:path>
            </a:pathLst>
          </a:custGeom>
          <a:ln w="25400">
            <a:solidFill>
              <a:srgbClr val="1F28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639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1825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Структура</a:t>
            </a:r>
            <a:r>
              <a:rPr spc="-70" dirty="0"/>
              <a:t> </a:t>
            </a:r>
            <a:r>
              <a:rPr spc="-30" dirty="0"/>
              <a:t>расходов</a:t>
            </a:r>
            <a:r>
              <a:rPr spc="-105" dirty="0"/>
              <a:t> </a:t>
            </a:r>
            <a:r>
              <a:rPr spc="-25" dirty="0"/>
              <a:t>бюджета</a:t>
            </a:r>
            <a:r>
              <a:rPr spc="-100" dirty="0"/>
              <a:t> </a:t>
            </a:r>
            <a:r>
              <a:rPr dirty="0"/>
              <a:t>в</a:t>
            </a:r>
            <a:r>
              <a:rPr spc="-100" dirty="0"/>
              <a:t> </a:t>
            </a:r>
            <a:r>
              <a:rPr spc="-45" dirty="0" smtClean="0"/>
              <a:t>20</a:t>
            </a:r>
            <a:r>
              <a:rPr lang="ru-RU" spc="-45" dirty="0" smtClean="0"/>
              <a:t>26</a:t>
            </a:r>
            <a:r>
              <a:rPr spc="-90" dirty="0" smtClean="0"/>
              <a:t> </a:t>
            </a:r>
            <a:r>
              <a:rPr spc="-20" dirty="0"/>
              <a:t>году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0443971" y="1048511"/>
            <a:ext cx="0" cy="5265420"/>
          </a:xfrm>
          <a:custGeom>
            <a:avLst/>
            <a:gdLst/>
            <a:ahLst/>
            <a:cxnLst/>
            <a:rect l="l" t="t" r="r" b="b"/>
            <a:pathLst>
              <a:path h="5265420">
                <a:moveTo>
                  <a:pt x="0" y="0"/>
                </a:moveTo>
                <a:lnTo>
                  <a:pt x="0" y="5265420"/>
                </a:lnTo>
              </a:path>
            </a:pathLst>
          </a:custGeom>
          <a:ln w="9525">
            <a:solidFill>
              <a:srgbClr val="E1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361419" y="1048511"/>
            <a:ext cx="0" cy="5265420"/>
          </a:xfrm>
          <a:custGeom>
            <a:avLst/>
            <a:gdLst/>
            <a:ahLst/>
            <a:cxnLst/>
            <a:rect l="l" t="t" r="r" b="b"/>
            <a:pathLst>
              <a:path h="5265420">
                <a:moveTo>
                  <a:pt x="0" y="0"/>
                </a:moveTo>
                <a:lnTo>
                  <a:pt x="0" y="5265420"/>
                </a:lnTo>
              </a:path>
            </a:pathLst>
          </a:custGeom>
          <a:ln w="9525">
            <a:solidFill>
              <a:srgbClr val="E1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032516294"/>
              </p:ext>
            </p:extLst>
          </p:nvPr>
        </p:nvGraphicFramePr>
        <p:xfrm>
          <a:off x="834542" y="612411"/>
          <a:ext cx="10526877" cy="5757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45721" y="5990765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Итого расходов – </a:t>
            </a:r>
            <a:r>
              <a:rPr lang="ru-RU" b="1" dirty="0" smtClean="0"/>
              <a:t>2 527 580,8 </a:t>
            </a:r>
            <a:r>
              <a:rPr lang="ru-RU" b="1" dirty="0" err="1" smtClean="0"/>
              <a:t>тыс.руб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3"/>
          <p:cNvSpPr txBox="1">
            <a:spLocks/>
          </p:cNvSpPr>
          <p:nvPr/>
        </p:nvSpPr>
        <p:spPr>
          <a:xfrm>
            <a:off x="1688592" y="241173"/>
            <a:ext cx="91196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ea typeface="+mj-ea"/>
                <a:cs typeface="Corbel"/>
              </a:defRPr>
            </a:lvl1pPr>
          </a:lstStyle>
          <a:p>
            <a:pPr marL="1885950">
              <a:spcBef>
                <a:spcPts val="95"/>
              </a:spcBef>
            </a:pPr>
            <a:r>
              <a:rPr lang="ru-RU" spc="-20" dirty="0" smtClean="0"/>
              <a:t>Муниципальная</a:t>
            </a:r>
            <a:r>
              <a:rPr lang="ru-RU" spc="-45" dirty="0" smtClean="0"/>
              <a:t> </a:t>
            </a:r>
            <a:r>
              <a:rPr lang="ru-RU" spc="-10" dirty="0" smtClean="0"/>
              <a:t>программа</a:t>
            </a:r>
            <a:endParaRPr lang="ru-RU" spc="-10" dirty="0"/>
          </a:p>
        </p:txBody>
      </p:sp>
      <p:grpSp>
        <p:nvGrpSpPr>
          <p:cNvPr id="12" name="object 4"/>
          <p:cNvGrpSpPr/>
          <p:nvPr/>
        </p:nvGrpSpPr>
        <p:grpSpPr>
          <a:xfrm>
            <a:off x="152400" y="204162"/>
            <a:ext cx="11763756" cy="817626"/>
            <a:chOff x="129539" y="0"/>
            <a:chExt cx="11763756" cy="817626"/>
          </a:xfrm>
        </p:grpSpPr>
        <p:sp>
          <p:nvSpPr>
            <p:cNvPr id="13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5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6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" y="1115804"/>
            <a:ext cx="10831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Осуществление управленческой деятельности и развитие муниципальной службы в </a:t>
            </a:r>
            <a:r>
              <a:rPr lang="ru-RU" sz="2000" b="1" dirty="0" err="1" smtClean="0">
                <a:latin typeface="+mn-lt"/>
              </a:rPr>
              <a:t>Заларинском</a:t>
            </a:r>
            <a:r>
              <a:rPr lang="ru-RU" sz="2000" b="1" dirty="0" smtClean="0">
                <a:latin typeface="+mn-lt"/>
              </a:rPr>
              <a:t> муниципальном округе на 2026-2028 гг.</a:t>
            </a:r>
            <a:endParaRPr lang="ru-RU" sz="2000" b="1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35024" y="2036796"/>
            <a:ext cx="75231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lang="ru-RU"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r>
              <a:rPr lang="ru-RU" dirty="0" smtClean="0">
                <a:latin typeface="+mn-lt"/>
              </a:rPr>
              <a:t>-</a:t>
            </a:r>
            <a:r>
              <a:rPr lang="ru-RU" dirty="0">
                <a:latin typeface="+mn-lt"/>
              </a:rPr>
              <a:t>Финансовое обеспечение расходов на содержание администрации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МО ИО </a:t>
            </a:r>
          </a:p>
          <a:p>
            <a:r>
              <a:rPr lang="ru-RU" dirty="0" smtClean="0">
                <a:latin typeface="+mn-lt"/>
              </a:rPr>
              <a:t>-Организация </a:t>
            </a:r>
            <a:r>
              <a:rPr lang="ru-RU" dirty="0">
                <a:latin typeface="+mn-lt"/>
              </a:rPr>
              <a:t>планирования показателей деятельности, ведение бюджетного учета, исполнение бюджетной сметы.</a:t>
            </a:r>
          </a:p>
          <a:p>
            <a:r>
              <a:rPr lang="ru-RU" dirty="0" smtClean="0">
                <a:latin typeface="+mn-lt"/>
              </a:rPr>
              <a:t>-Организация </a:t>
            </a:r>
            <a:r>
              <a:rPr lang="ru-RU" dirty="0">
                <a:latin typeface="+mn-lt"/>
              </a:rPr>
              <a:t>выплаты пенсии за выслугу лет лицам, замещавшим муниципальные должности в </a:t>
            </a:r>
            <a:r>
              <a:rPr lang="ru-RU" dirty="0" err="1" smtClean="0">
                <a:latin typeface="+mn-lt"/>
              </a:rPr>
              <a:t>Заларинском</a:t>
            </a:r>
            <a:r>
              <a:rPr lang="ru-RU" dirty="0" smtClean="0">
                <a:latin typeface="+mn-lt"/>
              </a:rPr>
              <a:t> муниципальном округе.</a:t>
            </a:r>
            <a:endParaRPr lang="ru-RU" dirty="0">
              <a:latin typeface="+mn-lt"/>
            </a:endParaRPr>
          </a:p>
          <a:p>
            <a:r>
              <a:rPr lang="ru-RU" dirty="0" smtClean="0">
                <a:latin typeface="+mn-lt"/>
              </a:rPr>
              <a:t>-Обеспечение </a:t>
            </a:r>
            <a:r>
              <a:rPr lang="ru-RU" dirty="0">
                <a:latin typeface="+mn-lt"/>
              </a:rPr>
              <a:t>реализации Федерального закона </a:t>
            </a:r>
            <a:r>
              <a:rPr lang="ru-RU" dirty="0" smtClean="0">
                <a:latin typeface="+mn-lt"/>
              </a:rPr>
              <a:t>«О </a:t>
            </a:r>
            <a:r>
              <a:rPr lang="ru-RU" dirty="0">
                <a:latin typeface="+mn-lt"/>
              </a:rPr>
              <a:t>присяжных заседателях федеральных судов общей юрисдикции в Российской </a:t>
            </a:r>
            <a:r>
              <a:rPr lang="ru-RU" dirty="0" smtClean="0">
                <a:latin typeface="+mn-lt"/>
              </a:rPr>
              <a:t>Федерации» </a:t>
            </a:r>
            <a:r>
              <a:rPr lang="ru-RU" dirty="0">
                <a:latin typeface="+mn-lt"/>
              </a:rPr>
              <a:t>от 20.08.2004г. №113-ФЗ</a:t>
            </a:r>
          </a:p>
          <a:p>
            <a:r>
              <a:rPr lang="ru-RU" dirty="0" smtClean="0">
                <a:latin typeface="+mn-lt"/>
              </a:rPr>
              <a:t>-Решение </a:t>
            </a:r>
            <a:r>
              <a:rPr lang="ru-RU" dirty="0">
                <a:latin typeface="+mn-lt"/>
              </a:rPr>
              <a:t>вопросов мобилизационной подготовки органов государственной власти, органов местного самоуправления, государственных органов и организаций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362200"/>
            <a:ext cx="4191000" cy="386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394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3"/>
          <p:cNvSpPr txBox="1">
            <a:spLocks/>
          </p:cNvSpPr>
          <p:nvPr/>
        </p:nvSpPr>
        <p:spPr>
          <a:xfrm>
            <a:off x="1688592" y="241173"/>
            <a:ext cx="91196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400" b="1" i="0">
                <a:solidFill>
                  <a:srgbClr val="1D233B"/>
                </a:solidFill>
                <a:latin typeface="Corbel"/>
                <a:ea typeface="+mj-ea"/>
                <a:cs typeface="Corbel"/>
              </a:defRPr>
            </a:lvl1pPr>
          </a:lstStyle>
          <a:p>
            <a:pPr marL="1885950">
              <a:spcBef>
                <a:spcPts val="95"/>
              </a:spcBef>
            </a:pPr>
            <a:r>
              <a:rPr lang="ru-RU" spc="-20" dirty="0" smtClean="0"/>
              <a:t>Муниципальная</a:t>
            </a:r>
            <a:r>
              <a:rPr lang="ru-RU" spc="-45" dirty="0" smtClean="0"/>
              <a:t> </a:t>
            </a:r>
            <a:r>
              <a:rPr lang="ru-RU" spc="-10" dirty="0" smtClean="0"/>
              <a:t>программа</a:t>
            </a:r>
            <a:endParaRPr lang="ru-RU" spc="-10" dirty="0"/>
          </a:p>
        </p:txBody>
      </p:sp>
      <p:grpSp>
        <p:nvGrpSpPr>
          <p:cNvPr id="12" name="object 4"/>
          <p:cNvGrpSpPr/>
          <p:nvPr/>
        </p:nvGrpSpPr>
        <p:grpSpPr>
          <a:xfrm>
            <a:off x="152400" y="204162"/>
            <a:ext cx="11763756" cy="817626"/>
            <a:chOff x="129539" y="0"/>
            <a:chExt cx="11763756" cy="817626"/>
          </a:xfrm>
        </p:grpSpPr>
        <p:sp>
          <p:nvSpPr>
            <p:cNvPr id="13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5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6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7200" y="995305"/>
            <a:ext cx="10831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Осуществление управленческой деятельности и развитие муниципальной службы в </a:t>
            </a:r>
            <a:r>
              <a:rPr lang="ru-RU" sz="2000" b="1" dirty="0" err="1" smtClean="0">
                <a:latin typeface="+mn-lt"/>
              </a:rPr>
              <a:t>Заларинском</a:t>
            </a:r>
            <a:r>
              <a:rPr lang="ru-RU" sz="2000" b="1" dirty="0" smtClean="0">
                <a:latin typeface="+mn-lt"/>
              </a:rPr>
              <a:t> муниципальном округе на 2026-2028 гг.</a:t>
            </a:r>
            <a:endParaRPr lang="ru-RU" sz="2000" b="1" dirty="0"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3854" y="1618781"/>
            <a:ext cx="7675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dirty="0"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335552"/>
              </p:ext>
            </p:extLst>
          </p:nvPr>
        </p:nvGraphicFramePr>
        <p:xfrm>
          <a:off x="292246" y="1941946"/>
          <a:ext cx="9004154" cy="4361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13354"/>
                <a:gridCol w="914400"/>
                <a:gridCol w="838200"/>
                <a:gridCol w="838200"/>
              </a:tblGrid>
              <a:tr h="2125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Наименование 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2026 </a:t>
                      </a:r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2027 </a:t>
                      </a:r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ru-RU" sz="1300" b="1" u="none" strike="noStrik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2028 </a:t>
                      </a:r>
                      <a:r>
                        <a:rPr lang="ru-RU" sz="1300" b="1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19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мэра и аппарата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округа»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63 473,5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63 423,5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63 423,5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31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областных государственных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полномочий».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5 506,0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5 137,8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5 137,8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31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«Социальная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поддержка населения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округа»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6 780,0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6 780,0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6 780,0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75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«Повышение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боеготовности служб за счет укомплектования их средствами и приборами на случай войны или военных действий, а также при ликвидации чрезвычайных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ситуаций»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683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«Составление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списков граждан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округа для участия в осуществлении правосудия в качестве присяжных заседателей при рассмотрении судами первой инстанции подсудных им уголовных дел с участием присяжных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заседателей».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3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Основное мероприятие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территориальных органов и сельских администраций Администрации </a:t>
                      </a:r>
                      <a:r>
                        <a:rPr lang="ru-RU" sz="1300" b="1" dirty="0" err="1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3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</a:t>
                      </a:r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округа»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148 499,9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149 118,7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145 751,3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93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1300" b="1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224 502,7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224 535,2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221 168,1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545" y="3048000"/>
            <a:ext cx="2514600" cy="2735525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464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40467" y="989075"/>
            <a:ext cx="1975103" cy="560527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70876" y="807189"/>
            <a:ext cx="10137548" cy="45121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       Развитие образования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2026-2028гг.</a:t>
            </a:r>
            <a:r>
              <a:rPr lang="ru-RU" sz="20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18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образованию администрации </a:t>
            </a:r>
            <a:r>
              <a:rPr lang="ru-RU" sz="18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Подпрограммы программы:</a:t>
            </a:r>
            <a:endParaRPr sz="1800" b="1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Развитие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дошкольного</a:t>
            </a:r>
            <a:r>
              <a:rPr sz="1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Развитие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err="1">
                <a:solidFill>
                  <a:srgbClr val="404040"/>
                </a:solidFill>
                <a:latin typeface="Calibri"/>
                <a:cs typeface="Calibri"/>
              </a:rPr>
              <a:t>общего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дополнительного образования детей, поддержка талантливых и одаренных </a:t>
            </a:r>
            <a:r>
              <a:rPr lang="ru-RU" dirty="0" smtClean="0">
                <a:latin typeface="+mn-lt"/>
              </a:rPr>
              <a:t>детей</a:t>
            </a: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Обеспечение безопасного, качественного отдыха, оздоровления и занятости детей в летний </a:t>
            </a:r>
            <a:r>
              <a:rPr lang="ru-RU" dirty="0" smtClean="0">
                <a:latin typeface="+mn-lt"/>
              </a:rPr>
              <a:t>период</a:t>
            </a: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Обеспечение реализации муниципальной программы на </a:t>
            </a:r>
            <a:r>
              <a:rPr lang="ru-RU" dirty="0" smtClean="0">
                <a:latin typeface="+mn-lt"/>
              </a:rPr>
              <a:t>2026-2028 гг.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12700" marR="1494790">
              <a:lnSpc>
                <a:spcPct val="100000"/>
              </a:lnSpc>
            </a:pPr>
            <a:r>
              <a:rPr lang="ru-RU" dirty="0"/>
              <a:t> </a:t>
            </a:r>
            <a:r>
              <a:rPr lang="ru-RU" dirty="0">
                <a:latin typeface="+mn-lt"/>
              </a:rPr>
              <a:t>Программа направлена на повышение доступности качественного образования, соответствующего требованиям инновационного развития экономики, современным потребностям граждан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муниципального округа. </a:t>
            </a:r>
            <a:endParaRPr sz="1800" dirty="0">
              <a:latin typeface="+mn-lt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94460" y="634411"/>
            <a:ext cx="10061347" cy="17729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       </a:t>
            </a:r>
          </a:p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       Развитие образования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2026-2028гг.</a:t>
            </a:r>
          </a:p>
          <a:p>
            <a:pPr algn="l">
              <a:lnSpc>
                <a:spcPct val="100000"/>
              </a:lnSpc>
              <a:spcBef>
                <a:spcPts val="105"/>
              </a:spcBef>
            </a:pPr>
            <a:endParaRPr lang="ru-RU" sz="20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algn="l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58200" y="3428999"/>
            <a:ext cx="3714549" cy="3111501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849171"/>
              </p:ext>
            </p:extLst>
          </p:nvPr>
        </p:nvGraphicFramePr>
        <p:xfrm>
          <a:off x="378054" y="1878489"/>
          <a:ext cx="8156347" cy="4293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6376"/>
                <a:gridCol w="1490180"/>
                <a:gridCol w="1385549"/>
                <a:gridCol w="1324242"/>
              </a:tblGrid>
              <a:tr h="2191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 </a:t>
                      </a: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2027 </a:t>
                      </a: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2028 </a:t>
                      </a:r>
                      <a:r>
                        <a:rPr lang="ru-RU" sz="1400" b="1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«Развитие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дошкольного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образования»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263 835,2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262 118,0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258 403,0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«Развитие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общего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образования»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76281,4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735 720,3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724 737,6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1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«Развитие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дополнительного образования детей, поддержка талантливых и одаренных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детей»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52 700,0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52 700,0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52 200,0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3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«Обеспечение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безопасного, качественного отдыха, оздоровления и занятости детей в летний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период»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6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297,8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6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301,2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6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301,2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9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«Обеспечение </a:t>
                      </a:r>
                      <a:r>
                        <a:rPr lang="ru-RU" sz="1400" dirty="0">
                          <a:solidFill>
                            <a:sysClr val="windowText" lastClr="000000"/>
                          </a:solidFill>
                          <a:effectLst/>
                        </a:rPr>
                        <a:t>реализации муниципальной программы на 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2026-2028 </a:t>
                      </a:r>
                      <a:r>
                        <a:rPr lang="ru-RU" sz="1400" dirty="0" err="1" smtClean="0">
                          <a:solidFill>
                            <a:sysClr val="windowText" lastClr="000000"/>
                          </a:solidFill>
                          <a:effectLst/>
                        </a:rPr>
                        <a:t>гг</a:t>
                      </a:r>
                      <a:r>
                        <a:rPr lang="ru-RU" sz="14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»</a:t>
                      </a:r>
                      <a:endParaRPr lang="ru-RU" sz="14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22 369,7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22 369,7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22 369,7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1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Итого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061 484,1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079 209,1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064 011,4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00266" y="632333"/>
            <a:ext cx="10139133" cy="5866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latin typeface="+mn-lt"/>
              </a:rPr>
              <a:t>              Развитие </a:t>
            </a:r>
            <a:r>
              <a:rPr lang="ru-RU" sz="2000" b="1" dirty="0">
                <a:latin typeface="+mn-lt"/>
              </a:rPr>
              <a:t>культуры в </a:t>
            </a:r>
            <a:r>
              <a:rPr lang="ru-RU" sz="2000" b="1" dirty="0" err="1">
                <a:latin typeface="+mn-lt"/>
              </a:rPr>
              <a:t>Заларинском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 smtClean="0">
                <a:latin typeface="+mn-lt"/>
              </a:rPr>
              <a:t>муниципальном округе на 2026-2028годы</a:t>
            </a:r>
            <a:endParaRPr lang="ru-RU" sz="2000" b="1" spc="-10" dirty="0" smtClean="0">
              <a:solidFill>
                <a:srgbClr val="404040"/>
              </a:solidFill>
              <a:latin typeface="+mn-lt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культуре администрации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области.</a:t>
            </a: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Подпрограммы</a:t>
            </a:r>
            <a:r>
              <a:rPr sz="1800" b="1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Комитета по культуре администрации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</a:t>
            </a:r>
            <a:r>
              <a:rPr lang="ru-RU" dirty="0" smtClean="0">
                <a:latin typeface="+mn-lt"/>
              </a:rPr>
              <a:t>округа </a:t>
            </a:r>
            <a:r>
              <a:rPr lang="ru-RU" dirty="0">
                <a:latin typeface="+mn-lt"/>
              </a:rPr>
              <a:t>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инфраструктуры и модернизация учреждений культуры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округа на </a:t>
            </a:r>
            <a:r>
              <a:rPr lang="ru-RU" dirty="0" smtClean="0">
                <a:latin typeface="+mn-lt"/>
              </a:rPr>
              <a:t>2026-2028гг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 библиотечного дела в </a:t>
            </a:r>
            <a:r>
              <a:rPr lang="ru-RU" dirty="0" err="1">
                <a:latin typeface="+mn-lt"/>
              </a:rPr>
              <a:t>Заларинском</a:t>
            </a:r>
            <a:r>
              <a:rPr lang="ru-RU" dirty="0">
                <a:latin typeface="+mn-lt"/>
              </a:rPr>
              <a:t> муниципальном округе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муниципального бюджетного учреждения культуры «</a:t>
            </a:r>
            <a:r>
              <a:rPr lang="ru-RU" dirty="0" err="1">
                <a:latin typeface="+mn-lt"/>
              </a:rPr>
              <a:t>Заларинский</a:t>
            </a:r>
            <a:r>
              <a:rPr lang="ru-RU" dirty="0">
                <a:latin typeface="+mn-lt"/>
              </a:rPr>
              <a:t> районный краеведческий музей»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муниципального бюджетного учреждения дополнительного образования  «Детская школа искусств» п. </a:t>
            </a:r>
            <a:r>
              <a:rPr lang="ru-RU" dirty="0" err="1">
                <a:latin typeface="+mn-lt"/>
              </a:rPr>
              <a:t>Залари</a:t>
            </a:r>
            <a:r>
              <a:rPr lang="ru-RU" dirty="0">
                <a:latin typeface="+mn-lt"/>
              </a:rPr>
              <a:t>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муниципального бюджетного учреждения дополнительного образования  «Детская школа искусств» п. Тыреть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Развитие туризма на территории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округа на 2026-2028 годы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latin typeface="+mn-lt"/>
              </a:rPr>
              <a:t>Строительство, капитальный ремонт, улучшение материально-технической базы учреждений культуры на территории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муниципального округа </a:t>
            </a:r>
            <a:r>
              <a:rPr lang="ru-RU" dirty="0" smtClean="0">
                <a:latin typeface="+mn-lt"/>
              </a:rPr>
              <a:t>на </a:t>
            </a:r>
            <a:r>
              <a:rPr lang="ru-RU" dirty="0">
                <a:latin typeface="+mn-lt"/>
              </a:rPr>
              <a:t>2026-2028 </a:t>
            </a:r>
            <a:r>
              <a:rPr lang="ru-RU" dirty="0" smtClean="0">
                <a:latin typeface="+mn-lt"/>
              </a:rPr>
              <a:t>гг.</a:t>
            </a:r>
            <a:endParaRPr lang="ru-RU" dirty="0">
              <a:latin typeface="+mn-lt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dirty="0">
                <a:latin typeface="+mn-lt"/>
              </a:rPr>
              <a:t>Создание благоприятной культурной среды для воспитания и развития личности, формирование у жителей позитивных ценностей.</a:t>
            </a:r>
            <a:endParaRPr dirty="0">
              <a:latin typeface="+mn-lt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53600" y="2179320"/>
            <a:ext cx="3512820" cy="467868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299465" y="914400"/>
            <a:ext cx="11593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/>
              <a:t>     Развитие </a:t>
            </a:r>
            <a:r>
              <a:rPr lang="ru-RU" b="1" dirty="0"/>
              <a:t>культуры в </a:t>
            </a:r>
            <a:r>
              <a:rPr lang="ru-RU" b="1" dirty="0" err="1"/>
              <a:t>Заларинском</a:t>
            </a:r>
            <a:r>
              <a:rPr lang="ru-RU" b="1" dirty="0"/>
              <a:t> муниципальном округе на 2026-2028годы</a:t>
            </a:r>
            <a:endParaRPr lang="ru-RU" b="1" spc="-10" dirty="0">
              <a:solidFill>
                <a:srgbClr val="404040"/>
              </a:solidFill>
              <a:cs typeface="Calibri"/>
            </a:endParaRPr>
          </a:p>
          <a:p>
            <a:pPr algn="l"/>
            <a:r>
              <a:rPr lang="ru-RU" dirty="0" smtClean="0"/>
              <a:t>Ресурсное обеспечение программы:</a:t>
            </a:r>
            <a:endParaRPr lang="ru-RU" dirty="0"/>
          </a:p>
        </p:txBody>
      </p:sp>
      <p:pic>
        <p:nvPicPr>
          <p:cNvPr id="18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775" y="2064365"/>
            <a:ext cx="380732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487126"/>
              </p:ext>
            </p:extLst>
          </p:nvPr>
        </p:nvGraphicFramePr>
        <p:xfrm>
          <a:off x="134352" y="1560731"/>
          <a:ext cx="8476249" cy="5069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04578"/>
                <a:gridCol w="1290557"/>
                <a:gridCol w="1290557"/>
                <a:gridCol w="1290557"/>
              </a:tblGrid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Комитета по культуре администрации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округа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15 650,0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15 350,0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15 350,0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инфраструктуры и модернизация учреждений культуры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округа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112 802,0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112 802,0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105 802,0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библиотечного дела в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Заларинском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муниципальном округе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13 669,8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13 675,1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13 679,8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Развитие муниципального бюджетного учреждения культуры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</a:t>
                      </a:r>
                      <a:r>
                        <a:rPr lang="ru-RU" sz="1300" b="0" i="0" u="none" strike="noStrike" dirty="0" err="1" smtClean="0">
                          <a:effectLst/>
                          <a:latin typeface="Arial Cyr" panose="020B0604020202020204" pitchFamily="34" charset="0"/>
                        </a:rPr>
                        <a:t>Заларинский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районнный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краеведческий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музей»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4 563,0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4 563,0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4 563,0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муниципального бюджетного учреждения дополнительного образования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«Детская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школа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искусств»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п.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на 2026-2028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г.г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14 455,0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14 455,0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14 455,0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муниципального бюджетного учреждения дополнительного образования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«Детская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школа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искусств»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п. Тыреть на 2026-2026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г.г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8 897,0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8 897,0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8 897,0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«Развитие 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туризма на территории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округа»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Подпрограмма 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«Строительство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, капитальный ремонт, улучшение материально-технической базы учреждений культуры на территории </a:t>
                      </a:r>
                      <a:r>
                        <a:rPr lang="ru-RU" sz="1300" b="0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Заларинского</a:t>
                      </a:r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муниципального округа на 2026-2028 гг</a:t>
                      </a:r>
                      <a:r>
                        <a:rPr lang="ru-RU" sz="1300" b="0" i="0" u="none" strike="noStrike" dirty="0" smtClean="0">
                          <a:effectLst/>
                          <a:latin typeface="Arial Cyr" panose="020B0604020202020204" pitchFamily="34" charset="0"/>
                        </a:rPr>
                        <a:t>.»</a:t>
                      </a:r>
                      <a:endParaRPr lang="ru-RU" sz="13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89 575,5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итого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170 136,8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169 842,1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252 422,3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693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371600"/>
            <a:ext cx="102108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+mn-lt"/>
                <a:cs typeface="Times New Roman" panose="02020603050405020304" pitchFamily="18" charset="0"/>
              </a:rPr>
              <a:t>Дорогие жители </a:t>
            </a:r>
            <a:r>
              <a:rPr lang="ru-RU" sz="2000" b="1" dirty="0" err="1">
                <a:latin typeface="+mn-lt"/>
                <a:cs typeface="Times New Roman" panose="02020603050405020304" pitchFamily="18" charset="0"/>
              </a:rPr>
              <a:t>Заларинского</a:t>
            </a:r>
            <a:r>
              <a:rPr lang="ru-RU" sz="20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муниципального округа Иркутской области!</a:t>
            </a:r>
          </a:p>
          <a:p>
            <a:pPr algn="ctr"/>
            <a:endParaRPr lang="ru-RU" sz="2000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+mn-lt"/>
                <a:cs typeface="Times New Roman" panose="02020603050405020304" pitchFamily="18" charset="0"/>
              </a:rPr>
              <a:t>   Комитет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по финансам администрации муниципального образования «</a:t>
            </a:r>
            <a:r>
              <a:rPr lang="ru-RU" dirty="0" err="1">
                <a:latin typeface="+mn-lt"/>
                <a:cs typeface="Times New Roman" panose="02020603050405020304" pitchFamily="18" charset="0"/>
              </a:rPr>
              <a:t>Заларинский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 район» подготовил для вас презентацию «Бюджет для граждан на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2026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год и на плановый период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2027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2028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годов». «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Бюджет для граждан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»–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аналитический документ, разрабатываемый в целях предоставления гражданам актуальной информации о бюджете </a:t>
            </a:r>
            <a:r>
              <a:rPr lang="ru-RU" dirty="0" err="1" smtClean="0">
                <a:latin typeface="+mn-lt"/>
                <a:cs typeface="Times New Roman" panose="02020603050405020304" pitchFamily="18" charset="0"/>
              </a:rPr>
              <a:t>Заларинского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 муниципального округа в формате, доступном для широкого круга пользователей. Каждый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житель </a:t>
            </a:r>
            <a:r>
              <a:rPr lang="ru-RU" dirty="0" err="1" smtClean="0">
                <a:latin typeface="+mn-lt"/>
                <a:cs typeface="Times New Roman" panose="02020603050405020304" pitchFamily="18" charset="0"/>
              </a:rPr>
              <a:t>Заларинского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 муниципального округа является участником формирования бюджета с одной стороны, как налогоплательщик, наполняя доходы бюджета, с другой–он получает часть расходов как потребитель общественных услуг. Стремительные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изменения социальной, экономической и финансовой систем, разнообразие и сложность финансовых продуктов требуют повышения уровня финансовой грамотности и ответственности граждан. Понимание основ финансового планирования позволит эффективно управлять не только собственными, но и общественными 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финансами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, реализуя тем самым принципы местного самоуправления</a:t>
            </a:r>
            <a:r>
              <a:rPr lang="ru-RU" dirty="0" smtClean="0">
                <a:latin typeface="+mn-lt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+mn-lt"/>
                <a:cs typeface="Times New Roman" panose="02020603050405020304" pitchFamily="18" charset="0"/>
              </a:rPr>
              <a:t>Цель этого проекта </a:t>
            </a:r>
            <a:r>
              <a:rPr lang="ru-RU" dirty="0">
                <a:latin typeface="+mn-lt"/>
                <a:cs typeface="Times New Roman" panose="02020603050405020304" pitchFamily="18" charset="0"/>
              </a:rPr>
              <a:t>- вовлечение общества в решение одной из важнейших задач текущего момента - более эффективного управления финансовыми ресурсами.</a:t>
            </a:r>
          </a:p>
        </p:txBody>
      </p:sp>
      <p:pic>
        <p:nvPicPr>
          <p:cNvPr id="6" name="Рисунок 1" descr="Герб Залари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"/>
            <a:ext cx="828027" cy="102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950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71162" y="655043"/>
            <a:ext cx="9863438" cy="498405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физической культуры и спорта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pc="-10" dirty="0" smtClean="0">
                <a:solidFill>
                  <a:srgbClr val="404040"/>
                </a:solidFill>
                <a:latin typeface="Calibri"/>
                <a:cs typeface="Calibri"/>
              </a:rPr>
              <a:t> -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Отдел по спорту и молодежной политике администрации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области.</a:t>
            </a:r>
            <a:endParaRPr lang="ru-RU" sz="17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 программы:</a:t>
            </a:r>
          </a:p>
          <a:p>
            <a:pPr marL="12700">
              <a:spcBef>
                <a:spcPts val="1770"/>
              </a:spcBef>
            </a:pP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условий для развития физической культуры и массового спорта на территории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8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Создание и укрепление необходимых экономических, социальных и организационных условий для развития физической культуры и спорта в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Иркутской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области</a:t>
            </a:r>
            <a:endParaRPr lang="ru-RU" sz="17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условий для развития физической культуры и массового спорта на территории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округа.</a:t>
            </a:r>
            <a:endParaRPr lang="ru-RU" sz="17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успешного выступления спортсменов района на спортивных соревнованиях и совершенствование системы подготовки спортивного резерва.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Повышение эффективности реализации государственной политики в сфере физической культуры на территории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округа.</a:t>
            </a:r>
            <a:endParaRPr sz="1700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0200" y="1349225"/>
            <a:ext cx="3246120" cy="5042916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186545" cy="142667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физической культуры и спорта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l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775821"/>
              </p:ext>
            </p:extLst>
          </p:nvPr>
        </p:nvGraphicFramePr>
        <p:xfrm>
          <a:off x="685800" y="2251298"/>
          <a:ext cx="6273801" cy="1664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9261"/>
                <a:gridCol w="1028180"/>
                <a:gridCol w="1028180"/>
                <a:gridCol w="1028180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12700">
                        <a:spcBef>
                          <a:spcPts val="1770"/>
                        </a:spcBef>
                      </a:pPr>
                      <a:r>
                        <a:rPr lang="ru-RU" sz="1800" b="1" spc="-10" dirty="0" smtClean="0">
                          <a:solidFill>
                            <a:srgbClr val="404040"/>
                          </a:solidFill>
                          <a:latin typeface="+mn-lt"/>
                          <a:cs typeface="Calibri"/>
                        </a:rPr>
                        <a:t>Обеспечение условий для развития физической культуры и массового спорта на территории </a:t>
                      </a:r>
                      <a:r>
                        <a:rPr lang="ru-RU" sz="1800" b="1" spc="-10" dirty="0" err="1" smtClean="0">
                          <a:solidFill>
                            <a:srgbClr val="404040"/>
                          </a:solidFill>
                          <a:latin typeface="+mn-lt"/>
                          <a:cs typeface="Calibri"/>
                        </a:rPr>
                        <a:t>Заларинского</a:t>
                      </a:r>
                      <a:r>
                        <a:rPr lang="ru-RU" sz="1800" b="1" spc="-10" dirty="0" smtClean="0">
                          <a:solidFill>
                            <a:srgbClr val="404040"/>
                          </a:solidFill>
                          <a:latin typeface="+mn-lt"/>
                          <a:cs typeface="Calibri"/>
                        </a:rPr>
                        <a:t> муниципального округа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1 478,4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1 478,4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1 478,4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1600200"/>
            <a:ext cx="3886200" cy="39624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700" y="4038600"/>
            <a:ext cx="4572000" cy="2571750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923578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093450" cy="52456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Совершенствование управления в сфере муниципального имущества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Иркутской области,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МАУ «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Культура-Сервис» </a:t>
            </a:r>
            <a:endParaRPr lang="ru-RU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Подпрограммы</a:t>
            </a:r>
            <a:r>
              <a:rPr sz="1800" b="1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 имуществом </a:t>
            </a:r>
            <a:r>
              <a:rPr lang="ru-RU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    на 2026-2028 годы.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муниципального автономного учреждения культуры 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   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Культура – Сервис» на 2026-2028 гг.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ru-RU" sz="18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процент исполнения плановых назначений по доходам от сдачи в аренду и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продажи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муниципального имущества</a:t>
            </a: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доля объектов, учтенных в реестре собственности муниципального образования,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общего числа выявленных и подлежащих учету объектов;</a:t>
            </a: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количество услуг по охране, уборке т обслуживанию муниципальным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учреждениям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на основании заключенных соглашений / договоров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54944" y="1447800"/>
            <a:ext cx="3204972" cy="497128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004550" cy="20294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latin typeface="+mn-lt"/>
              </a:rPr>
              <a:t>Совершенствование управления в сфере муниципального имущества в </a:t>
            </a:r>
            <a:r>
              <a:rPr lang="ru-RU" b="1" dirty="0" err="1" smtClean="0">
                <a:latin typeface="+mn-lt"/>
              </a:rPr>
              <a:t>Заларинском</a:t>
            </a:r>
            <a:r>
              <a:rPr lang="ru-RU" b="1" dirty="0" smtClean="0">
                <a:latin typeface="+mn-lt"/>
              </a:rPr>
              <a:t> муниципальном округе на 2026-2028гг.</a:t>
            </a: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</a:t>
            </a:r>
            <a:r>
              <a:rPr lang="ru-RU"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dirty="0" smtClean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72071" y="1466088"/>
            <a:ext cx="5472683" cy="455523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729049"/>
              </p:ext>
            </p:extLst>
          </p:nvPr>
        </p:nvGraphicFramePr>
        <p:xfrm>
          <a:off x="228600" y="3048000"/>
          <a:ext cx="7086600" cy="2040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9000"/>
                <a:gridCol w="1295400"/>
                <a:gridCol w="1295400"/>
                <a:gridCol w="1066800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2026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2027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12700" indent="0">
                        <a:lnSpc>
                          <a:spcPct val="100000"/>
                        </a:lnSpc>
                        <a:buFont typeface="Arial MT"/>
                        <a:buNone/>
                        <a:tabLst>
                          <a:tab pos="299085" algn="l"/>
                        </a:tabLst>
                      </a:pPr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«Управление муниципальным имуществом </a:t>
                      </a:r>
                      <a:r>
                        <a:rPr lang="ru-RU" sz="1400" b="1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округа </a:t>
                      </a:r>
                    </a:p>
                    <a:p>
                      <a:pPr marL="12700">
                        <a:lnSpc>
                          <a:spcPct val="100000"/>
                        </a:lnSpc>
                        <a:tabLst>
                          <a:tab pos="299085" algn="l"/>
                        </a:tabLst>
                      </a:pP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2026-2028 годы</a:t>
                      </a:r>
                      <a:endParaRPr lang="ru-RU" sz="1400" b="1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1 478,4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1 478,4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1 478,4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 smtClean="0">
                          <a:effectLst/>
                        </a:rPr>
                        <a:t>Подпрограмма «Развитие муниципального автономного учреждения культуры «Культура - Сервис» на 2026-2028 гг.»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effectLst/>
                          <a:latin typeface="Arial Cyr" panose="020B0604020202020204" pitchFamily="34" charset="0"/>
                        </a:rPr>
                        <a:t>6 315,0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6 315,0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effectLst/>
                          <a:latin typeface="Arial Cyr" panose="020B0604020202020204" pitchFamily="34" charset="0"/>
                        </a:rPr>
                        <a:t>6 315,0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effectLst/>
                          <a:latin typeface="Arial Cyr" panose="020B0604020202020204" pitchFamily="34" charset="0"/>
                        </a:rPr>
                        <a:t>52 800,0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effectLst/>
                          <a:latin typeface="Arial Cyr" panose="020B0604020202020204" pitchFamily="34" charset="0"/>
                        </a:rPr>
                        <a:t>52 800,0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i="0" u="none" strike="noStrike" dirty="0">
                          <a:effectLst/>
                          <a:latin typeface="Arial Cyr" panose="020B0604020202020204" pitchFamily="34" charset="0"/>
                        </a:rPr>
                        <a:t>50 800,0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1000" y="645533"/>
            <a:ext cx="11093450" cy="57688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Молодым семьям - доступное жилье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spc="-1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молодых семей доступным жильем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300990" indent="-286385">
              <a:lnSpc>
                <a:spcPct val="100000"/>
              </a:lnSpc>
              <a:buFont typeface="Arial MT"/>
              <a:buChar char="•"/>
              <a:tabLst>
                <a:tab pos="300990" algn="l"/>
              </a:tabLst>
            </a:pP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молодых семей доступным жильем, признанных в установленном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порядке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, нуждающимися в улучшении жилищных условий, на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территории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Задачи 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300355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Привлечение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для решения жилищной проблемы молодых семей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финансовых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ресурсов на местном уровне путем консолидации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бюджетных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внебюджетных источников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финансирования </a:t>
            </a:r>
          </a:p>
          <a:p>
            <a:pPr marL="300355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Предоставление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молодым семьям - участникам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«Молодым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семьям - доступное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жилье«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социальных выплат на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5">
              <a:lnSpc>
                <a:spcPct val="100000"/>
              </a:lnSpc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приобретение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(строительство) жилья.</a:t>
            </a:r>
          </a:p>
          <a:p>
            <a:pPr marL="300355" indent="-285750">
              <a:buFont typeface="Arial" panose="020B0604020202020204" pitchFamily="34" charset="0"/>
              <a:buChar char="•"/>
              <a:tabLst>
                <a:tab pos="300990" algn="l"/>
              </a:tabLst>
            </a:pP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Формирование условий для повышения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заинтересованности</a:t>
            </a:r>
          </a:p>
          <a:p>
            <a:pPr marL="14605"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молодежи в развитии социально-экономического,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производственного</a:t>
            </a:r>
          </a:p>
          <a:p>
            <a:pPr marL="14605">
              <a:tabLst>
                <a:tab pos="300990" algn="l"/>
              </a:tabLst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потенциала, закрепление молодежи на территории </a:t>
            </a:r>
            <a:r>
              <a:rPr lang="ru-RU" spc="-10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300355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00990" algn="l"/>
              </a:tabLst>
            </a:pP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10600" y="1676400"/>
            <a:ext cx="3432048" cy="490728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796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004550" cy="23115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94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Молодым семьям - доступное жилье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439420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endParaRPr lang="ru-RU" dirty="0">
              <a:latin typeface="+mn-lt"/>
            </a:endParaRPr>
          </a:p>
          <a:p>
            <a:endParaRPr lang="ru-RU" sz="1800" dirty="0" smtClean="0">
              <a:latin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3600" y="1981200"/>
            <a:ext cx="6600444" cy="4526280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278592"/>
              </p:ext>
            </p:extLst>
          </p:nvPr>
        </p:nvGraphicFramePr>
        <p:xfrm>
          <a:off x="530106" y="2853690"/>
          <a:ext cx="6296662" cy="1390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1655"/>
                <a:gridCol w="1261669"/>
                <a:gridCol w="1261669"/>
                <a:gridCol w="1261669"/>
              </a:tblGrid>
              <a:tr h="1666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2025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«Обеспечение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молодых семей доступным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жильем»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950,0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950,0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1 000,0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211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007600" cy="44403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27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муниципальными финансами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35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финансам администрации </a:t>
            </a:r>
            <a:r>
              <a:rPr lang="ru-RU" spc="-3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3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  <a:endParaRPr spc="-3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Подпрограммы</a:t>
            </a:r>
            <a:r>
              <a:rPr sz="1800" b="1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муниципальными финансами, организация составления и исполнения бюджета </a:t>
            </a:r>
            <a:r>
              <a:rPr lang="ru-RU" sz="18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обеспечение осуществления внутреннего муниципального финансового контроля в сфере бюджетных правоотношений в </a:t>
            </a:r>
            <a:r>
              <a:rPr lang="ru-RU" sz="18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ru-RU" sz="18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marR="2377440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качества управления муниципальными финансами, создание условий для эффективного и ответственного управления муниципальными финансами</a:t>
            </a:r>
            <a:endParaRPr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45852" y="1388363"/>
            <a:ext cx="1946148" cy="5050536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1000" y="729615"/>
            <a:ext cx="10007600" cy="25346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4272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Управление муниципальными финансами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Целевые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индикаторы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показатели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n-lt"/>
              </a:rPr>
              <a:t>Степень </a:t>
            </a:r>
            <a:r>
              <a:rPr lang="ru-RU" dirty="0">
                <a:latin typeface="+mn-lt"/>
              </a:rPr>
              <a:t>качества управления местными финансами;</a:t>
            </a:r>
            <a:endParaRPr lang="ru-RU" dirty="0" smtClean="0"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n-lt"/>
              </a:rPr>
              <a:t>Уровень </a:t>
            </a:r>
            <a:r>
              <a:rPr lang="ru-RU" dirty="0">
                <a:latin typeface="+mn-lt"/>
              </a:rPr>
              <a:t>муниципального долга </a:t>
            </a:r>
            <a:r>
              <a:rPr lang="ru-RU" dirty="0" err="1" smtClean="0">
                <a:latin typeface="+mn-lt"/>
              </a:rPr>
              <a:t>Заларинского</a:t>
            </a:r>
            <a:r>
              <a:rPr lang="ru-RU" dirty="0" smtClean="0">
                <a:latin typeface="+mn-lt"/>
              </a:rPr>
              <a:t> муниципального округа;</a:t>
            </a:r>
            <a:endParaRPr lang="ru-RU" dirty="0" smtClean="0"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n-lt"/>
              </a:rPr>
              <a:t>Динамика </a:t>
            </a:r>
            <a:r>
              <a:rPr lang="ru-RU" dirty="0">
                <a:latin typeface="+mn-lt"/>
              </a:rPr>
              <a:t>налоговых и неналоговых доходов </a:t>
            </a:r>
            <a:r>
              <a:rPr lang="ru-RU" dirty="0" smtClean="0">
                <a:latin typeface="+mn-lt"/>
              </a:rPr>
              <a:t>консолидированного</a:t>
            </a:r>
          </a:p>
          <a:p>
            <a:r>
              <a:rPr lang="ru-RU" dirty="0" smtClean="0">
                <a:latin typeface="+mn-lt"/>
              </a:rPr>
              <a:t>    бюджета </a:t>
            </a:r>
            <a:r>
              <a:rPr lang="ru-RU" dirty="0" err="1">
                <a:latin typeface="+mn-lt"/>
              </a:rPr>
              <a:t>Заларинского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муниципального округа.</a:t>
            </a:r>
          </a:p>
          <a:p>
            <a:r>
              <a:rPr lang="ru-RU" sz="1800" b="1" dirty="0" smtClean="0">
                <a:latin typeface="+mn-lt"/>
                <a:cs typeface="Calibri"/>
              </a:rPr>
              <a:t>Ресурсное обеспечение программы:</a:t>
            </a:r>
            <a:endParaRPr sz="1800" b="1" dirty="0">
              <a:latin typeface="+mn-lt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08925" y="1237741"/>
            <a:ext cx="5184648" cy="53736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05800" y="4648200"/>
            <a:ext cx="2933699" cy="2368296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628041"/>
              </p:ext>
            </p:extLst>
          </p:nvPr>
        </p:nvGraphicFramePr>
        <p:xfrm>
          <a:off x="131945" y="3540506"/>
          <a:ext cx="7320535" cy="1870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17055"/>
                <a:gridCol w="901160"/>
                <a:gridCol w="901160"/>
                <a:gridCol w="901160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2025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2026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2027 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12700" indent="0">
                        <a:lnSpc>
                          <a:spcPct val="100000"/>
                        </a:lnSpc>
                        <a:buFont typeface="Arial MT"/>
                        <a:buNone/>
                        <a:tabLst>
                          <a:tab pos="299085" algn="l"/>
                        </a:tabLst>
                      </a:pPr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«Управление муниципальными финансами, организация составления и исполнения бюджета </a:t>
                      </a:r>
                      <a:r>
                        <a:rPr lang="ru-RU" sz="1400" b="1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муниципального округа, обеспечение осуществления внутреннего муниципального финансового контроля в сфере бюджетных правоотношений в </a:t>
                      </a:r>
                      <a:r>
                        <a:rPr lang="ru-RU" sz="1400" b="1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муниципальном округе»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14 256,6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13 453,0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13 550,0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14 256,6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13 453,0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13 550,0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1444" y="127040"/>
            <a:ext cx="91196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99465" y="847738"/>
            <a:ext cx="11050905" cy="37067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транспортной 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инфраструктуры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sz="18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Содержание и ремонт автомобильных дорог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и развитие сети автомобильных дорог </a:t>
            </a:r>
            <a:r>
              <a:rPr lang="ru-RU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повышение доступности населенных пунктов,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безопасности, устойчивости автомобильных дорог местного </a:t>
            </a:r>
            <a:endParaRPr lang="ru-RU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4604">
              <a:lnSpc>
                <a:spcPct val="100000"/>
              </a:lnSpc>
            </a:pP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значения </a:t>
            </a:r>
            <a:r>
              <a:rPr lang="ru-RU" spc="-10" dirty="0">
                <a:solidFill>
                  <a:srgbClr val="404040"/>
                </a:solidFill>
                <a:latin typeface="Calibri"/>
                <a:cs typeface="Calibri"/>
              </a:rPr>
              <a:t>и улично-дорожной сети.</a:t>
            </a:r>
            <a:endParaRPr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04731" y="1726692"/>
            <a:ext cx="2087879" cy="480060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10442347" cy="1670329"/>
          </a:xfrm>
          <a:prstGeom prst="rect">
            <a:avLst/>
          </a:prstGeom>
          <a:effectLst>
            <a:softEdge rad="889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транспортной инфраструктуры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12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24488"/>
              </p:ext>
            </p:extLst>
          </p:nvPr>
        </p:nvGraphicFramePr>
        <p:xfrm>
          <a:off x="408532" y="2215738"/>
          <a:ext cx="6260949" cy="1116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0223"/>
                <a:gridCol w="1097126"/>
                <a:gridCol w="1066800"/>
                <a:gridCol w="1066800"/>
              </a:tblGrid>
              <a:tr h="47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effectLst/>
                          <a:latin typeface="+mn-lt"/>
                        </a:rPr>
                        <a:t>2025 год</a:t>
                      </a:r>
                      <a:endParaRPr lang="ru-RU" sz="1800" b="1" i="0" u="none" strike="noStrike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«Содержание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и ремонт автомобильных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дорог»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141 365,6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164 615,0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168 120,7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524000"/>
            <a:ext cx="5638800" cy="51054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726205"/>
            <a:ext cx="6390633" cy="2869264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794212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651" y="1338072"/>
            <a:ext cx="3406140" cy="52440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6215">
              <a:lnSpc>
                <a:spcPct val="100000"/>
              </a:lnSpc>
              <a:spcBef>
                <a:spcPts val="95"/>
              </a:spcBef>
            </a:pPr>
            <a:r>
              <a:rPr dirty="0"/>
              <a:t>Что</a:t>
            </a:r>
            <a:r>
              <a:rPr spc="-90" dirty="0"/>
              <a:t> </a:t>
            </a:r>
            <a:r>
              <a:rPr dirty="0"/>
              <a:t>такое</a:t>
            </a:r>
            <a:r>
              <a:rPr spc="-105" dirty="0"/>
              <a:t> </a:t>
            </a:r>
            <a:r>
              <a:rPr spc="-20" dirty="0"/>
              <a:t>бюджет?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942969" y="1091895"/>
            <a:ext cx="7653020" cy="518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4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форма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образования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расходования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денежных</a:t>
            </a:r>
            <a:endParaRPr sz="2400" dirty="0">
              <a:latin typeface="Calibri"/>
              <a:cs typeface="Calibri"/>
            </a:endParaRPr>
          </a:p>
          <a:p>
            <a:pPr marL="12700" marR="80645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средств</a:t>
            </a:r>
            <a:r>
              <a:rPr sz="24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решения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задач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функций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государства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местного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самоуправления</a:t>
            </a:r>
            <a:endParaRPr sz="2400" dirty="0">
              <a:latin typeface="Calibri"/>
              <a:cs typeface="Calibri"/>
            </a:endParaRPr>
          </a:p>
          <a:p>
            <a:pPr marL="12700" marR="557530">
              <a:lnSpc>
                <a:spcPct val="100000"/>
              </a:lnSpc>
              <a:spcBef>
                <a:spcPts val="2880"/>
              </a:spcBef>
            </a:pP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4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план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Calibri"/>
                <a:cs typeface="Calibri"/>
              </a:rPr>
              <a:t>доходов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расходов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определенный период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85"/>
              </a:spcBef>
            </a:pP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400" b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имеет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каждое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публично-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правовое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образование:</a:t>
            </a:r>
            <a:endParaRPr sz="240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Российская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Федерация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федеральный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endParaRPr sz="2400" dirty="0">
              <a:latin typeface="Calibri"/>
              <a:cs typeface="Calibri"/>
            </a:endParaRPr>
          </a:p>
          <a:p>
            <a:pPr marL="355600" marR="9842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субъекты</a:t>
            </a:r>
            <a:r>
              <a:rPr sz="24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областной,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краевой,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республиканский</a:t>
            </a:r>
            <a:r>
              <a:rPr sz="24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бюджеты</a:t>
            </a:r>
            <a:endParaRPr sz="24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муниципальные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районы,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404040"/>
                </a:solidFill>
                <a:latin typeface="Calibri"/>
                <a:cs typeface="Calibri"/>
              </a:rPr>
              <a:t>городские</a:t>
            </a:r>
            <a:r>
              <a:rPr sz="24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 err="1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r>
              <a:rPr sz="240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lang="ru-RU" sz="24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муниципальные округа,</a:t>
            </a:r>
            <a:r>
              <a:rPr sz="2400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городские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сельские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поселения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местные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бюджеты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011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0999" y="632333"/>
            <a:ext cx="11430000" cy="58766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4244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доступной среды для инвалидов и других маломобильных групп населения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700" b="1" dirty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7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7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7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dirty="0">
                <a:solidFill>
                  <a:srgbClr val="404040"/>
                </a:solidFill>
                <a:latin typeface="Calibri"/>
                <a:cs typeface="Calibri"/>
              </a:rPr>
              <a:t>Отдел по спорту и молодежной политике администрации </a:t>
            </a:r>
            <a:r>
              <a:rPr lang="ru-RU" sz="17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12700">
              <a:lnSpc>
                <a:spcPct val="100000"/>
              </a:lnSpc>
            </a:pPr>
            <a:r>
              <a:rPr lang="ru-RU" sz="1700" b="1" spc="-10" dirty="0">
                <a:solidFill>
                  <a:srgbClr val="404040"/>
                </a:solidFill>
                <a:latin typeface="Calibri"/>
                <a:cs typeface="Calibri"/>
              </a:rPr>
              <a:t>Основное </a:t>
            </a:r>
            <a:r>
              <a:rPr lang="ru-RU" sz="17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мероприятие:</a:t>
            </a:r>
          </a:p>
          <a:p>
            <a:pPr marL="12700">
              <a:lnSpc>
                <a:spcPct val="100000"/>
              </a:lnSpc>
            </a:pP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Преодоление социальной разобщенности в обществе и формирование позитивного</a:t>
            </a:r>
          </a:p>
          <a:p>
            <a:pPr marL="12700">
              <a:lnSpc>
                <a:spcPct val="100000"/>
              </a:lnSpc>
            </a:pP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отношения к проблемам инвалидов и к проблеме обеспечения доступной среды для </a:t>
            </a:r>
          </a:p>
          <a:p>
            <a:pPr marL="12700">
              <a:lnSpc>
                <a:spcPct val="100000"/>
              </a:lnSpc>
            </a:pPr>
            <a:r>
              <a:rPr lang="ru-RU" sz="1700" dirty="0" smtClean="0">
                <a:solidFill>
                  <a:srgbClr val="404040"/>
                </a:solidFill>
                <a:latin typeface="Calibri"/>
                <a:cs typeface="Calibri"/>
              </a:rPr>
              <a:t>инвалидов в сфере физической культуры и спорта</a:t>
            </a:r>
          </a:p>
          <a:p>
            <a:pPr marL="12700">
              <a:lnSpc>
                <a:spcPct val="100000"/>
              </a:lnSpc>
            </a:pPr>
            <a:r>
              <a:rPr sz="17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700" b="1" spc="-8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7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700" dirty="0">
              <a:latin typeface="Calibri"/>
              <a:cs typeface="Calibri"/>
            </a:endParaRPr>
          </a:p>
          <a:p>
            <a:pPr marL="12700" marR="2857500">
              <a:lnSpc>
                <a:spcPct val="100000"/>
              </a:lnSpc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Создание для инвалидов и других маломобильных групп населения (далее-маломобильные группы) доступной среды жизнедеятельности</a:t>
            </a:r>
          </a:p>
          <a:p>
            <a:pPr marL="12700" marR="2857500">
              <a:lnSpc>
                <a:spcPct val="100000"/>
              </a:lnSpc>
            </a:pPr>
            <a:r>
              <a:rPr sz="17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7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700" dirty="0">
              <a:latin typeface="Calibri"/>
              <a:cs typeface="Calibri"/>
            </a:endParaRPr>
          </a:p>
          <a:p>
            <a:pPr marL="285750" lvl="0" indent="-285750" fontAlgn="base" hangingPunct="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Создание средствами архитектуры и градостроительства условий,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обеспечивающих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доступность среды жизнедеятельности для инвалидов </a:t>
            </a:r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других 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маломобильных групп на стадии ее проектирования,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строительства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и реконструкции.</a:t>
            </a:r>
          </a:p>
          <a:p>
            <a:pPr marL="285750" lvl="0" indent="-285750" fontAlgn="base" hangingPunct="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Оснащение действующих объектов социальной, инженерной</a:t>
            </a:r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транспортной инфраструктуры, материально-техническими средствами,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обеспечивающими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беспрепятственный доступ к ним маломобильных групп </a:t>
            </a:r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с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учетом их потребностей.</a:t>
            </a:r>
          </a:p>
          <a:p>
            <a:pPr marL="285750" lvl="0" indent="-285750" fontAlgn="base" hangingPunct="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Формирование позитивного общественного мнения в отношении проблем </a:t>
            </a:r>
            <a:endParaRPr lang="ru-RU" sz="1700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 fontAlgn="base" hangingPunct="0"/>
            <a:r>
              <a:rPr lang="ru-RU" sz="1700" spc="-2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обеспечения </a:t>
            </a: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доступности среды жизнедеятельности для маломобильных групп.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2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предоставления образовательных услуг и социальной адаптации детей-инвалидов.</a:t>
            </a:r>
            <a:endParaRPr sz="1700" spc="-2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77655" y="1451238"/>
            <a:ext cx="3384804" cy="4332732"/>
          </a:xfrm>
          <a:prstGeom prst="rect">
            <a:avLst/>
          </a:prstGeom>
        </p:spPr>
      </p:pic>
      <p:pic>
        <p:nvPicPr>
          <p:cNvPr id="9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8052" y="853186"/>
            <a:ext cx="9299347" cy="2190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4244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доступной среды для инвалидов и других маломобильных групп населения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lang="ru-RU"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20200" y="2971800"/>
            <a:ext cx="2520696" cy="2932176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45339"/>
              </p:ext>
            </p:extLst>
          </p:nvPr>
        </p:nvGraphicFramePr>
        <p:xfrm>
          <a:off x="161623" y="2743200"/>
          <a:ext cx="8105548" cy="276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3197"/>
                <a:gridCol w="1624117"/>
                <a:gridCol w="1624117"/>
                <a:gridCol w="1624117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2025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«Преодоление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социальной разобщенности в обществе и формирование позитивного отношения к проблемам инвалидов и к проблеме обеспечения доступной среды для инвалидов в сфере физической культуры и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спорта«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219,8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219,8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219,8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4649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9375548" cy="57355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89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Охрана окружающей среды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l"/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20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20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2000" spc="-5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Администрация  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муниципального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области,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отдел по жилищно-коммунальному хозяйству</a:t>
            </a:r>
          </a:p>
          <a:p>
            <a:pPr marL="12700" algn="l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 </a:t>
            </a:r>
          </a:p>
          <a:p>
            <a:pPr marL="12700" algn="l">
              <a:lnSpc>
                <a:spcPct val="100000"/>
              </a:lnSpc>
            </a:pPr>
            <a:r>
              <a:rPr lang="ru-RU" sz="20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реализации первоочередных мер по охране окружающей среды</a:t>
            </a:r>
            <a:endParaRPr lang="ru-RU" sz="20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Природоохранные мероприятия по улучшению экологической  обстановки и охране окружающей среды.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Повышение эффективности охраны окружающей среды на территории </a:t>
            </a:r>
            <a:r>
              <a:rPr lang="ru-RU" sz="20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z="20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Создание благоприятных условий проживания граждан; сокращение численности животных без владельцев; предупреждение распространения заболевания бешенством среди животных; уменьшение случаев укусов людей.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04040"/>
                </a:solidFill>
                <a:latin typeface="Calibri"/>
                <a:cs typeface="Calibri"/>
              </a:rPr>
              <a:t>Выполнение мероприятий по защите от негативного воздействия вод населения и объектов экономики (в части разработки проектно-сметной документации на строительство и реконструкцию сооружений инженерной защиты, берегоукрепительных сооружений)</a:t>
            </a:r>
            <a:endParaRPr sz="20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745784"/>
            <a:ext cx="4852426" cy="363931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9375548" cy="27193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89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Охрана окружающей среды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89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pPr marL="12700" algn="l"/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/>
            <a:endParaRPr lang="ru-RU" sz="2000" dirty="0" smtClean="0"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969196"/>
            <a:ext cx="5698636" cy="3714750"/>
          </a:xfrm>
          <a:prstGeom prst="rect">
            <a:avLst/>
          </a:prstGeom>
          <a:effectLst>
            <a:softEdge rad="88900"/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363732"/>
              </p:ext>
            </p:extLst>
          </p:nvPr>
        </p:nvGraphicFramePr>
        <p:xfrm>
          <a:off x="129539" y="2364205"/>
          <a:ext cx="5604361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5505"/>
                <a:gridCol w="1122952"/>
                <a:gridCol w="1122952"/>
                <a:gridCol w="1122952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«Обеспечение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реализации первоочередных мер по охране окружающей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среды»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35 969,4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7 212,2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2 624,0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7837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44403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Подготовка документов для проектно-изыскательских работ и градостроительного планирования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отдел по строительству, архитектуре и дорожному хозяйству, комитет по образованию администрации </a:t>
            </a:r>
            <a:r>
              <a:rPr lang="ru-RU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  <a:endParaRPr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Основное мероприятие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Подготовка документов для проектно-изыскательских работ объектов образования, физкультуры и спорта</a:t>
            </a: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Территориальное планирование и градостроительное зонирование в </a:t>
            </a:r>
            <a:r>
              <a:rPr lang="ru-RU" sz="18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8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sz="1800" dirty="0">
              <a:latin typeface="Calibri"/>
              <a:cs typeface="Calibri"/>
            </a:endParaRPr>
          </a:p>
          <a:p>
            <a:pPr marL="14604" marR="3568065">
              <a:lnSpc>
                <a:spcPct val="100000"/>
              </a:lnSpc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Подготовка проектно-сметной документации на строительство и ремонт объектов образования, физкультуры и спорта, а также документов территориального планирования и градостроительного зонирования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162" y="3352800"/>
            <a:ext cx="4067175" cy="3048001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16446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Подготовка документов для проектно-изыскательских работ и градостроительного планирования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5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497867"/>
            <a:ext cx="4114800" cy="3200399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874407"/>
              </p:ext>
            </p:extLst>
          </p:nvPr>
        </p:nvGraphicFramePr>
        <p:xfrm>
          <a:off x="378053" y="2485440"/>
          <a:ext cx="6479947" cy="20318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6732"/>
                <a:gridCol w="890615"/>
                <a:gridCol w="838200"/>
                <a:gridCol w="914400"/>
              </a:tblGrid>
              <a:tr h="2963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16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«Подготовка </a:t>
                      </a:r>
                      <a:r>
                        <a:rPr lang="ru-RU" sz="1400" b="1" u="none" strike="noStrike" dirty="0">
                          <a:effectLst/>
                        </a:rPr>
                        <a:t>документов для проектно-изыскательских работ объектов образования, физкультуры и </a:t>
                      </a:r>
                      <a:r>
                        <a:rPr lang="ru-RU" sz="1400" b="1" u="none" strike="noStrike" dirty="0" smtClean="0">
                          <a:effectLst/>
                        </a:rPr>
                        <a:t>спорта»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7 410,0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6 490,0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8 300,0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91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«Территориальное </a:t>
                      </a:r>
                      <a:r>
                        <a:rPr lang="ru-RU" sz="1400" b="1" u="none" strike="noStrike" dirty="0">
                          <a:effectLst/>
                        </a:rPr>
                        <a:t>планирование и градостроительное зонирование </a:t>
                      </a:r>
                      <a:r>
                        <a:rPr lang="ru-RU" sz="1400" b="1" u="none" strike="noStrike" dirty="0" smtClean="0">
                          <a:effectLst/>
                        </a:rPr>
                        <a:t>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effectLst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</a:rPr>
                        <a:t>муниципальном </a:t>
                      </a:r>
                      <a:r>
                        <a:rPr lang="ru-RU" sz="1400" b="1" u="none" strike="noStrike" dirty="0" smtClean="0">
                          <a:effectLst/>
                        </a:rPr>
                        <a:t>округе на 2026-2028 </a:t>
                      </a:r>
                      <a:r>
                        <a:rPr lang="ru-RU" sz="1400" b="1" u="none" strike="noStrike" dirty="0">
                          <a:effectLst/>
                        </a:rPr>
                        <a:t>гг</a:t>
                      </a:r>
                      <a:r>
                        <a:rPr lang="ru-RU" sz="1400" b="1" u="none" strike="noStrike" dirty="0" smtClean="0">
                          <a:effectLst/>
                        </a:rPr>
                        <a:t>.»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>
                          <a:effectLst/>
                          <a:latin typeface="Arial Cyr" panose="020B0604020202020204" pitchFamily="34" charset="0"/>
                        </a:rPr>
                        <a:t>400,0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>
                          <a:effectLst/>
                          <a:latin typeface="Arial Cyr" panose="020B0604020202020204" pitchFamily="34" charset="0"/>
                        </a:rPr>
                        <a:t>400,0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7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7 810,0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6 890,0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8 700,0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1080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48250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благоприятных условий в целях привлечения работников бюджетной сферы для работы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 algn="ctr">
              <a:lnSpc>
                <a:spcPct val="100000"/>
              </a:lnSpc>
              <a:spcBef>
                <a:spcPts val="10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20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20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области,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  <a:endParaRPr spc="-2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Создание   благоприятных   условий      в   целях</a:t>
            </a:r>
            <a:b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привлечения   работников   бюджетной   сферы   для</a:t>
            </a:r>
            <a:b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работы на территории </a:t>
            </a:r>
            <a:r>
              <a:rPr lang="ru-RU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Формирование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специализированного жилищного</a:t>
            </a:r>
            <a:b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фонда</a:t>
            </a:r>
            <a:endParaRPr lang="ru-RU" spc="-25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Обеспечение жилыми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помещениями специализированного 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жилищного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фонда</a:t>
            </a:r>
          </a:p>
          <a:p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по договорам </a:t>
            </a:r>
          </a:p>
          <a:p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специализированного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найма </a:t>
            </a:r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для временного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проживания граждан на </a:t>
            </a:r>
            <a:endParaRPr lang="ru-RU" spc="-2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pc="-25" dirty="0" smtClean="0">
                <a:solidFill>
                  <a:srgbClr val="404040"/>
                </a:solidFill>
                <a:latin typeface="Calibri"/>
                <a:cs typeface="Calibri"/>
              </a:rPr>
              <a:t>период </a:t>
            </a:r>
            <a:r>
              <a:rPr lang="ru-RU" spc="-25" dirty="0">
                <a:solidFill>
                  <a:srgbClr val="404040"/>
                </a:solidFill>
                <a:latin typeface="Calibri"/>
                <a:cs typeface="Calibri"/>
              </a:rPr>
              <a:t>их работы, службы.</a:t>
            </a:r>
            <a:endParaRPr spc="-25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10" name="AutoShape 2" descr="C:\Users\Voskresenskay.ZALADMIN\Desktop\%D0%B1%D1%8E%D0%B4%D0%B6%D0%B5%D1%82 2025-2027%D0%B3%D0%B3\%D0%B1%D1%8E%D0%B4%D0%B6%D0%B5%D1%82 %D0%B4%D0%BB%D1%8F %D0%B3%D1%80%D0%B0%D0%B6%D0%B4%D0%B0%D0%BD\%D0%BA%D0%B0%D1%80%D1%82%D0%B8%D0%BD%D0%BA%D0%B8\i (18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703" y="2286000"/>
            <a:ext cx="4380297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24577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Создание благоприятных условий в целях привлечения работников бюджетной сферы для работы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 algn="ctr">
              <a:lnSpc>
                <a:spcPct val="100000"/>
              </a:lnSpc>
              <a:spcBef>
                <a:spcPts val="10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20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sz="2000" b="1" spc="-5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spc="-25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sp>
        <p:nvSpPr>
          <p:cNvPr id="10" name="AutoShape 2" descr="C:\Users\Voskresenskay.ZALADMIN\Desktop\%D0%B1%D1%8E%D0%B4%D0%B6%D0%B5%D1%82 2025-2027%D0%B3%D0%B3\%D0%B1%D1%8E%D0%B4%D0%B6%D0%B5%D1%82 %D0%B4%D0%BB%D1%8F %D0%B3%D1%80%D0%B0%D0%B6%D0%B4%D0%B0%D0%BD\%D0%BA%D0%B0%D1%80%D1%82%D0%B8%D0%BD%D0%BA%D0%B8\i (18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816111"/>
              </p:ext>
            </p:extLst>
          </p:nvPr>
        </p:nvGraphicFramePr>
        <p:xfrm>
          <a:off x="307975" y="3197305"/>
          <a:ext cx="6727827" cy="2487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83641"/>
                <a:gridCol w="1348062"/>
                <a:gridCol w="1348062"/>
                <a:gridCol w="1348062"/>
              </a:tblGrid>
              <a:tr h="2838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«Привлечение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кадров в учреждения образования, культуры, здравоохранения, спорта и молодежной политики, органов местного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самоуправления»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414,7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450,0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450,0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295" y="1774271"/>
            <a:ext cx="4525643" cy="2666999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625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515242" cy="55457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Комплексное развитие сельских территорий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20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20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2000" b="1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sz="2000" dirty="0"/>
              <a:t>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Отдел по строительству и архитектуре, отдел дорожного хозяйства и благоустройства, комитет по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образованию администрации </a:t>
            </a:r>
            <a:r>
              <a:rPr lang="ru-RU" sz="16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образования Иркутской области,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комитет по культуре администрации </a:t>
            </a:r>
            <a:r>
              <a:rPr lang="ru-RU" sz="16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 Иркутской области</a:t>
            </a:r>
            <a:endParaRPr lang="ru-RU" sz="16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1600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Цель программы:</a:t>
            </a:r>
            <a:r>
              <a:rPr lang="ru-RU" dirty="0"/>
              <a:t>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Создание комфортных условий жизнедеятельности в сельской местности,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активизация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участия сельских сообществ в решении вопросов местного значения, формирование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позитивного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отношения к селу и сельскому образу жизни, привлечение населения для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постоянного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местожительства в сельскую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местность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Создание системы обеспечения жильем проживающих и </a:t>
            </a: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желающих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проживать в сельской</a:t>
            </a:r>
            <a:b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 местности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и закрепление в сельской местности </a:t>
            </a: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молодых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семей и молодых специалистов.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Повышение уровня комплексного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обустройства населенных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пунктов.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 Активизация граждан, проживающих в сельской местности, в реализации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 общественно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значимых проектов.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привлечения и закрепления молодых  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     специалистов 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в бюджетной сфере и агропромышленном комплексе района.</a:t>
            </a:r>
            <a:endParaRPr sz="1600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36023" y="1988820"/>
            <a:ext cx="2738628" cy="4562856"/>
          </a:xfrm>
          <a:prstGeom prst="rect">
            <a:avLst/>
          </a:prstGeom>
        </p:spPr>
      </p:pic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1253470" cy="30553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Комплексное развитие сельских территорий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endParaRPr lang="ru-RU"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9431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20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Доля детей школьного и дошкольного возраста </a:t>
            </a:r>
            <a:r>
              <a:rPr lang="ru-RU" sz="1600" spc="-10" dirty="0" err="1">
                <a:solidFill>
                  <a:srgbClr val="404040"/>
                </a:solidFill>
                <a:latin typeface="Calibri"/>
                <a:cs typeface="Calibri"/>
              </a:rPr>
              <a:t>р.п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. </a:t>
            </a:r>
            <a:r>
              <a:rPr lang="ru-RU" sz="1600" spc="-10" dirty="0" err="1">
                <a:solidFill>
                  <a:srgbClr val="404040"/>
                </a:solidFill>
                <a:latin typeface="Calibri"/>
                <a:cs typeface="Calibri"/>
              </a:rPr>
              <a:t>Залари</a:t>
            </a: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, имеющих возможность получать образовательные услуги в современных комфортных условиях.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спортивных объектов, предназначенных для активного отдыха и спорта.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Благоустройство населенных пунктов.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solidFill>
                  <a:srgbClr val="404040"/>
                </a:solidFill>
                <a:latin typeface="Calibri"/>
                <a:cs typeface="Calibri"/>
              </a:rPr>
              <a:t>Обеспечение сельского населения питьевой </a:t>
            </a:r>
            <a:r>
              <a:rPr lang="ru-RU"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водой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2000" b="1" dirty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sz="2000"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406469"/>
              </p:ext>
            </p:extLst>
          </p:nvPr>
        </p:nvGraphicFramePr>
        <p:xfrm>
          <a:off x="378053" y="3810000"/>
          <a:ext cx="7181414" cy="2362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8547"/>
                <a:gridCol w="1404971"/>
                <a:gridCol w="1438948"/>
                <a:gridCol w="1438948"/>
              </a:tblGrid>
              <a:tr h="2406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55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Основное мероприятие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«Привлечение </a:t>
                      </a:r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населения для постоянного местожительства в сельскую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местность»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800,0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55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Основное 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мероприятие «Развитие </a:t>
                      </a:r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социальной инфраструктуры в </a:t>
                      </a:r>
                      <a:r>
                        <a:rPr lang="ru-RU" sz="1300" b="1" i="0" u="none" strike="noStrike" dirty="0" err="1">
                          <a:effectLst/>
                          <a:latin typeface="Arial Cyr" panose="020B0604020202020204" pitchFamily="34" charset="0"/>
                        </a:rPr>
                        <a:t>Заларинском</a:t>
                      </a:r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 муниципальном округе (Современный облик сельских территорий</a:t>
                      </a:r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)»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734 305,8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  <a:cs typeface="Arial Cyr" panose="020B0604020202020204" pitchFamily="34" charset="0"/>
                        </a:rPr>
                        <a:t>итого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  <a:cs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605" y="3276600"/>
            <a:ext cx="3995506" cy="266700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6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4772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Составление</a:t>
            </a:r>
            <a:r>
              <a:rPr spc="-105" dirty="0"/>
              <a:t> </a:t>
            </a:r>
            <a:r>
              <a:rPr dirty="0"/>
              <a:t>проекта</a:t>
            </a:r>
            <a:r>
              <a:rPr spc="-110" dirty="0"/>
              <a:t> </a:t>
            </a:r>
            <a:r>
              <a:rPr spc="-25" dirty="0"/>
              <a:t>бюджета</a:t>
            </a:r>
            <a:r>
              <a:rPr spc="-105" dirty="0"/>
              <a:t> </a:t>
            </a:r>
            <a:r>
              <a:rPr spc="-10" dirty="0"/>
              <a:t>района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972058" y="932433"/>
            <a:ext cx="6158865" cy="1273175"/>
            <a:chOff x="972058" y="932433"/>
            <a:chExt cx="6158865" cy="127317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3996" y="938783"/>
              <a:ext cx="4876800" cy="12603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78408" y="938783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7"/>
                  </a:lnTo>
                  <a:lnTo>
                    <a:pt x="0" y="1050289"/>
                  </a:lnTo>
                  <a:lnTo>
                    <a:pt x="5547" y="1098435"/>
                  </a:lnTo>
                  <a:lnTo>
                    <a:pt x="21350" y="1142641"/>
                  </a:lnTo>
                  <a:lnTo>
                    <a:pt x="46146" y="1181645"/>
                  </a:lnTo>
                  <a:lnTo>
                    <a:pt x="78676" y="1214181"/>
                  </a:lnTo>
                  <a:lnTo>
                    <a:pt x="117678" y="1238986"/>
                  </a:lnTo>
                  <a:lnTo>
                    <a:pt x="161892" y="1254797"/>
                  </a:lnTo>
                  <a:lnTo>
                    <a:pt x="210057" y="1260348"/>
                  </a:lnTo>
                  <a:lnTo>
                    <a:pt x="1065530" y="1260348"/>
                  </a:lnTo>
                  <a:lnTo>
                    <a:pt x="1113675" y="1254797"/>
                  </a:lnTo>
                  <a:lnTo>
                    <a:pt x="1157881" y="1238986"/>
                  </a:lnTo>
                  <a:lnTo>
                    <a:pt x="1196885" y="1214181"/>
                  </a:lnTo>
                  <a:lnTo>
                    <a:pt x="1229421" y="1181645"/>
                  </a:lnTo>
                  <a:lnTo>
                    <a:pt x="1254226" y="1142641"/>
                  </a:lnTo>
                  <a:lnTo>
                    <a:pt x="1270037" y="1098435"/>
                  </a:lnTo>
                  <a:lnTo>
                    <a:pt x="1275587" y="1050289"/>
                  </a:lnTo>
                  <a:lnTo>
                    <a:pt x="1275587" y="210057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8408" y="938783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7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7"/>
                  </a:lnTo>
                  <a:lnTo>
                    <a:pt x="1275587" y="1050289"/>
                  </a:lnTo>
                  <a:lnTo>
                    <a:pt x="1270037" y="1098435"/>
                  </a:lnTo>
                  <a:lnTo>
                    <a:pt x="1254226" y="1142641"/>
                  </a:lnTo>
                  <a:lnTo>
                    <a:pt x="1229421" y="1181645"/>
                  </a:lnTo>
                  <a:lnTo>
                    <a:pt x="1196885" y="1214181"/>
                  </a:lnTo>
                  <a:lnTo>
                    <a:pt x="1157881" y="1238986"/>
                  </a:lnTo>
                  <a:lnTo>
                    <a:pt x="1113675" y="1254797"/>
                  </a:lnTo>
                  <a:lnTo>
                    <a:pt x="1065530" y="1260348"/>
                  </a:lnTo>
                  <a:lnTo>
                    <a:pt x="210057" y="1260348"/>
                  </a:lnTo>
                  <a:lnTo>
                    <a:pt x="161892" y="1254797"/>
                  </a:lnTo>
                  <a:lnTo>
                    <a:pt x="117678" y="1238986"/>
                  </a:lnTo>
                  <a:lnTo>
                    <a:pt x="78676" y="1214181"/>
                  </a:lnTo>
                  <a:lnTo>
                    <a:pt x="46146" y="1181645"/>
                  </a:lnTo>
                  <a:lnTo>
                    <a:pt x="21350" y="1142641"/>
                  </a:lnTo>
                  <a:lnTo>
                    <a:pt x="5547" y="1098435"/>
                  </a:lnTo>
                  <a:lnTo>
                    <a:pt x="0" y="1050289"/>
                  </a:lnTo>
                  <a:lnTo>
                    <a:pt x="0" y="21005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972058" y="2317750"/>
            <a:ext cx="6165215" cy="1273175"/>
            <a:chOff x="972058" y="2317750"/>
            <a:chExt cx="6165215" cy="127317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3996" y="2324100"/>
              <a:ext cx="4876800" cy="126034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53996" y="2324100"/>
              <a:ext cx="4876800" cy="1260475"/>
            </a:xfrm>
            <a:custGeom>
              <a:avLst/>
              <a:gdLst/>
              <a:ahLst/>
              <a:cxnLst/>
              <a:rect l="l" t="t" r="r" b="b"/>
              <a:pathLst>
                <a:path w="4876800" h="1260475">
                  <a:moveTo>
                    <a:pt x="0" y="157479"/>
                  </a:moveTo>
                  <a:lnTo>
                    <a:pt x="4246626" y="157479"/>
                  </a:lnTo>
                  <a:lnTo>
                    <a:pt x="4246626" y="0"/>
                  </a:lnTo>
                  <a:lnTo>
                    <a:pt x="4876800" y="630174"/>
                  </a:lnTo>
                  <a:lnTo>
                    <a:pt x="4246626" y="1260348"/>
                  </a:lnTo>
                  <a:lnTo>
                    <a:pt x="4246626" y="1102867"/>
                  </a:lnTo>
                  <a:lnTo>
                    <a:pt x="0" y="1102867"/>
                  </a:lnTo>
                  <a:lnTo>
                    <a:pt x="0" y="157479"/>
                  </a:lnTo>
                  <a:close/>
                </a:path>
              </a:pathLst>
            </a:custGeom>
            <a:ln w="12700">
              <a:solidFill>
                <a:srgbClr val="D5E3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8408" y="2324100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8"/>
                  </a:lnTo>
                  <a:lnTo>
                    <a:pt x="0" y="1050289"/>
                  </a:lnTo>
                  <a:lnTo>
                    <a:pt x="5547" y="1098435"/>
                  </a:lnTo>
                  <a:lnTo>
                    <a:pt x="21350" y="1142641"/>
                  </a:lnTo>
                  <a:lnTo>
                    <a:pt x="46146" y="1181645"/>
                  </a:lnTo>
                  <a:lnTo>
                    <a:pt x="78676" y="1214181"/>
                  </a:lnTo>
                  <a:lnTo>
                    <a:pt x="117678" y="1238986"/>
                  </a:lnTo>
                  <a:lnTo>
                    <a:pt x="161892" y="1254797"/>
                  </a:lnTo>
                  <a:lnTo>
                    <a:pt x="210057" y="1260348"/>
                  </a:lnTo>
                  <a:lnTo>
                    <a:pt x="1065530" y="1260348"/>
                  </a:lnTo>
                  <a:lnTo>
                    <a:pt x="1113675" y="1254797"/>
                  </a:lnTo>
                  <a:lnTo>
                    <a:pt x="1157881" y="1238986"/>
                  </a:lnTo>
                  <a:lnTo>
                    <a:pt x="1196885" y="1214181"/>
                  </a:lnTo>
                  <a:lnTo>
                    <a:pt x="1229421" y="1181645"/>
                  </a:lnTo>
                  <a:lnTo>
                    <a:pt x="1254226" y="1142641"/>
                  </a:lnTo>
                  <a:lnTo>
                    <a:pt x="1270037" y="1098435"/>
                  </a:lnTo>
                  <a:lnTo>
                    <a:pt x="1275587" y="1050289"/>
                  </a:lnTo>
                  <a:lnTo>
                    <a:pt x="1275587" y="210058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8408" y="2324100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8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8"/>
                  </a:lnTo>
                  <a:lnTo>
                    <a:pt x="1275587" y="1050289"/>
                  </a:lnTo>
                  <a:lnTo>
                    <a:pt x="1270037" y="1098435"/>
                  </a:lnTo>
                  <a:lnTo>
                    <a:pt x="1254226" y="1142641"/>
                  </a:lnTo>
                  <a:lnTo>
                    <a:pt x="1229421" y="1181645"/>
                  </a:lnTo>
                  <a:lnTo>
                    <a:pt x="1196885" y="1214181"/>
                  </a:lnTo>
                  <a:lnTo>
                    <a:pt x="1157881" y="1238986"/>
                  </a:lnTo>
                  <a:lnTo>
                    <a:pt x="1113675" y="1254797"/>
                  </a:lnTo>
                  <a:lnTo>
                    <a:pt x="1065530" y="1260348"/>
                  </a:lnTo>
                  <a:lnTo>
                    <a:pt x="210057" y="1260348"/>
                  </a:lnTo>
                  <a:lnTo>
                    <a:pt x="161892" y="1254797"/>
                  </a:lnTo>
                  <a:lnTo>
                    <a:pt x="117678" y="1238986"/>
                  </a:lnTo>
                  <a:lnTo>
                    <a:pt x="78676" y="1214181"/>
                  </a:lnTo>
                  <a:lnTo>
                    <a:pt x="46146" y="1181645"/>
                  </a:lnTo>
                  <a:lnTo>
                    <a:pt x="21350" y="1142641"/>
                  </a:lnTo>
                  <a:lnTo>
                    <a:pt x="5547" y="1098435"/>
                  </a:lnTo>
                  <a:lnTo>
                    <a:pt x="0" y="1050289"/>
                  </a:lnTo>
                  <a:lnTo>
                    <a:pt x="0" y="21005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972058" y="3703065"/>
            <a:ext cx="6165215" cy="1273175"/>
            <a:chOff x="972058" y="3703065"/>
            <a:chExt cx="6165215" cy="127317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53996" y="3709415"/>
              <a:ext cx="4876800" cy="126034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53996" y="3709415"/>
              <a:ext cx="4876800" cy="1260475"/>
            </a:xfrm>
            <a:custGeom>
              <a:avLst/>
              <a:gdLst/>
              <a:ahLst/>
              <a:cxnLst/>
              <a:rect l="l" t="t" r="r" b="b"/>
              <a:pathLst>
                <a:path w="4876800" h="1260475">
                  <a:moveTo>
                    <a:pt x="0" y="157479"/>
                  </a:moveTo>
                  <a:lnTo>
                    <a:pt x="4246626" y="157479"/>
                  </a:lnTo>
                  <a:lnTo>
                    <a:pt x="4246626" y="0"/>
                  </a:lnTo>
                  <a:lnTo>
                    <a:pt x="4876800" y="630173"/>
                  </a:lnTo>
                  <a:lnTo>
                    <a:pt x="4246626" y="1260347"/>
                  </a:lnTo>
                  <a:lnTo>
                    <a:pt x="4246626" y="1102867"/>
                  </a:lnTo>
                  <a:lnTo>
                    <a:pt x="0" y="1102867"/>
                  </a:lnTo>
                  <a:lnTo>
                    <a:pt x="0" y="157479"/>
                  </a:lnTo>
                  <a:close/>
                </a:path>
              </a:pathLst>
            </a:custGeom>
            <a:ln w="12700">
              <a:solidFill>
                <a:srgbClr val="D5E3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8408" y="3709415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7"/>
                  </a:lnTo>
                  <a:lnTo>
                    <a:pt x="0" y="1050289"/>
                  </a:lnTo>
                  <a:lnTo>
                    <a:pt x="5547" y="1098435"/>
                  </a:lnTo>
                  <a:lnTo>
                    <a:pt x="21350" y="1142641"/>
                  </a:lnTo>
                  <a:lnTo>
                    <a:pt x="46146" y="1181645"/>
                  </a:lnTo>
                  <a:lnTo>
                    <a:pt x="78676" y="1214181"/>
                  </a:lnTo>
                  <a:lnTo>
                    <a:pt x="117678" y="1238986"/>
                  </a:lnTo>
                  <a:lnTo>
                    <a:pt x="161892" y="1254797"/>
                  </a:lnTo>
                  <a:lnTo>
                    <a:pt x="210057" y="1260347"/>
                  </a:lnTo>
                  <a:lnTo>
                    <a:pt x="1065530" y="1260347"/>
                  </a:lnTo>
                  <a:lnTo>
                    <a:pt x="1113675" y="1254797"/>
                  </a:lnTo>
                  <a:lnTo>
                    <a:pt x="1157881" y="1238986"/>
                  </a:lnTo>
                  <a:lnTo>
                    <a:pt x="1196885" y="1214181"/>
                  </a:lnTo>
                  <a:lnTo>
                    <a:pt x="1229421" y="1181645"/>
                  </a:lnTo>
                  <a:lnTo>
                    <a:pt x="1254226" y="1142641"/>
                  </a:lnTo>
                  <a:lnTo>
                    <a:pt x="1270037" y="1098435"/>
                  </a:lnTo>
                  <a:lnTo>
                    <a:pt x="1275587" y="1050289"/>
                  </a:lnTo>
                  <a:lnTo>
                    <a:pt x="1275587" y="210057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78408" y="3709415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7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7"/>
                  </a:lnTo>
                  <a:lnTo>
                    <a:pt x="1275587" y="1050289"/>
                  </a:lnTo>
                  <a:lnTo>
                    <a:pt x="1270037" y="1098435"/>
                  </a:lnTo>
                  <a:lnTo>
                    <a:pt x="1254226" y="1142641"/>
                  </a:lnTo>
                  <a:lnTo>
                    <a:pt x="1229421" y="1181645"/>
                  </a:lnTo>
                  <a:lnTo>
                    <a:pt x="1196885" y="1214181"/>
                  </a:lnTo>
                  <a:lnTo>
                    <a:pt x="1157881" y="1238986"/>
                  </a:lnTo>
                  <a:lnTo>
                    <a:pt x="1113675" y="1254797"/>
                  </a:lnTo>
                  <a:lnTo>
                    <a:pt x="1065530" y="1260347"/>
                  </a:lnTo>
                  <a:lnTo>
                    <a:pt x="210057" y="1260347"/>
                  </a:lnTo>
                  <a:lnTo>
                    <a:pt x="161892" y="1254797"/>
                  </a:lnTo>
                  <a:lnTo>
                    <a:pt x="117678" y="1238986"/>
                  </a:lnTo>
                  <a:lnTo>
                    <a:pt x="78676" y="1214181"/>
                  </a:lnTo>
                  <a:lnTo>
                    <a:pt x="46146" y="1181645"/>
                  </a:lnTo>
                  <a:lnTo>
                    <a:pt x="21350" y="1142641"/>
                  </a:lnTo>
                  <a:lnTo>
                    <a:pt x="5547" y="1098435"/>
                  </a:lnTo>
                  <a:lnTo>
                    <a:pt x="0" y="1050289"/>
                  </a:lnTo>
                  <a:lnTo>
                    <a:pt x="0" y="21005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972058" y="5088382"/>
            <a:ext cx="6158865" cy="1273175"/>
            <a:chOff x="972058" y="5088382"/>
            <a:chExt cx="6158865" cy="127317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53996" y="5094732"/>
              <a:ext cx="4876800" cy="126034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78408" y="5094732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1065530" y="0"/>
                  </a:moveTo>
                  <a:lnTo>
                    <a:pt x="210057" y="0"/>
                  </a:lnTo>
                  <a:lnTo>
                    <a:pt x="161892" y="5550"/>
                  </a:lnTo>
                  <a:lnTo>
                    <a:pt x="117678" y="21361"/>
                  </a:lnTo>
                  <a:lnTo>
                    <a:pt x="78676" y="46166"/>
                  </a:lnTo>
                  <a:lnTo>
                    <a:pt x="46146" y="78702"/>
                  </a:lnTo>
                  <a:lnTo>
                    <a:pt x="21350" y="117706"/>
                  </a:lnTo>
                  <a:lnTo>
                    <a:pt x="5547" y="161912"/>
                  </a:lnTo>
                  <a:lnTo>
                    <a:pt x="0" y="210058"/>
                  </a:lnTo>
                  <a:lnTo>
                    <a:pt x="0" y="1050290"/>
                  </a:lnTo>
                  <a:lnTo>
                    <a:pt x="5547" y="1098455"/>
                  </a:lnTo>
                  <a:lnTo>
                    <a:pt x="21350" y="1142669"/>
                  </a:lnTo>
                  <a:lnTo>
                    <a:pt x="46146" y="1181671"/>
                  </a:lnTo>
                  <a:lnTo>
                    <a:pt x="78676" y="1214201"/>
                  </a:lnTo>
                  <a:lnTo>
                    <a:pt x="117678" y="1238997"/>
                  </a:lnTo>
                  <a:lnTo>
                    <a:pt x="161892" y="1254800"/>
                  </a:lnTo>
                  <a:lnTo>
                    <a:pt x="210057" y="1260348"/>
                  </a:lnTo>
                  <a:lnTo>
                    <a:pt x="1065530" y="1260348"/>
                  </a:lnTo>
                  <a:lnTo>
                    <a:pt x="1113675" y="1254800"/>
                  </a:lnTo>
                  <a:lnTo>
                    <a:pt x="1157881" y="1238997"/>
                  </a:lnTo>
                  <a:lnTo>
                    <a:pt x="1196885" y="1214201"/>
                  </a:lnTo>
                  <a:lnTo>
                    <a:pt x="1229421" y="1181671"/>
                  </a:lnTo>
                  <a:lnTo>
                    <a:pt x="1254226" y="1142669"/>
                  </a:lnTo>
                  <a:lnTo>
                    <a:pt x="1270037" y="1098455"/>
                  </a:lnTo>
                  <a:lnTo>
                    <a:pt x="1275587" y="1050290"/>
                  </a:lnTo>
                  <a:lnTo>
                    <a:pt x="1275587" y="210058"/>
                  </a:lnTo>
                  <a:lnTo>
                    <a:pt x="1270037" y="161912"/>
                  </a:lnTo>
                  <a:lnTo>
                    <a:pt x="1254226" y="117706"/>
                  </a:lnTo>
                  <a:lnTo>
                    <a:pt x="1229421" y="78702"/>
                  </a:lnTo>
                  <a:lnTo>
                    <a:pt x="1196885" y="46166"/>
                  </a:lnTo>
                  <a:lnTo>
                    <a:pt x="1157881" y="21361"/>
                  </a:lnTo>
                  <a:lnTo>
                    <a:pt x="1113675" y="5550"/>
                  </a:lnTo>
                  <a:lnTo>
                    <a:pt x="1065530" y="0"/>
                  </a:lnTo>
                  <a:close/>
                </a:path>
              </a:pathLst>
            </a:custGeom>
            <a:solidFill>
              <a:srgbClr val="1F25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78408" y="5094732"/>
              <a:ext cx="1275715" cy="1260475"/>
            </a:xfrm>
            <a:custGeom>
              <a:avLst/>
              <a:gdLst/>
              <a:ahLst/>
              <a:cxnLst/>
              <a:rect l="l" t="t" r="r" b="b"/>
              <a:pathLst>
                <a:path w="1275714" h="1260475">
                  <a:moveTo>
                    <a:pt x="0" y="210058"/>
                  </a:moveTo>
                  <a:lnTo>
                    <a:pt x="5547" y="161912"/>
                  </a:lnTo>
                  <a:lnTo>
                    <a:pt x="21350" y="117706"/>
                  </a:lnTo>
                  <a:lnTo>
                    <a:pt x="46146" y="78702"/>
                  </a:lnTo>
                  <a:lnTo>
                    <a:pt x="78676" y="46166"/>
                  </a:lnTo>
                  <a:lnTo>
                    <a:pt x="117678" y="21361"/>
                  </a:lnTo>
                  <a:lnTo>
                    <a:pt x="161892" y="5550"/>
                  </a:lnTo>
                  <a:lnTo>
                    <a:pt x="210057" y="0"/>
                  </a:lnTo>
                  <a:lnTo>
                    <a:pt x="1065530" y="0"/>
                  </a:lnTo>
                  <a:lnTo>
                    <a:pt x="1113675" y="5550"/>
                  </a:lnTo>
                  <a:lnTo>
                    <a:pt x="1157881" y="21361"/>
                  </a:lnTo>
                  <a:lnTo>
                    <a:pt x="1196885" y="46166"/>
                  </a:lnTo>
                  <a:lnTo>
                    <a:pt x="1229421" y="78702"/>
                  </a:lnTo>
                  <a:lnTo>
                    <a:pt x="1254226" y="117706"/>
                  </a:lnTo>
                  <a:lnTo>
                    <a:pt x="1270037" y="161912"/>
                  </a:lnTo>
                  <a:lnTo>
                    <a:pt x="1275587" y="210058"/>
                  </a:lnTo>
                  <a:lnTo>
                    <a:pt x="1275587" y="1050290"/>
                  </a:lnTo>
                  <a:lnTo>
                    <a:pt x="1270037" y="1098455"/>
                  </a:lnTo>
                  <a:lnTo>
                    <a:pt x="1254226" y="1142669"/>
                  </a:lnTo>
                  <a:lnTo>
                    <a:pt x="1229421" y="1181671"/>
                  </a:lnTo>
                  <a:lnTo>
                    <a:pt x="1196885" y="1214201"/>
                  </a:lnTo>
                  <a:lnTo>
                    <a:pt x="1157881" y="1238997"/>
                  </a:lnTo>
                  <a:lnTo>
                    <a:pt x="1113675" y="1254800"/>
                  </a:lnTo>
                  <a:lnTo>
                    <a:pt x="1065530" y="1260348"/>
                  </a:lnTo>
                  <a:lnTo>
                    <a:pt x="210057" y="1260348"/>
                  </a:lnTo>
                  <a:lnTo>
                    <a:pt x="161892" y="1254800"/>
                  </a:lnTo>
                  <a:lnTo>
                    <a:pt x="117678" y="1238997"/>
                  </a:lnTo>
                  <a:lnTo>
                    <a:pt x="78676" y="1214201"/>
                  </a:lnTo>
                  <a:lnTo>
                    <a:pt x="46146" y="1181671"/>
                  </a:lnTo>
                  <a:lnTo>
                    <a:pt x="21350" y="1142669"/>
                  </a:lnTo>
                  <a:lnTo>
                    <a:pt x="5547" y="1098455"/>
                  </a:lnTo>
                  <a:lnTo>
                    <a:pt x="0" y="1050290"/>
                  </a:lnTo>
                  <a:lnTo>
                    <a:pt x="0" y="21005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453767" y="1241247"/>
            <a:ext cx="3968750" cy="20091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Бюджетное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послание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Президента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0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25"/>
              </a:spcBef>
            </a:pP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Прогноз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социально-экономического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 err="1">
                <a:solidFill>
                  <a:srgbClr val="404040"/>
                </a:solidFill>
                <a:latin typeface="Calibri"/>
                <a:cs typeface="Calibri"/>
              </a:rPr>
              <a:t>развития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spc="-1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53767" y="3994150"/>
            <a:ext cx="39179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Основные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направления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бюджетной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налоговой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политики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53767" y="5392928"/>
            <a:ext cx="31565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Муниципальные</a:t>
            </a:r>
            <a:r>
              <a:rPr sz="20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2000" spc="-1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36903" y="1019555"/>
            <a:ext cx="938784" cy="1176527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0808" y="2538983"/>
            <a:ext cx="1097280" cy="1033272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2144" y="3802379"/>
            <a:ext cx="1095756" cy="115366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9660" y="5138928"/>
            <a:ext cx="1042416" cy="120396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824216" y="1071372"/>
            <a:ext cx="3784091" cy="5079492"/>
          </a:xfrm>
          <a:prstGeom prst="rect">
            <a:avLst/>
          </a:prstGeom>
        </p:spPr>
      </p:pic>
      <p:pic>
        <p:nvPicPr>
          <p:cNvPr id="34" name="Рисунок 1" descr="Герб Залари 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41021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99465" y="754230"/>
            <a:ext cx="10124440" cy="58304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Противодействие экстремизму и терроризму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гг</a:t>
            </a: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 algn="l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Отдел ГО и ЧС администрации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</a:p>
          <a:p>
            <a:pPr marL="12700" algn="l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8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реализация государственной политики по профилактике терроризма и экстремизма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укрепление межнационального согласия, достижение взаимопонимания и взаимного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уважения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в вопросах межэтнического и межкультурного сотрудничества на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территории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района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организация взаимодействия и оптимизация деятельности органов и структур в сфере противодействия терроризму, 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экстремизму</a:t>
            </a:r>
            <a:endParaRPr lang="ru-RU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активизация профилактической и информационно-пропагандистской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работы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, в том числе в целях предотвращения этно- и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межконфессиональных конфликтов</a:t>
            </a:r>
            <a:endParaRPr lang="ru-RU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усиление антитеррористической защищенности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объектов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образовательной сферы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участие в профилактике терроризма и экстремизма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 также минимизации и (или) ликвидации последствий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проявлений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терроризма и экстремизма на территории </a:t>
            </a:r>
            <a:endParaRPr lang="ru-RU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района</a:t>
            </a:r>
            <a:endParaRPr b="1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47304" y="2051459"/>
            <a:ext cx="4044696" cy="451256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124440" cy="259878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Противодействие экстремизму и терроризму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1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288656"/>
              </p:ext>
            </p:extLst>
          </p:nvPr>
        </p:nvGraphicFramePr>
        <p:xfrm>
          <a:off x="129539" y="3276600"/>
          <a:ext cx="6537455" cy="2762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7704"/>
                <a:gridCol w="1309917"/>
                <a:gridCol w="1309917"/>
                <a:gridCol w="1309917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«Проведение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профилактической и информационно-пропагандистской работы в целях предотвращения экстремистских и террористических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акций»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2 650,0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625398"/>
            <a:ext cx="5628460" cy="3880996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141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851515" cy="50866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608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Поддержка и развитие малого предпринимательства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dirty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</a:t>
            </a:r>
            <a:endParaRPr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sz="1800" b="1" dirty="0" err="1">
                <a:solidFill>
                  <a:srgbClr val="404040"/>
                </a:solidFill>
                <a:latin typeface="Calibri"/>
                <a:cs typeface="Calibri"/>
              </a:rPr>
              <a:t>Цель</a:t>
            </a:r>
            <a:r>
              <a:rPr sz="1800" b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развития субъектов малого и среднего предпринимательства в </a:t>
            </a:r>
            <a:endParaRPr lang="ru-RU" sz="17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</a:t>
            </a:r>
          </a:p>
          <a:p>
            <a:pPr marL="12700">
              <a:lnSpc>
                <a:spcPct val="100000"/>
              </a:lnSpc>
            </a:pP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7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7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700" b="1" spc="-1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повышения предпринимательской активности, в первую очередь в отраслях перерабатывающей промышленности, а также в сфере услуг.</a:t>
            </a:r>
          </a:p>
          <a:p>
            <a:pPr lvl="0"/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Информационная и методологическая поддержка малого и среднего бизнеса, в первую очередь </a:t>
            </a:r>
            <a:endParaRPr lang="ru-RU" sz="17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отраслях перерабатывающей промышленности, а также в сфере услуг.</a:t>
            </a:r>
          </a:p>
          <a:p>
            <a:pPr lvl="0"/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Финансовая поддержка на территории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инфраструктуры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поддержки малого и среднего предпринимательства.</a:t>
            </a:r>
          </a:p>
          <a:p>
            <a:pPr lvl="0"/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Увеличение количества субъектов МСП на территории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Увеличение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количества субъектов МСП на территории малонаселенных пунктов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endParaRPr sz="1700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0476" y="1752600"/>
            <a:ext cx="2253996" cy="4951476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82876" y="1905000"/>
            <a:ext cx="2253996" cy="495147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789795" cy="4288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56080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Поддержка и развитие малого предпринимательства на территории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  <a:endParaRPr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Целевые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индикаторы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показатели</a:t>
            </a:r>
            <a:r>
              <a:rPr sz="1800" b="1" spc="-6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800" dirty="0" smtClean="0"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Объем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налоговых поступлений в бюджет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от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субъектов малого и среднего предпринимательства.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выданных займов </a:t>
            </a:r>
            <a:r>
              <a:rPr lang="ru-RU" sz="1700" spc="-10" dirty="0" err="1">
                <a:solidFill>
                  <a:srgbClr val="404040"/>
                </a:solidFill>
                <a:latin typeface="Calibri"/>
                <a:cs typeface="Calibri"/>
              </a:rPr>
              <a:t>микрофинансовой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 организацией.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Выручка от производства товаров и услуг субъектами   малого и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среднего</a:t>
            </a:r>
          </a:p>
          <a:p>
            <a:pPr lvl="0"/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предпринимательства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субъектов малого и среднего предпринимательства.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проведенных консультаций и мероприятий.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Количество субъектов малого и среднего предпринимательства,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получивших</a:t>
            </a:r>
          </a:p>
          <a:p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субсидию на создание и развитие бизнеса на территории 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малонаселенных</a:t>
            </a:r>
          </a:p>
          <a:p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700" spc="-10" dirty="0">
                <a:solidFill>
                  <a:srgbClr val="404040"/>
                </a:solidFill>
                <a:latin typeface="Calibri"/>
                <a:cs typeface="Calibri"/>
              </a:rPr>
              <a:t>пунктов </a:t>
            </a:r>
            <a:r>
              <a:rPr lang="ru-RU" sz="17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700" spc="-1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r>
              <a:rPr lang="ru-RU" sz="17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sz="1700" b="1" spc="-1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76516" y="1533144"/>
            <a:ext cx="4716780" cy="4954905"/>
            <a:chOff x="7176516" y="1533144"/>
            <a:chExt cx="4716780" cy="495490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76516" y="1554480"/>
              <a:ext cx="3816095" cy="49331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2096" y="1533144"/>
              <a:ext cx="1981200" cy="4949952"/>
            </a:xfrm>
            <a:prstGeom prst="rect">
              <a:avLst/>
            </a:prstGeom>
          </p:spPr>
        </p:pic>
      </p:grpSp>
      <p:pic>
        <p:nvPicPr>
          <p:cNvPr id="12" name="Рисунок 1" descr="Герб Залари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182764"/>
              </p:ext>
            </p:extLst>
          </p:nvPr>
        </p:nvGraphicFramePr>
        <p:xfrm>
          <a:off x="76201" y="4847717"/>
          <a:ext cx="8361744" cy="1512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7452"/>
                <a:gridCol w="1664764"/>
                <a:gridCol w="1664764"/>
                <a:gridCol w="1664764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«Создание правовых и экономических условий для увеличения роли субъектов малого и среднего предпринимательства в социально-экономическом развитии </a:t>
                      </a:r>
                      <a:r>
                        <a:rPr lang="ru-RU" sz="14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u="none" strike="noStrike" dirty="0">
                          <a:effectLst/>
                          <a:latin typeface="+mn-lt"/>
                        </a:rPr>
                        <a:t>500,0</a:t>
                      </a:r>
                      <a:endParaRPr lang="ru-RU" sz="13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u="none" strike="noStrike" dirty="0">
                          <a:effectLst/>
                          <a:latin typeface="+mn-lt"/>
                        </a:rPr>
                        <a:t>500,0</a:t>
                      </a:r>
                      <a:endParaRPr lang="ru-RU" sz="13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u="none" strike="noStrike" dirty="0">
                          <a:effectLst/>
                          <a:latin typeface="+mn-lt"/>
                        </a:rPr>
                        <a:t>500,0</a:t>
                      </a:r>
                      <a:endParaRPr lang="ru-RU" sz="13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124440" cy="411715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Улучшение условий и охраны труда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Юридический отдел  администрации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Цель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Улучшение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условий и охраны труда у работодателей, расположенных на территории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как следствие, снижение уровня производственного травматизма и профессиональной заболеваемости</a:t>
            </a:r>
            <a:endParaRPr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345055">
              <a:lnSpc>
                <a:spcPct val="100000"/>
              </a:lnSpc>
              <a:tabLst>
                <a:tab pos="299085" algn="l"/>
              </a:tabLst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Реализация превентивных мер, направленных на улучшение условий труда, снижение уровня производственного травматизма и профессиональной заболеваемости</a:t>
            </a:r>
            <a:r>
              <a:rPr lang="ru-RU" dirty="0"/>
              <a:t>. </a:t>
            </a:r>
            <a:endParaRPr lang="ru-RU" dirty="0" smtClean="0"/>
          </a:p>
          <a:p>
            <a:pPr marL="12065" marR="2345055">
              <a:lnSpc>
                <a:spcPct val="100000"/>
              </a:lnSpc>
              <a:tabLst>
                <a:tab pos="299085" algn="l"/>
              </a:tabLst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92768" y="1863851"/>
            <a:ext cx="2304287" cy="4594860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124440" cy="3075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Улучшение условий и охраны труда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sz="20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Численность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пострадавших при несчастных случаях на производстве с утратой трудоспособности на один рабочий 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день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и более и со смертельным исходом в расчете на 1 000 работающих.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Количество рабочих мест, на которых проведена специальная оценка условий труда (по данным федеральной государственной информационной системы учета результатов специальной оценки условий труда (далее - ФГИС СОУТ) нарастающим итогом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68421"/>
              </p:ext>
            </p:extLst>
          </p:nvPr>
        </p:nvGraphicFramePr>
        <p:xfrm>
          <a:off x="265965" y="3919728"/>
          <a:ext cx="8649618" cy="2487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0219"/>
                <a:gridCol w="1733133"/>
                <a:gridCol w="1733133"/>
                <a:gridCol w="1733133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</a:rPr>
                        <a:t>Основное мероприятие «Содействие созданию условий труда, обеспечивающих сохранение жизни и здоровья работающего населения </a:t>
                      </a:r>
                      <a:r>
                        <a:rPr lang="ru-RU" sz="18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</a:rPr>
                        <a:t> муниципального округа в процессе трудовой деятельности»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1 123,9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1 097,9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1 097,9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9952" y="1563624"/>
            <a:ext cx="3261359" cy="471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345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856470" cy="527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lang="ru-RU" sz="2000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lang="ru-RU" sz="1800" b="1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lang="ru-RU"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8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Юридический отдел  администрации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Цель программы: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работы по профилактике преступлений и правонарушений, в том числе несовершеннолетних, обеспечение охраны общественного порядка</a:t>
            </a:r>
          </a:p>
          <a:p>
            <a:pPr marL="12700">
              <a:lnSpc>
                <a:spcPct val="100000"/>
              </a:lnSpc>
              <a:spcBef>
                <a:spcPts val="19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lang="ru-RU"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lang="ru-RU" sz="1800" dirty="0" smtClean="0"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Снижение уровня преступности на территории </a:t>
            </a:r>
            <a:r>
              <a:rPr lang="ru-RU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несовершеннолетних и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молодежи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в сфере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внешней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трудовой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миграции, обеспечение иммиграционного контроля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</a:p>
          <a:p>
            <a:pPr lvl="0"/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    противодействия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незаконной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миграции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среди лиц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pPr lvl="0"/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   освободившихся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из мест лишения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свободы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на административных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участках</a:t>
            </a: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Информационно-методическое обеспечение </a:t>
            </a:r>
            <a:endParaRPr lang="ru-RU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     профилактики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правонарушений</a:t>
            </a: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4038600"/>
            <a:ext cx="3797808" cy="2133600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9856470" cy="3075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91945" algn="ctr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Профилактика правонарушений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  <a:endParaRPr lang="ru-RU" sz="20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Охват населения профилактическими мероприятиями, в том числе несовершеннолетних в возрасте от 6 до 18 лет.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Количество преступлений, совершаемых на территории </a:t>
            </a:r>
            <a:r>
              <a:rPr lang="ru-RU" spc="-2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lang="ru-RU" spc="-20" dirty="0">
                <a:solidFill>
                  <a:srgbClr val="404040"/>
                </a:solidFill>
                <a:latin typeface="Calibri"/>
                <a:cs typeface="Calibri"/>
              </a:rPr>
              <a:t>в том числе несовершеннолетними   </a:t>
            </a:r>
            <a:endParaRPr lang="ru-RU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901650"/>
              </p:ext>
            </p:extLst>
          </p:nvPr>
        </p:nvGraphicFramePr>
        <p:xfrm>
          <a:off x="378055" y="3733800"/>
          <a:ext cx="7038747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7664"/>
                <a:gridCol w="1410361"/>
                <a:gridCol w="1410361"/>
                <a:gridCol w="141036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«Обеспечение материально-техническими средствами для проведения профилактических мероприятий»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4309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2" y="853186"/>
            <a:ext cx="11051947" cy="47737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безопасности дорожного движения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</a:t>
            </a:r>
          </a:p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2026-2028 гг.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финансового обеспечения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образованию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МО МВД России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«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Заларинский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»,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Комиссия по делам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несовершеннолетних,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улично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– дорожной сети, способствующее созданию благоприятных условий развития транспортной инфраструктуры</a:t>
            </a:r>
            <a:r>
              <a:rPr lang="ru-RU" sz="1600" dirty="0"/>
              <a:t>. </a:t>
            </a:r>
            <a:endParaRPr lang="ru-RU" sz="1600" dirty="0" smtClean="0"/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Задачи 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Предупреждение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опасного поведения участников дорожного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движения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Сокращение детского дорожно-транспортного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травматизма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Совершенствование организации движения транспорта 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пешеходов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Повышение уровня безопасности транспортных средств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Сокращение количества лиц, погибших в результате дорожно-транспортных происшествий, снижение количества дорожно-транспортных происшествий с пострадавшими 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годах по сравнению с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2025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годом на 5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%.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772140" cy="26834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безопасности дорожного движения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</a:t>
            </a:r>
          </a:p>
          <a:p>
            <a:pPr marR="5080" indent="-2444115" algn="ctr">
              <a:lnSpc>
                <a:spcPct val="100000"/>
              </a:lnSpc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2026-2028 гг.</a:t>
            </a:r>
            <a:endParaRPr lang="ru-RU" sz="2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 концу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года количества лиц, погибших в результате дорожно-транспортных происшествий, а также снижение количества дорожно-транспортных происшествий с пострадавшими на 5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%.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752" y="2971800"/>
            <a:ext cx="4572000" cy="2619375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925114"/>
              </p:ext>
            </p:extLst>
          </p:nvPr>
        </p:nvGraphicFramePr>
        <p:xfrm>
          <a:off x="152399" y="3457089"/>
          <a:ext cx="7033532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2449"/>
                <a:gridCol w="1410361"/>
                <a:gridCol w="1410361"/>
                <a:gridCol w="141036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мероприятие «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Совершенствование улично – дорожной сети, создание благоприятных условий развития транспортной инфраструктуры»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1 270,0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37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1536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Прозрачность</a:t>
            </a:r>
            <a:r>
              <a:rPr spc="-100" dirty="0"/>
              <a:t> </a:t>
            </a:r>
            <a:r>
              <a:rPr spc="-10" dirty="0"/>
              <a:t>(открытость)</a:t>
            </a:r>
            <a:r>
              <a:rPr spc="-90" dirty="0"/>
              <a:t> </a:t>
            </a:r>
            <a:r>
              <a:rPr spc="-10" dirty="0"/>
              <a:t>бюджета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126994" y="1183081"/>
            <a:ext cx="8679815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Прозрачность</a:t>
            </a:r>
            <a:r>
              <a:rPr sz="2200" b="1" spc="-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(открытость)</a:t>
            </a:r>
            <a:r>
              <a:rPr sz="2200" b="1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b="1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обеспечивается:</a:t>
            </a:r>
            <a:endParaRPr sz="22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2645"/>
              </a:spcBef>
              <a:buFont typeface="Arial MT"/>
              <a:buChar char="•"/>
              <a:tabLst>
                <a:tab pos="29908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обязательное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опубликование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средствах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массовой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информации</a:t>
            </a:r>
            <a:endParaRPr sz="22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утвержденных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бюджетов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отчетов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их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исполнении</a:t>
            </a:r>
            <a:endParaRPr sz="2200">
              <a:latin typeface="Calibri"/>
              <a:cs typeface="Calibri"/>
            </a:endParaRPr>
          </a:p>
          <a:p>
            <a:pPr marL="299085" marR="61849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обязательную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открытость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для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общества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массовой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информации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проектов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бюджетов,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внесенных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законодательный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орган</a:t>
            </a:r>
            <a:r>
              <a:rPr sz="22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исполнительной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власти</a:t>
            </a:r>
            <a:endParaRPr sz="2200">
              <a:latin typeface="Calibri"/>
              <a:cs typeface="Calibri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обеспечение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доступа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к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информации,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размещенной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в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информационно-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телекоммуникационной</a:t>
            </a:r>
            <a:r>
              <a:rPr sz="22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сети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«Интернет»</a:t>
            </a:r>
            <a:r>
              <a:rPr sz="2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едином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портале</a:t>
            </a:r>
            <a:r>
              <a:rPr sz="22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бюджетной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системы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2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Федерации</a:t>
            </a:r>
            <a:endParaRPr sz="22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стабильность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(или)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преемственность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бюджетной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классификации</a:t>
            </a:r>
            <a:endParaRPr sz="22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Российской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Федерации,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а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также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обеспечение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сопоставимости</a:t>
            </a:r>
            <a:endParaRPr sz="2200">
              <a:latin typeface="Calibri"/>
              <a:cs typeface="Calibri"/>
            </a:endParaRPr>
          </a:p>
          <a:p>
            <a:pPr marL="299085" marR="173355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показателей</a:t>
            </a:r>
            <a:r>
              <a:rPr sz="2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отчетного,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текущего,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очередного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финансового </a:t>
            </a:r>
            <a:r>
              <a:rPr sz="2200" spc="-20" dirty="0">
                <a:solidFill>
                  <a:srgbClr val="404040"/>
                </a:solidFill>
                <a:latin typeface="Calibri"/>
                <a:cs typeface="Calibri"/>
              </a:rPr>
              <a:t>года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" y="2273807"/>
            <a:ext cx="3096768" cy="4299204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3244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853186"/>
            <a:ext cx="10772140" cy="4212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2444115" algn="ctr">
              <a:spcBef>
                <a:spcPts val="1000"/>
              </a:spcBef>
            </a:pP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сельского хозяйства и регулирование рынков сельскохозяйственной продукции, сырья и продовольствия в </a:t>
            </a:r>
            <a:r>
              <a:rPr lang="ru-RU" sz="20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20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3192780" marR="5080" indent="-2444115">
              <a:spcBef>
                <a:spcPts val="105"/>
              </a:spcBef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Задачи</a:t>
            </a:r>
            <a:r>
              <a:rPr sz="1800" b="1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Оказание содействия развитию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подотрасли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растениеводства.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Оказание содействия развитию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подотраслей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животноводства.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развития  малых форм хозяйствования и 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повышения их финансовой устойчивости.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для технической и технологической модернизации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сельского хозяйства.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условий для научного и информационного обеспечения  развития 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сельскохозяйственного производства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финансовой устойчивости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сельхозтоваропроизводителей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endParaRPr lang="ru-RU" b="1" spc="-2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2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spc="-20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spc="-2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spc="-2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80804" y="1313688"/>
            <a:ext cx="2087879" cy="5269992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05772"/>
              </p:ext>
            </p:extLst>
          </p:nvPr>
        </p:nvGraphicFramePr>
        <p:xfrm>
          <a:off x="160019" y="4591379"/>
          <a:ext cx="8559800" cy="1939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4399"/>
                <a:gridCol w="1295400"/>
                <a:gridCol w="1295400"/>
                <a:gridCol w="12446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2026 </a:t>
                      </a:r>
                      <a:r>
                        <a:rPr lang="ru-RU" sz="1800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2027 </a:t>
                      </a:r>
                      <a:r>
                        <a:rPr lang="ru-RU" sz="1800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</a:rPr>
                        <a:t>2028 </a:t>
                      </a:r>
                      <a:r>
                        <a:rPr lang="ru-RU" sz="1800" u="none" strike="noStrike" dirty="0"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858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ru-RU" sz="1800" u="none" strike="noStrike" dirty="0" smtClean="0">
                          <a:effectLst/>
                        </a:rPr>
                        <a:t>«Обеспечение продовольственной безопасности </a:t>
                      </a:r>
                      <a:r>
                        <a:rPr lang="ru-RU" sz="1800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u="none" strike="noStrike" dirty="0" smtClean="0">
                          <a:effectLst/>
                        </a:rPr>
                        <a:t> муниципального округа в параметрах, заданных Доктриной продовольственной безопасности Российской Федерации»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</a:rPr>
                        <a:t>200,0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</a:rPr>
                        <a:t>200,0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u="none" strike="noStrike" dirty="0">
                          <a:effectLst/>
                        </a:rPr>
                        <a:t>200,0</a:t>
                      </a:r>
                      <a:endParaRPr lang="ru-RU" sz="18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2549" y="632333"/>
            <a:ext cx="11963400" cy="4601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системы мотивации граждан к ведению здорового образа жизни через укрепление общественного здоровья населения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по спорту и молодежной политике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Комитет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культуре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Комитет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образованию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общественные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объединения 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организации.</a:t>
            </a:r>
          </a:p>
          <a:p>
            <a:pPr marL="12700">
              <a:lnSpc>
                <a:spcPct val="100000"/>
              </a:lnSpc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Увеличение продолжительности жизни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за период с 2026 по 2028 годы на 2(3)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года.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Формирование здорового образа жизни среди населения;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Сохранение и укрепление здоровья семей через формирование здорового образа жизни, профилактику заболеваний и создание условий для активного долголетия;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Повышение уровня осведомленности населения в сфере общественного здоровья.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63169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2549" y="632333"/>
            <a:ext cx="11963400" cy="13086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системы мотивации граждан к ведению здорового образа жизни через укрепление общественного здоровья населения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77951" y="1317649"/>
            <a:ext cx="11436095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Увеличение доли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охваченных информационными профилактическими мероприятиями, направленными на формирование здорового образа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жизни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 45% до 70% к 2028 году;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Увеличение доли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систематически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ведущих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здоровый образ жизни, в общей численности населения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в возрасте 7-80 лет до 58% к 2028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году.</a:t>
            </a: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046751"/>
              </p:ext>
            </p:extLst>
          </p:nvPr>
        </p:nvGraphicFramePr>
        <p:xfrm>
          <a:off x="395368" y="3868749"/>
          <a:ext cx="8102602" cy="2213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Основное мероприятие 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«Формирование системы мотивации граждан к ведению здорового образа жизни, включая формирование культуры общественного здоровья, здоровое питание, отказ от вредных привычек, ответственное отношение к здоровью»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944" y="2020355"/>
            <a:ext cx="3886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233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2549" y="632333"/>
            <a:ext cx="11963400" cy="5861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О гражданской обороне и защите населения и территорий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от чрезвычайных ситуаций природного и техногенного характера, обеспечению пожарной безопасности и безопасности людей на водных объектах на 2026-2028 гг.</a:t>
            </a: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Администрация   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Организация и осуществление мероприятий по гражданской обороне, повышение уровня защиты населения и территории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округа от чрезвычайных ситуаций природного и техногенного характера и безопасности людей на водных объектах. 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Защита населения и территорий от чрезвычайных ситуаций природного и техногенного характера.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условий и обеспечение  информирования населения (в том числе неработающего) об опасностях,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возникающих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вследствие военных конфликтов, ЧС природного и техногенного характера.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Проведение  работ по обнаружению районов, подвергшихся радиоактивному   заражению  в случае возникновения опасности, при  ведении военных действий или вследствие   этих действий.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Проработка вопросов эвакуации населения в безопасные районы.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Защита органов дыхания участников служб гражданской обороны, в случае возникновения опасности при ведении военных    действий или вследствие этих действий, а так же  вследствие чрезвычайных ситуаций природного и  техногенного характера.                                                             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Проведение учений и тренировок, подготовка председателей комиссий по чрезвычайным ситуациям, уполномоченных работников соответствующего звена территориальной подсистемы единой государственной системы предупреждения и ликвидации чрезвычайных ситуаций.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деятельности ЕДДС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6155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29539" y="632333"/>
            <a:ext cx="12086410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Организация и осуществление мероприятий по гражданской обороне, повышение уровня защиты населения и территории </a:t>
            </a:r>
            <a:r>
              <a:rPr lang="ru-RU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 округа от чрезвычайных ситуаций природного и техногенного характера и безопасности людей на водных объектах на 2026-2028 гг. </a:t>
            </a:r>
            <a:endParaRPr b="1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9561" y="1299967"/>
            <a:ext cx="11910061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населения, информированного об опасностях, возникающих вследствие военных конфликтов, ЧС природного и техногенного характера, от численности населения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Обеспеченность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материальными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ресурсами для ликвидации чрезвычайных ситуаций (из расчета пострадавшего населения 50 человек на 10 суток). Обновление, дополнение, хранение и восполнение материальных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ресурсов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Обеспеченность медицинскими средствами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защиты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Обеспеченность индивидуальной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защитой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Изготовление и размещение информационных материалов 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СМИ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Изготовление и распространение памяток, листовок,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плакатов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Соответствие требованиям обеспечения безопасности в здании 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Соответствие с правилами противопожарного режима в Российской Федерации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резервов для системы оповещения (модернизация системы оповещения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)</a:t>
            </a: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87921"/>
              </p:ext>
            </p:extLst>
          </p:nvPr>
        </p:nvGraphicFramePr>
        <p:xfrm>
          <a:off x="299465" y="4983146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«Гражданская оборона и обеспечение безопасности населения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 на 2026-2028 гг.»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10 349,0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1 169,0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1 169,0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697" y="4064000"/>
            <a:ext cx="3611925" cy="2398965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19458425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601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Защита прав потребителей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округа.</a:t>
            </a:r>
          </a:p>
          <a:p>
            <a:pPr marL="12700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программы: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защиты прав потребителей в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муниципальном округе.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координация деятельности всех участников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достижению цели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правовой грамотности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 формирование у населения навыков рационального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потребительского поведения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доступности правовой и экспертной помощи для потребителей, в первую очередь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для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их наиболее уязвимых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категорий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социальной ответственности и правовой грамотности хозяйствующих субъектов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работающих на потребительском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рынке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условий для повышения качества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безопасности реализуемых товаров, работ 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услуг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развитие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институтов досудебного урегулирования споров в сфере защиты прав потребителей.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7169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536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Защита прав потребителей на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гг.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9539" y="1264666"/>
            <a:ext cx="11910061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количество консультаций в сфере защиты прав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потребителей;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количество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публикаций и сообщений в средствах массовой информации, направленных на повышение потребительской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грамотности;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количество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граждан и юридических лиц, принявших участие в мероприятиях, направленных на правовое просвещение в сфере защиты прав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потребителей;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удельный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вес претензий потребителей, удовлетворенных юридическими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лицами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 индивидуальными предпринимателями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 добровольном порядке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043851"/>
              </p:ext>
            </p:extLst>
          </p:nvPr>
        </p:nvGraphicFramePr>
        <p:xfrm>
          <a:off x="105590" y="41148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«Развитие системы защиты прав потребителей в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Заларинском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муниципальном округе»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10,0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10,0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10,0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547" y="3352800"/>
            <a:ext cx="3833196" cy="2874897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38158826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878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молодежной политики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800" b="1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культуре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области, Комитет по образованию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администрации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Иркутской области, областное государственное бюджетное учреждение здравоохранения «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Заларинская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районная больница», межмуниципальный отдел МВД России «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Заларинский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»</a:t>
            </a: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Подпрограммы 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Молодежь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Патриотическое воспитание молодежи в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Профилактика социально-негативных явлений (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табакокурения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, алкоголизма, наркомании) в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годы</a:t>
            </a:r>
          </a:p>
          <a:p>
            <a:endParaRPr lang="ru-RU" sz="1800" b="1" spc="-5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успешной социализации и эффективной самореализации молодежи 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</a:t>
            </a:r>
            <a:r>
              <a:rPr lang="ru-RU" b="1" spc="-10" dirty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Качественное развитие потенциала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Развитие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системы патриотического воспитания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Снижение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немедицинского потребления наркотических и психотропных веществ,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формирование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негативного отношения к   потреблению наркотиков, алкоголя и курения.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166" y="4267200"/>
            <a:ext cx="2810129" cy="2209800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1762995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1418"/>
            <a:ext cx="11963400" cy="23525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молодежной политики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вовлечённой 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 мероприятия сферы молодежной политики в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возрасте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 14 до 35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охваченная патриотическими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мероприятиями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Доля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молодежи </a:t>
            </a:r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принявшая участие в мероприятиях по профилактике социально-негативных явлений.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462" y="3352800"/>
            <a:ext cx="3165399" cy="19812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260016"/>
              </p:ext>
            </p:extLst>
          </p:nvPr>
        </p:nvGraphicFramePr>
        <p:xfrm>
          <a:off x="199724" y="3006090"/>
          <a:ext cx="8356600" cy="23279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70500"/>
                <a:gridCol w="1028700"/>
                <a:gridCol w="1028700"/>
                <a:gridCol w="1028700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«Молодежь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муниципального округа на 2026-2028 годы»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«Патриотическое воспитание молодежи 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муниципального округа на 2026-2028 годы»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«Профилактика социально-негативных явлений (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табакокурения</a:t>
                      </a:r>
                      <a:r>
                        <a:rPr lang="ru-RU" sz="1400" b="1" u="none" strike="noStrike" dirty="0" smtClean="0">
                          <a:effectLst/>
                        </a:rPr>
                        <a:t>, алкоголизма, наркомании) 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муниципальном округе на 2026-2028 годы»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1 400,5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1 290,0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2 640,5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2 440,0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2 440,0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323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Реализация государственной национальной политики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Укрепление единства народов Российской Федерации, проживающих на территории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профилактика экстремизма в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округе.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436500"/>
              </p:ext>
            </p:extLst>
          </p:nvPr>
        </p:nvGraphicFramePr>
        <p:xfrm>
          <a:off x="129539" y="2910136"/>
          <a:ext cx="7261860" cy="2466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80049"/>
                <a:gridCol w="893937"/>
                <a:gridCol w="893937"/>
                <a:gridCol w="893937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2026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2027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2028 </a:t>
                      </a:r>
                      <a:r>
                        <a:rPr lang="ru-RU" sz="1400" b="1" u="none" strike="noStrike" dirty="0">
                          <a:effectLst/>
                        </a:rPr>
                        <a:t>год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«Развитие национально-культурных центров и проведение мероприятий межнационального и межконфессионального характера и мероприятий, направленных на укрепление общероссийской гражданской идентичности в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Заларинском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муниципальном округе»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Подпрограмма </a:t>
                      </a:r>
                      <a:r>
                        <a:rPr lang="ru-RU" sz="1400" b="1" u="none" strike="noStrike" dirty="0" smtClean="0">
                          <a:effectLst/>
                        </a:rPr>
                        <a:t>«Развитие казачьего общества на территории </a:t>
                      </a:r>
                      <a:r>
                        <a:rPr lang="ru-RU" sz="14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400" b="1" u="none" strike="noStrike" dirty="0" smtClean="0">
                          <a:effectLst/>
                        </a:rPr>
                        <a:t> муниципального округа на 2026-2028 гг.»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250,0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195,0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195,0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615473"/>
            <a:ext cx="4327838" cy="2773363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43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8031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Публичные</a:t>
            </a:r>
            <a:r>
              <a:rPr spc="-125" dirty="0"/>
              <a:t> </a:t>
            </a:r>
            <a:r>
              <a:rPr spc="-10" dirty="0"/>
              <a:t>слушания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126994" y="1187653"/>
            <a:ext cx="8605520" cy="45364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 err="1">
                <a:solidFill>
                  <a:srgbClr val="404040"/>
                </a:solidFill>
                <a:latin typeface="Calibri"/>
                <a:cs typeface="Calibri"/>
              </a:rPr>
              <a:t>Администрация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5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  <a:r>
              <a:rPr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организует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проводит </a:t>
            </a: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публичные</a:t>
            </a:r>
            <a:r>
              <a:rPr sz="1600" b="1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слушания</a:t>
            </a:r>
            <a:r>
              <a:rPr sz="16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проекту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 err="1">
                <a:solidFill>
                  <a:srgbClr val="404040"/>
                </a:solidFill>
                <a:latin typeface="Calibri"/>
                <a:cs typeface="Calibri"/>
              </a:rPr>
              <a:t>решения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о</a:t>
            </a:r>
            <a:r>
              <a:rPr lang="ru-RU" sz="1600" spc="-5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бюджете</a:t>
            </a:r>
            <a:r>
              <a:rPr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3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6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очередной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финансовый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год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плановый период.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Публичные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слушания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проводятся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целях:</a:t>
            </a:r>
            <a:endParaRPr sz="16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информирования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населения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общественности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обсуждаемому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проекту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endParaRPr sz="1600" dirty="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lang="ru-RU" sz="1600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выявления</a:t>
            </a:r>
            <a:r>
              <a:rPr sz="1600" spc="-5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мнения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населения;</a:t>
            </a:r>
            <a:endParaRPr sz="1600" dirty="0">
              <a:latin typeface="Calibri"/>
              <a:cs typeface="Calibri"/>
            </a:endParaRPr>
          </a:p>
          <a:p>
            <a:pPr marL="299085" marR="85280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осуществления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взаимодействия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органов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местного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самоуправления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с</a:t>
            </a:r>
            <a:r>
              <a:rPr sz="16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населением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при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обсуждении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проекта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40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z="1600" spc="-40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z="1600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Arial MT"/>
              <a:buChar char="•"/>
              <a:tabLst>
                <a:tab pos="299085" algn="l"/>
              </a:tabLst>
            </a:pP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подготовки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рекомендаций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итогам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обсуждения</a:t>
            </a:r>
            <a:r>
              <a:rPr sz="16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населением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проекта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3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3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;</a:t>
            </a:r>
            <a:endParaRPr sz="1600" dirty="0">
              <a:latin typeface="Calibri"/>
              <a:cs typeface="Calibri"/>
            </a:endParaRPr>
          </a:p>
          <a:p>
            <a:pPr marL="299085" marR="57150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оказания</a:t>
            </a:r>
            <a:r>
              <a:rPr sz="16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непосредственного</a:t>
            </a:r>
            <a:r>
              <a:rPr sz="16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влияния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населения</a:t>
            </a:r>
            <a:r>
              <a:rPr sz="16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6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общественности</a:t>
            </a:r>
            <a:r>
              <a:rPr sz="16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6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404040"/>
                </a:solidFill>
                <a:latin typeface="Calibri"/>
                <a:cs typeface="Calibri"/>
              </a:rPr>
              <a:t>принятие</a:t>
            </a:r>
            <a:r>
              <a:rPr sz="16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Calibri"/>
                <a:cs typeface="Calibri"/>
              </a:rPr>
              <a:t>проекта </a:t>
            </a:r>
            <a:r>
              <a:rPr sz="16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6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spc="-2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spc="-2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</a:t>
            </a:r>
            <a:r>
              <a:rPr sz="1600" spc="-10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lang="ru-RU" sz="1600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99085" marR="571500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</a:tabLst>
            </a:pPr>
            <a:endParaRPr sz="1600" dirty="0">
              <a:latin typeface="Calibri"/>
              <a:cs typeface="Calibri"/>
            </a:endParaRPr>
          </a:p>
          <a:p>
            <a:pPr marL="12700" marR="100965" algn="just">
              <a:lnSpc>
                <a:spcPct val="100000"/>
              </a:lnSpc>
              <a:spcBef>
                <a:spcPts val="1685"/>
              </a:spcBef>
            </a:pP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Заинтересованные</a:t>
            </a:r>
            <a:r>
              <a:rPr sz="1400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граждане,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организации,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общественные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объединения</a:t>
            </a:r>
            <a:r>
              <a:rPr sz="14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могут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направить</a:t>
            </a:r>
            <a:r>
              <a:rPr sz="1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404040"/>
                </a:solidFill>
                <a:latin typeface="Calibri"/>
                <a:cs typeface="Calibri"/>
              </a:rPr>
              <a:t>адрес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4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400" spc="-4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sz="1400" dirty="0" err="1" smtClean="0">
                <a:solidFill>
                  <a:srgbClr val="404040"/>
                </a:solidFill>
                <a:latin typeface="Calibri"/>
                <a:cs typeface="Calibri"/>
              </a:rPr>
              <a:t>имеющиеся</a:t>
            </a:r>
            <a:r>
              <a:rPr sz="1400" spc="-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у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них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материалы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предложения</a:t>
            </a:r>
            <a:r>
              <a:rPr lang="ru-RU" sz="1400" spc="-1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400" spc="-4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5" dirty="0" err="1" smtClean="0">
                <a:solidFill>
                  <a:srgbClr val="404040"/>
                </a:solidFill>
                <a:latin typeface="Calibri"/>
                <a:cs typeface="Calibri"/>
              </a:rPr>
              <a:t>по</a:t>
            </a:r>
            <a:r>
              <a:rPr lang="ru-RU" sz="1400" spc="-2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рассматриваемому</a:t>
            </a:r>
            <a:r>
              <a:rPr sz="1400" spc="1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проекту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 err="1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15" dirty="0" err="1">
                <a:solidFill>
                  <a:srgbClr val="404040"/>
                </a:solidFill>
                <a:latin typeface="Calibri"/>
                <a:cs typeface="Calibri"/>
              </a:rPr>
              <a:t>З</a:t>
            </a:r>
            <a:r>
              <a:rPr lang="ru-RU" sz="1400" spc="-15" dirty="0" err="1" smtClean="0">
                <a:solidFill>
                  <a:srgbClr val="404040"/>
                </a:solidFill>
                <a:latin typeface="Calibri"/>
                <a:cs typeface="Calibri"/>
              </a:rPr>
              <a:t>аларинского</a:t>
            </a:r>
            <a:r>
              <a:rPr lang="ru-RU" sz="1400" spc="-1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400" dirty="0" smtClean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письменной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форме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или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электронном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по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адресу,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указанному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на</a:t>
            </a:r>
            <a:r>
              <a:rPr sz="1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официальном</a:t>
            </a:r>
            <a:r>
              <a:rPr sz="14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 err="1">
                <a:solidFill>
                  <a:srgbClr val="404040"/>
                </a:solidFill>
                <a:latin typeface="Calibri"/>
                <a:cs typeface="Calibri"/>
              </a:rPr>
              <a:t>сайте</a:t>
            </a:r>
            <a:r>
              <a:rPr sz="14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15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400" spc="-1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400" spc="-2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 </a:t>
            </a:r>
            <a:r>
              <a:rPr sz="1400" dirty="0" smtClean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1400" spc="-3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сети</a:t>
            </a:r>
            <a:r>
              <a:rPr sz="1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«</a:t>
            </a:r>
            <a:r>
              <a:rPr sz="1400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Интернет</a:t>
            </a:r>
            <a:r>
              <a:rPr sz="1400" spc="-10" dirty="0" smtClean="0">
                <a:solidFill>
                  <a:srgbClr val="404040"/>
                </a:solidFill>
                <a:latin typeface="Calibri"/>
                <a:cs typeface="Calibri"/>
              </a:rPr>
              <a:t>».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908" y="1167383"/>
            <a:ext cx="2410968" cy="5297424"/>
          </a:xfrm>
          <a:prstGeom prst="rect">
            <a:avLst/>
          </a:prstGeom>
        </p:spPr>
      </p:pic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74219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1418"/>
            <a:ext cx="11963400" cy="315535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Профилактика социального сиротства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2026 -2028 гг.</a:t>
            </a:r>
          </a:p>
          <a:p>
            <a:pPr marL="12700" algn="ctr">
              <a:lnSpc>
                <a:spcPct val="100000"/>
              </a:lnSpc>
              <a:spcBef>
                <a:spcPts val="1739"/>
              </a:spcBef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lang="ru-RU"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программы </a:t>
            </a:r>
            <a:r>
              <a:rPr lang="ru-RU" dirty="0" smtClean="0"/>
              <a:t>: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снижение уровня социального сиротства, внедрение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семьесберегающего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подхода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,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ранняя профилактика </a:t>
            </a: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  <a:endParaRPr lang="ru-RU" b="1" spc="-1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содействию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сохранения ребенка в кровной семье;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совершенствование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раннего выявления фактов семейного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неблагополучия;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исключение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случаев необоснованного помещения детей в организации для детей-сирот со стационарной формой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пребывания. 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dirty="0"/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81912"/>
              </p:ext>
            </p:extLst>
          </p:nvPr>
        </p:nvGraphicFramePr>
        <p:xfrm>
          <a:off x="199724" y="41910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«Обеспечение мероприятий по профилактике социального сиротства»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effectLst/>
                          <a:latin typeface="+mn-lt"/>
                        </a:rPr>
                        <a:t>50,0</a:t>
                      </a:r>
                      <a:endParaRPr lang="ru-RU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1129170"/>
            <a:ext cx="2087652" cy="1537830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249202"/>
            <a:ext cx="3082169" cy="3078745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8986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2300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Переселение граждан из аварийного жилого фонда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 </a:t>
            </a:r>
          </a:p>
          <a:p>
            <a:pPr marL="12700"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2026-2027 годы.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по строительству, архитектуре и дорожному хозяйству 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округа, территориальные органы 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</a:p>
          <a:p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безопасности благоприятных условий проживания граждан и обеспечение устойчивого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непригодного для проживания жилищного фонда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Основные мероприятия программы :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реестра аварийных жилых помещений;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правовой базы для переселения граждан из аварийного жилищного фонда;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Разработка механизмов улучшения жилищных условий переселяемых граждан.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886200"/>
            <a:ext cx="3628724" cy="2362200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3511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813684"/>
          </a:xfrm>
          <a:prstGeom prst="rect">
            <a:avLst/>
          </a:prstGeom>
          <a:effectLst>
            <a:softEdge rad="508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Переселение граждан из аварийного жилого фонда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 </a:t>
            </a:r>
          </a:p>
          <a:p>
            <a:pPr marL="12700"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на 2026-2028 годы.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40" y="1502153"/>
            <a:ext cx="1191006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безопасных и благоприятных условий проживания граждан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, ликвидация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1009,7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кв.м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 аварийного жилищного фонда с переселением 49 жителей из 22 жилых помещений, в том числе: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2026 год – 643,7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кв.м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 аварийного жилищного фонда с переселением 30 жителей из 13 жилых помещений;</a:t>
            </a: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2027 год – 366,0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кв.м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 аварийного жилищного фонда с переселением 19 жителей из 9 жилых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помещений.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326426"/>
              </p:ext>
            </p:extLst>
          </p:nvPr>
        </p:nvGraphicFramePr>
        <p:xfrm>
          <a:off x="105590" y="41148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«Обеспечение граждан жильем в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Заларинском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муниципальном округе»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39321,0</a:t>
                      </a:r>
                      <a:endParaRPr lang="ru-RU" sz="13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3551483"/>
            <a:ext cx="3481251" cy="269691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5647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46301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Формирование современной городской среды в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Заларинском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муниципальном округе на 2026-2028 гг.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Администрация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округа,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отдел дорожного хозяйства и благоустройства 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Повышение уровня благоустройства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endParaRPr sz="1800" dirty="0">
              <a:latin typeface="Calibri"/>
              <a:cs typeface="Calibri"/>
            </a:endParaRP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Совершенствование системы комплексного благоустройства территорий общего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пользования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дворовых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территорий многоквартирных домов, создание комфортных условий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проживания 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отдыха населения, в том числе с вовлечением заинтересованных лиц в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Реализацию 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мероприятий по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благоустройству</a:t>
            </a: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065" marR="2023745">
              <a:spcBef>
                <a:spcPts val="20"/>
              </a:spcBef>
              <a:tabLst>
                <a:tab pos="299085" algn="l"/>
              </a:tabLst>
            </a:pPr>
            <a:r>
              <a:rPr lang="ru-RU" sz="1600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pPr marL="12065" marR="2023745">
              <a:lnSpc>
                <a:spcPct val="100000"/>
              </a:lnSpc>
              <a:spcBef>
                <a:spcPts val="20"/>
              </a:spcBef>
              <a:tabLst>
                <a:tab pos="299085" algn="l"/>
              </a:tabLst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44614"/>
              </p:ext>
            </p:extLst>
          </p:nvPr>
        </p:nvGraphicFramePr>
        <p:xfrm>
          <a:off x="277808" y="4953000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«Повышение уровня благоустройства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204,0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494" y="3352801"/>
            <a:ext cx="3782714" cy="3262298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3617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60766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коммунально-инженерной инфраструктуры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2026 -2028 годы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Администрация 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 муниципального округа Иркутской области, отдел по жилищно-коммунальному хозяйству, Комитет по управлению муниципальным имуществом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</a:t>
            </a:r>
            <a:endParaRPr lang="ru-RU" sz="16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населения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питьевой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водой, отвечающей требованиям санитарно-гигиеническим нормам,  в достаточном количестве для удовлетворения жизненных потребностей и сохранения здоровья граждан.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эффективности функционирования коммунальных систем жизнеобеспечения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Иркутской области, увеличение мощности, пропускной способности и сроков эксплуатации систем коммунальной инфраструктуры;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развития коммунальных систем и объектов в соответствии с потребностями жилищного и промышленного строительства, повышение качества производимых для потребителей коммунальных услуг.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инвестиционной привлекательности коммунальной инфраструктуры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обеспечение условий для разработки инвестиционных программ организаций коммунального комплекса по развитию системы коммунальной инфраструктуры.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достижение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экономического, экологического, социального результата в ходе реализации мероприятий.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необходимость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модернизации объектов водоснабжения, водоотведения, теплоснабжения в рамках реализации схем водоснабжения, водоотведения, теплоснабжения в целях снижения дефицита потребления коммунальных ресурсов, приведения качества коммунальных услуг в соответствие  с нормами и предупреждения ситуаций, которые могут привести к нарушению функционирования систем жизнеобеспечения населения.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необходимость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повышения надежности объектов коммунальной инфраструктуры, поддержания работоспособности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систем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жизнеобеспечения населения в период прохождения отопительных сезонов  и предупреждения ситуаций, которые могут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          привести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 нарушению функционирования систем жизнеобеспечения населения.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9441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290464"/>
          </a:xfrm>
          <a:prstGeom prst="rect">
            <a:avLst/>
          </a:prstGeom>
          <a:effectLst>
            <a:softEdge rad="508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Развитие коммунально-инженерной инфраструктуры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2026 -2028 годы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40" y="1502153"/>
            <a:ext cx="11910061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снижение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износа объектов коммунальной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инфраструктуры;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доля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средств внебюджетных источников в общем объеме инвестиций в модернизацию объектов коммунальной инфраструктуры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   По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системам теплоснабжения, водоснабжения, водоотведения: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показателя удельного веса сетей, требующих замены;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сокращение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уровня потерь тепловой энергии, воды, сточных вод.</a:t>
            </a:r>
          </a:p>
          <a:p>
            <a:pPr marL="12700">
              <a:spcBef>
                <a:spcPts val="1770"/>
              </a:spcBef>
            </a:pPr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spcBef>
                <a:spcPts val="1770"/>
              </a:spcBef>
            </a:pP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обеспечение программы:</a:t>
            </a:r>
          </a:p>
          <a:p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570519"/>
              </p:ext>
            </p:extLst>
          </p:nvPr>
        </p:nvGraphicFramePr>
        <p:xfrm>
          <a:off x="105590" y="4476513"/>
          <a:ext cx="8102602" cy="1426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«Повышение эффективности функционирования коммунальных систем жизнеобеспечения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9 273,5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1 500,0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152" name="Picture 8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095" y="3200400"/>
            <a:ext cx="3505200" cy="2955305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272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9724" y="737422"/>
            <a:ext cx="11963400" cy="518411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Благоустройство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годы</a:t>
            </a:r>
          </a:p>
          <a:p>
            <a:pPr marL="12700" algn="ctr">
              <a:lnSpc>
                <a:spcPct val="100000"/>
              </a:lnSpc>
            </a:pPr>
            <a:endParaRPr lang="ru-RU" sz="18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Ответственный</a:t>
            </a:r>
            <a:r>
              <a:rPr sz="1800" b="1" spc="-6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404040"/>
                </a:solidFill>
                <a:latin typeface="Calibri"/>
                <a:cs typeface="Calibri"/>
              </a:rPr>
              <a:t>исполнитель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Комитет по управлению муниципальным имуществом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округа,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территориальные органы администрации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муниципального округа.</a:t>
            </a:r>
            <a:endParaRPr lang="ru-RU" sz="1600" b="1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ru-RU" sz="1600" b="1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Цели</a:t>
            </a:r>
            <a:r>
              <a:rPr sz="1800" b="1" spc="-70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b="1" spc="-10" dirty="0" err="1">
                <a:solidFill>
                  <a:srgbClr val="404040"/>
                </a:solidFill>
                <a:latin typeface="Calibri"/>
                <a:cs typeface="Calibri"/>
              </a:rPr>
              <a:t>программы</a:t>
            </a:r>
            <a:r>
              <a:rPr sz="1800" b="1" spc="-10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ru-RU" sz="1800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Регулирование общественных отношений, возникающих в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процессе благоустройства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территории поселения, в том числе вопросы уборки, очистки,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озеленения территорий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, сбора и вывоза отходов, содержания элементов внешнего благоустройства,</a:t>
            </a:r>
            <a:b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</a:b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инженерных сетей и сооружений и иные вопросы.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Создание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безопасной, удобной, экологически благоприятной и привлекательной среды, способствующей комплексному и устойчивому развитию </a:t>
            </a:r>
            <a:r>
              <a:rPr lang="ru-RU" sz="1600" dirty="0" err="1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 муниципального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округа.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ru-RU" sz="1800" dirty="0" smtClean="0">
              <a:latin typeface="Calibri"/>
              <a:cs typeface="Calibri"/>
            </a:endParaRPr>
          </a:p>
          <a:p>
            <a:r>
              <a:rPr lang="ru-RU" b="1" spc="-10" dirty="0" smtClean="0">
                <a:solidFill>
                  <a:srgbClr val="404040"/>
                </a:solidFill>
                <a:latin typeface="Calibri"/>
                <a:cs typeface="Calibri"/>
              </a:rPr>
              <a:t>Задачи программы:</a:t>
            </a:r>
          </a:p>
          <a:p>
            <a:endParaRPr lang="ru-RU" b="1" spc="-1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Повышение уровня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благоустройства общественных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территорий;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Улучшение санитарно-эпидемиологического состояния территории;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Повышение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уровня вовлеченности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заинтересованных граждан и организаций по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благоустройству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733161"/>
            <a:ext cx="34544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4539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Муниципальная</a:t>
            </a:r>
            <a:r>
              <a:rPr spc="-45" dirty="0"/>
              <a:t> </a:t>
            </a:r>
            <a:r>
              <a:rPr spc="-10" dirty="0"/>
              <a:t>программа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5590" y="769596"/>
            <a:ext cx="12086410" cy="290464"/>
          </a:xfrm>
          <a:prstGeom prst="rect">
            <a:avLst/>
          </a:prstGeom>
          <a:effectLst>
            <a:softEdge rad="50800"/>
          </a:effectLst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39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Благоустройство территории </a:t>
            </a:r>
            <a:r>
              <a:rPr lang="ru-RU" sz="1800" b="1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 на 2026-2028 годы</a:t>
            </a:r>
            <a:endParaRPr sz="1600" dirty="0">
              <a:solidFill>
                <a:srgbClr val="404040"/>
              </a:solidFill>
              <a:latin typeface="Calibri"/>
              <a:cs typeface="Calibri"/>
            </a:endParaRPr>
          </a:p>
        </p:txBody>
      </p: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240" y="1502153"/>
            <a:ext cx="11910061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770"/>
              </a:spcBef>
            </a:pPr>
            <a:r>
              <a:rPr lang="ru-RU" sz="1800" b="1" dirty="0" smtClean="0">
                <a:solidFill>
                  <a:srgbClr val="404040"/>
                </a:solidFill>
                <a:latin typeface="Calibri"/>
                <a:cs typeface="Calibri"/>
              </a:rPr>
              <a:t>Целевые показатели программы</a:t>
            </a:r>
            <a:r>
              <a:rPr lang="ru-RU" sz="1800" b="1" spc="-35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создание комфортной среды проживания на территории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err="1" smtClean="0">
                <a:solidFill>
                  <a:srgbClr val="404040"/>
                </a:solidFill>
                <a:latin typeface="Calibri"/>
                <a:cs typeface="Calibri"/>
              </a:rPr>
              <a:t>Заларинского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 муниципального округа;</a:t>
            </a: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обеспечение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безопасности проживания </a:t>
            </a: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жителей </a:t>
            </a: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сельского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поселения;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внедрение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энергосберегающих технологий при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освещении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улиц, мест отдыха и других объектов внешнего </a:t>
            </a:r>
            <a:endParaRPr lang="ru-RU" sz="1600" dirty="0" smtClean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sz="1600" dirty="0" smtClean="0">
                <a:solidFill>
                  <a:srgbClr val="404040"/>
                </a:solidFill>
                <a:latin typeface="Calibri"/>
                <a:cs typeface="Calibri"/>
              </a:rPr>
              <a:t>благоустройства </a:t>
            </a:r>
            <a:r>
              <a:rPr lang="ru-RU" sz="1600" dirty="0">
                <a:solidFill>
                  <a:srgbClr val="404040"/>
                </a:solidFill>
                <a:latin typeface="Calibri"/>
                <a:cs typeface="Calibri"/>
              </a:rPr>
              <a:t>населенных пунктов сельского поселения.</a:t>
            </a: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Ресурсное </a:t>
            </a:r>
            <a:r>
              <a:rPr lang="ru-RU" b="1" dirty="0">
                <a:solidFill>
                  <a:srgbClr val="404040"/>
                </a:solidFill>
                <a:latin typeface="Calibri"/>
                <a:cs typeface="Calibri"/>
              </a:rPr>
              <a:t>обеспечение программы</a:t>
            </a:r>
            <a:r>
              <a:rPr lang="ru-RU" b="1" dirty="0" smtClean="0">
                <a:solidFill>
                  <a:srgbClr val="404040"/>
                </a:solidFill>
                <a:latin typeface="Calibri"/>
                <a:cs typeface="Calibri"/>
              </a:rPr>
              <a:t>:</a:t>
            </a:r>
          </a:p>
          <a:p>
            <a:endParaRPr lang="ru-RU" b="1" dirty="0">
              <a:solidFill>
                <a:srgbClr val="404040"/>
              </a:solidFill>
              <a:latin typeface="Calibri"/>
              <a:cs typeface="Calibri"/>
            </a:endParaRPr>
          </a:p>
          <a:p>
            <a:endParaRPr lang="ru-RU" sz="1600" dirty="0">
              <a:solidFill>
                <a:srgbClr val="40404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70"/>
              </a:spcBef>
            </a:pPr>
            <a:endParaRPr lang="ru-RU" sz="1800" b="1" spc="-35" dirty="0" smtClean="0">
              <a:solidFill>
                <a:srgbClr val="404040"/>
              </a:solidFill>
              <a:latin typeface="Calibri"/>
              <a:cs typeface="Calibri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273185"/>
              </p:ext>
            </p:extLst>
          </p:nvPr>
        </p:nvGraphicFramePr>
        <p:xfrm>
          <a:off x="518511" y="4489373"/>
          <a:ext cx="8102602" cy="1939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7201"/>
                <a:gridCol w="1295400"/>
                <a:gridCol w="1371600"/>
                <a:gridCol w="1168401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2026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2027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2028 </a:t>
                      </a:r>
                      <a:r>
                        <a:rPr lang="ru-RU" sz="1800" b="1" u="none" strike="noStrike" dirty="0">
                          <a:effectLst/>
                          <a:latin typeface="+mn-lt"/>
                        </a:rPr>
                        <a:t>год</a:t>
                      </a:r>
                      <a:endParaRPr lang="ru-RU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Основное мероприятие «Создание безопасной, удобной, экологически благоприятной и привлекательной среды, способствующей комплексному и устойчивому развитию </a:t>
                      </a:r>
                      <a:r>
                        <a:rPr lang="ru-RU" sz="1800" b="1" u="none" strike="noStrike" dirty="0" err="1" smtClean="0">
                          <a:effectLst/>
                          <a:latin typeface="+mn-lt"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 муниципального округа»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200,0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3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339048"/>
            <a:ext cx="6280704" cy="311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982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85950">
              <a:lnSpc>
                <a:spcPct val="100000"/>
              </a:lnSpc>
              <a:spcBef>
                <a:spcPts val="95"/>
              </a:spcBef>
            </a:pPr>
            <a:r>
              <a:rPr lang="ru-RU" spc="-20" dirty="0" smtClean="0"/>
              <a:t>Непрограммные расходы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362481"/>
              </p:ext>
            </p:extLst>
          </p:nvPr>
        </p:nvGraphicFramePr>
        <p:xfrm>
          <a:off x="520851" y="879474"/>
          <a:ext cx="7518401" cy="2854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2210"/>
                <a:gridCol w="1445397"/>
                <a:gridCol w="1445397"/>
                <a:gridCol w="1445397"/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наименование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2025 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2026 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effectLst/>
                        </a:rPr>
                        <a:t>2027 год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</a:rPr>
                        <a:t>Обеспечение деятельности представительного органа </a:t>
                      </a:r>
                      <a:r>
                        <a:rPr lang="ru-RU" sz="18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</a:rPr>
                        <a:t> муниципального округа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1 805,0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1 805,0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1 805,0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u="none" strike="noStrike" dirty="0" smtClean="0">
                          <a:effectLst/>
                        </a:rPr>
                        <a:t>Обеспечение деятельности контрольно-счетной палаты </a:t>
                      </a:r>
                      <a:r>
                        <a:rPr lang="ru-RU" sz="1800" b="1" u="none" strike="noStrike" dirty="0" err="1" smtClean="0">
                          <a:effectLst/>
                        </a:rPr>
                        <a:t>Заларинского</a:t>
                      </a:r>
                      <a:r>
                        <a:rPr lang="ru-RU" sz="1800" b="1" u="none" strike="noStrike" dirty="0" smtClean="0">
                          <a:effectLst/>
                        </a:rPr>
                        <a:t> муниципального округа Иркутской области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3 625,0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3 625,0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3 625,0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68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effectLst/>
                          <a:latin typeface="Arial Cyr" panose="020B0604020202020204" pitchFamily="34" charset="0"/>
                        </a:rPr>
                        <a:t>итого</a:t>
                      </a:r>
                      <a:endParaRPr lang="ru-RU" sz="1800" b="1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5 430,0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>
                          <a:effectLst/>
                          <a:latin typeface="Arial Cyr" panose="020B0604020202020204" pitchFamily="34" charset="0"/>
                        </a:rPr>
                        <a:t>5 430,0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1" i="0" u="none" strike="noStrike" dirty="0">
                          <a:effectLst/>
                          <a:latin typeface="Arial Cyr" panose="020B0604020202020204" pitchFamily="34" charset="0"/>
                        </a:rPr>
                        <a:t>5 430,0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820" y="1752600"/>
            <a:ext cx="3886201" cy="301636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221" y="4135161"/>
            <a:ext cx="3276599" cy="19812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919092"/>
            <a:ext cx="2785797" cy="2590801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9759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228600" y="285368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53" y="253590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6000" y="15240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СПАСИБО ЗА ВНИМАНИЕ!!!</a:t>
            </a:r>
            <a:endParaRPr lang="ru-RU" sz="2400" b="1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133600"/>
            <a:ext cx="6316289" cy="3942017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" y="1202436"/>
            <a:ext cx="12189460" cy="5655945"/>
            <a:chOff x="1523" y="1202436"/>
            <a:chExt cx="12189460" cy="5655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876" y="1202436"/>
              <a:ext cx="2872740" cy="5373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14104" y="1943100"/>
              <a:ext cx="2662427" cy="340614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863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Роль</a:t>
            </a:r>
            <a:r>
              <a:rPr spc="-105" dirty="0"/>
              <a:t> </a:t>
            </a:r>
            <a:r>
              <a:rPr spc="-10" dirty="0"/>
              <a:t>Налогового</a:t>
            </a:r>
            <a:r>
              <a:rPr spc="-90" dirty="0"/>
              <a:t> </a:t>
            </a:r>
            <a:r>
              <a:rPr spc="-40" dirty="0"/>
              <a:t>кодекса</a:t>
            </a:r>
            <a:r>
              <a:rPr spc="-70" dirty="0"/>
              <a:t> </a:t>
            </a:r>
            <a:r>
              <a:rPr dirty="0"/>
              <a:t>РФ</a:t>
            </a:r>
            <a:r>
              <a:rPr spc="-105" dirty="0"/>
              <a:t> </a:t>
            </a:r>
            <a:r>
              <a:rPr dirty="0"/>
              <a:t>для</a:t>
            </a:r>
            <a:r>
              <a:rPr spc="-95" dirty="0"/>
              <a:t> </a:t>
            </a:r>
            <a:r>
              <a:rPr spc="-10" dirty="0"/>
              <a:t>бюджета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7" name="object 7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867658" y="930910"/>
          <a:ext cx="5081267" cy="54146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9969"/>
                <a:gridCol w="337184"/>
                <a:gridCol w="337184"/>
                <a:gridCol w="3376930"/>
              </a:tblGrid>
              <a:tr h="263525">
                <a:tc rowSpan="14">
                  <a:txBody>
                    <a:bodyPr/>
                    <a:lstStyle/>
                    <a:p>
                      <a:pPr marL="455295" marR="453390" indent="480059">
                        <a:lnSpc>
                          <a:spcPts val="3850"/>
                        </a:lnSpc>
                        <a:spcBef>
                          <a:spcPts val="40"/>
                        </a:spcBef>
                      </a:pPr>
                      <a:r>
                        <a:rPr sz="35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Налоговый</a:t>
                      </a:r>
                      <a:r>
                        <a:rPr sz="3500" spc="-5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35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кодекс </a:t>
                      </a:r>
                      <a:r>
                        <a:rPr sz="3500" spc="-4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Российской</a:t>
                      </a:r>
                      <a:r>
                        <a:rPr sz="3500" spc="-9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35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Федерации</a:t>
                      </a:r>
                      <a:endParaRPr sz="3500" dirty="0">
                        <a:latin typeface="Corbel"/>
                        <a:cs typeface="Corbel"/>
                      </a:endParaRPr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83185" marR="74295" indent="1270" algn="ctr">
                        <a:lnSpc>
                          <a:spcPts val="2090"/>
                        </a:lnSpc>
                        <a:spcBef>
                          <a:spcPts val="830"/>
                        </a:spcBef>
                      </a:pP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Описание</a:t>
                      </a:r>
                      <a:r>
                        <a:rPr sz="1900" spc="-2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и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порядок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взимания федеральных,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региональных</a:t>
                      </a:r>
                      <a:r>
                        <a:rPr sz="1900" spc="-3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5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и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местных</a:t>
                      </a:r>
                      <a:r>
                        <a:rPr sz="1900" spc="-9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</a:t>
                      </a:r>
                      <a:endParaRPr sz="1900">
                        <a:latin typeface="Corbel"/>
                        <a:cs typeface="Corbe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1C233D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2571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B w="1270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42240" marR="133985" algn="ctr">
                        <a:lnSpc>
                          <a:spcPts val="2090"/>
                        </a:lnSpc>
                        <a:spcBef>
                          <a:spcPts val="825"/>
                        </a:spcBef>
                      </a:pPr>
                      <a:r>
                        <a:rPr sz="1900" spc="-2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Регулирование</a:t>
                      </a:r>
                      <a:r>
                        <a:rPr sz="1900" spc="1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порядка </a:t>
                      </a:r>
                      <a:r>
                        <a:rPr sz="1900" spc="-10" dirty="0" err="1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взаимоотношений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 err="1" smtClean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налоговых</a:t>
                      </a:r>
                      <a:endParaRPr sz="1900" dirty="0">
                        <a:latin typeface="Corbel"/>
                        <a:cs typeface="Corbel"/>
                      </a:endParaRPr>
                    </a:p>
                    <a:p>
                      <a:pPr algn="ctr">
                        <a:lnSpc>
                          <a:spcPts val="2050"/>
                        </a:lnSpc>
                      </a:pP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органов</a:t>
                      </a:r>
                      <a:r>
                        <a:rPr sz="1900" spc="-2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и</a:t>
                      </a:r>
                      <a:r>
                        <a:rPr sz="1900" spc="-3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налогоплательщиков</a:t>
                      </a:r>
                      <a:endParaRPr sz="1900" dirty="0">
                        <a:latin typeface="Corbel"/>
                        <a:cs typeface="Corbel"/>
                      </a:endParaRPr>
                    </a:p>
                  </a:txBody>
                  <a:tcPr marL="0" marR="0" marT="10477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3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1C233D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477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1289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B w="1905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B w="12700">
                      <a:solidFill>
                        <a:srgbClr val="E4E8E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276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B w="12700">
                      <a:solidFill>
                        <a:srgbClr val="E4E8E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 cap="flat" cmpd="sng" algn="ctr">
                      <a:solidFill>
                        <a:srgbClr val="E4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264285" marR="384175" indent="-871855">
                        <a:lnSpc>
                          <a:spcPts val="2090"/>
                        </a:lnSpc>
                        <a:spcBef>
                          <a:spcPts val="1875"/>
                        </a:spcBef>
                      </a:pP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Специальные</a:t>
                      </a:r>
                      <a:r>
                        <a:rPr sz="1900" spc="-2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налоговые режимы</a:t>
                      </a:r>
                      <a:endParaRPr sz="1900">
                        <a:latin typeface="Corbel"/>
                        <a:cs typeface="Corbel"/>
                      </a:endParaRPr>
                    </a:p>
                  </a:txBody>
                  <a:tcPr marL="0" marR="0" marT="23812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4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1C233D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38125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2571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43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1C233D"/>
                      </a:solidFill>
                      <a:prstDash val="solid"/>
                    </a:lnR>
                    <a:lnT w="19050">
                      <a:solidFill>
                        <a:srgbClr val="1C233D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1C233D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B w="12700">
                      <a:solidFill>
                        <a:srgbClr val="1C233D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58419" marR="49530" algn="ctr">
                        <a:lnSpc>
                          <a:spcPts val="2090"/>
                        </a:lnSpc>
                        <a:spcBef>
                          <a:spcPts val="830"/>
                        </a:spcBef>
                      </a:pP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Установление</a:t>
                      </a:r>
                      <a:r>
                        <a:rPr sz="1900" spc="-8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ответственности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за</a:t>
                      </a:r>
                      <a:r>
                        <a:rPr sz="1900" spc="-55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совершение</a:t>
                      </a:r>
                      <a:r>
                        <a:rPr sz="1900" spc="-4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 </a:t>
                      </a: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налоговых</a:t>
                      </a:r>
                      <a:endParaRPr sz="1900">
                        <a:latin typeface="Corbel"/>
                        <a:cs typeface="Corbel"/>
                      </a:endParaRPr>
                    </a:p>
                    <a:p>
                      <a:pPr marL="1905" algn="ctr">
                        <a:lnSpc>
                          <a:spcPts val="2050"/>
                        </a:lnSpc>
                      </a:pPr>
                      <a:r>
                        <a:rPr sz="1900" spc="-10" dirty="0">
                          <a:solidFill>
                            <a:srgbClr val="FFFFFF"/>
                          </a:solidFill>
                          <a:latin typeface="Corbel"/>
                          <a:cs typeface="Corbel"/>
                        </a:rPr>
                        <a:t>правонарушений</a:t>
                      </a:r>
                      <a:endParaRPr sz="1900">
                        <a:latin typeface="Corbel"/>
                        <a:cs typeface="Corbe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5137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</a:tr>
              <a:tr h="2647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" marB="0" vert="vert270">
                    <a:lnL w="12700">
                      <a:solidFill>
                        <a:srgbClr val="E4E8E8"/>
                      </a:solidFill>
                      <a:prstDash val="solid"/>
                    </a:lnL>
                    <a:lnR w="12700">
                      <a:solidFill>
                        <a:srgbClr val="E4E8E8"/>
                      </a:solidFill>
                      <a:prstDash val="solid"/>
                    </a:lnR>
                    <a:lnT w="12700">
                      <a:solidFill>
                        <a:srgbClr val="E4E8E8"/>
                      </a:solidFill>
                      <a:prstDash val="solid"/>
                    </a:lnT>
                    <a:lnB w="12700">
                      <a:solidFill>
                        <a:srgbClr val="E4E8E8"/>
                      </a:solidFill>
                      <a:prstDash val="solid"/>
                    </a:lnB>
                    <a:solidFill>
                      <a:srgbClr val="252F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E4E8E8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12" name="Рисунок 1" descr="Герб Залари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6100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59" y="2276855"/>
            <a:ext cx="5751576" cy="43113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6275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Информационные</a:t>
            </a:r>
            <a:r>
              <a:rPr spc="-60" dirty="0"/>
              <a:t> </a:t>
            </a:r>
            <a:r>
              <a:rPr spc="-10" dirty="0"/>
              <a:t>ресурсы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5" name="object 5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pic>
        <p:nvPicPr>
          <p:cNvPr id="10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407" y="1622078"/>
            <a:ext cx="7010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876800" y="340807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В случае возникновения вопросов Вы можете обратиться в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Комитет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по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финансам: 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● позвонить по телефону: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(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8 395 52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) 2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</a:rPr>
              <a:t> 14 84</a:t>
            </a: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</a:rPr>
              <a:t>● написать на электронную почту: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Zaladmin@irmail.ru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  <a:hlinkClick r:id="rId6"/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686800" y="5044328"/>
            <a:ext cx="2401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b="1" dirty="0">
                <a:solidFill>
                  <a:srgbClr val="5B9BD5">
                    <a:lumMod val="75000"/>
                  </a:srgbClr>
                </a:solidFill>
                <a:latin typeface="Palatino Linotype" pitchFamily="18" charset="0"/>
              </a:rPr>
              <a:t>Сайт: </a:t>
            </a:r>
            <a:r>
              <a:rPr lang="en-US" b="1" dirty="0">
                <a:solidFill>
                  <a:srgbClr val="5B9BD5">
                    <a:lumMod val="75000"/>
                  </a:srgbClr>
                </a:solidFill>
                <a:latin typeface="Palatino Linotype" pitchFamily="18" charset="0"/>
                <a:hlinkClick r:id="rId7"/>
              </a:rPr>
              <a:t>www.Zalari.ru</a:t>
            </a:r>
            <a:endParaRPr lang="en-US" b="1" dirty="0">
              <a:solidFill>
                <a:srgbClr val="5B9BD5">
                  <a:lumMod val="75000"/>
                </a:srgb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559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61465">
              <a:lnSpc>
                <a:spcPct val="100000"/>
              </a:lnSpc>
              <a:spcBef>
                <a:spcPts val="95"/>
              </a:spcBef>
            </a:pPr>
            <a:r>
              <a:rPr dirty="0"/>
              <a:t>Основные</a:t>
            </a:r>
            <a:r>
              <a:rPr spc="-50" dirty="0"/>
              <a:t> </a:t>
            </a:r>
            <a:r>
              <a:rPr spc="-10" dirty="0"/>
              <a:t>параметры</a:t>
            </a:r>
            <a:r>
              <a:rPr spc="-70" dirty="0"/>
              <a:t> </a:t>
            </a:r>
            <a:r>
              <a:rPr spc="-10" dirty="0"/>
              <a:t>бюджета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8053" y="954404"/>
            <a:ext cx="23691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45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053" y="1289380"/>
            <a:ext cx="5231130" cy="20377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собственные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 налоговые</a:t>
            </a:r>
            <a:r>
              <a:rPr sz="22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 неналоговые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endParaRPr sz="2200">
              <a:latin typeface="Calibri"/>
              <a:cs typeface="Calibri"/>
            </a:endParaRPr>
          </a:p>
          <a:p>
            <a:pPr marL="355600" marR="238125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безвозмездные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поступления</a:t>
            </a:r>
            <a:r>
              <a:rPr sz="22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от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других бюджетов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бюджетной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системы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РФ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в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виде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дотаций,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субсидий,</a:t>
            </a:r>
            <a:r>
              <a:rPr sz="22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субвенций,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иных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межбюджетных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трансфертов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48119" y="954404"/>
            <a:ext cx="5034915" cy="2372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5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r>
              <a:rPr sz="22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бюджета:</a:t>
            </a:r>
            <a:endParaRPr sz="2200">
              <a:latin typeface="Calibri"/>
              <a:cs typeface="Calibri"/>
            </a:endParaRPr>
          </a:p>
          <a:p>
            <a:pPr marL="12700" marR="209550">
              <a:lnSpc>
                <a:spcPct val="100000"/>
              </a:lnSpc>
            </a:pP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совокупность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средств,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направляемых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404040"/>
                </a:solidFill>
                <a:latin typeface="Calibri"/>
                <a:cs typeface="Calibri"/>
              </a:rPr>
              <a:t>на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оказание</a:t>
            </a:r>
            <a:r>
              <a:rPr sz="22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муниципальных</a:t>
            </a:r>
            <a:r>
              <a:rPr sz="22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услуг, социальное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обеспечение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населения,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548765" algn="l"/>
              </a:tabLst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бюджетные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	инвестиции,</a:t>
            </a:r>
            <a:r>
              <a:rPr sz="2200" spc="-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предоставление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межбюджетных</a:t>
            </a:r>
            <a:r>
              <a:rPr sz="22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трансфертов,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обслуживание</a:t>
            </a:r>
            <a:r>
              <a:rPr sz="22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муниципального долга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8661" y="3408934"/>
            <a:ext cx="76771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85" dirty="0">
                <a:solidFill>
                  <a:srgbClr val="404040"/>
                </a:solidFill>
                <a:latin typeface="Calibri"/>
                <a:cs typeface="Calibri"/>
              </a:rPr>
              <a:t>РЕЗУЛЬТАТ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исполнения</a:t>
            </a:r>
            <a:r>
              <a:rPr sz="2200" b="1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b="1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=</a:t>
            </a:r>
            <a:r>
              <a:rPr sz="22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35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r>
              <a:rPr sz="2200" b="1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«минус»</a:t>
            </a:r>
            <a:r>
              <a:rPr sz="22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81200" y="3973067"/>
            <a:ext cx="2060448" cy="206044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50352" y="3973067"/>
            <a:ext cx="2060448" cy="206044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042922" y="5395366"/>
            <a:ext cx="704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23631" y="5182870"/>
            <a:ext cx="7048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39516" y="5191759"/>
            <a:ext cx="776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32417" y="5391403"/>
            <a:ext cx="7766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404040"/>
                </a:solidFill>
                <a:latin typeface="Calibri"/>
                <a:cs typeface="Calibri"/>
              </a:rPr>
              <a:t>расходы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93073" y="5995212"/>
            <a:ext cx="12261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ДЕФИЦИТ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27275" y="5995212"/>
            <a:ext cx="14230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ПРОФИЦИТ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01540" y="3557015"/>
            <a:ext cx="2363723" cy="3029712"/>
          </a:xfrm>
          <a:prstGeom prst="rect">
            <a:avLst/>
          </a:prstGeom>
        </p:spPr>
      </p:pic>
      <p:pic>
        <p:nvPicPr>
          <p:cNvPr id="21" name="Рисунок 1" descr="Герб Залари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8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9402" y="88773"/>
            <a:ext cx="347345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9105" algn="l"/>
              </a:tabLst>
            </a:pPr>
            <a:r>
              <a:rPr spc="-10" dirty="0"/>
              <a:t>Доходы</a:t>
            </a:r>
            <a:r>
              <a:rPr dirty="0"/>
              <a:t>	</a:t>
            </a:r>
            <a:r>
              <a:rPr spc="-30" dirty="0"/>
              <a:t>бюджета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539" y="0"/>
            <a:ext cx="11763756" cy="817626"/>
            <a:chOff x="129539" y="0"/>
            <a:chExt cx="11763756" cy="817626"/>
          </a:xfrm>
        </p:grpSpPr>
        <p:sp>
          <p:nvSpPr>
            <p:cNvPr id="4" name="object 4"/>
            <p:cNvSpPr/>
            <p:nvPr/>
          </p:nvSpPr>
          <p:spPr>
            <a:xfrm>
              <a:off x="299465" y="694181"/>
              <a:ext cx="11593830" cy="0"/>
            </a:xfrm>
            <a:custGeom>
              <a:avLst/>
              <a:gdLst/>
              <a:ahLst/>
              <a:cxnLst/>
              <a:rect l="l" t="t" r="r" b="b"/>
              <a:pathLst>
                <a:path w="11593830">
                  <a:moveTo>
                    <a:pt x="0" y="0"/>
                  </a:moveTo>
                  <a:lnTo>
                    <a:pt x="11593322" y="0"/>
                  </a:lnTo>
                </a:path>
              </a:pathLst>
            </a:custGeom>
            <a:ln w="25400">
              <a:solidFill>
                <a:srgbClr val="1F2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39" y="0"/>
              <a:ext cx="782624" cy="81762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283709" y="1647189"/>
            <a:ext cx="5925820" cy="1259205"/>
            <a:chOff x="4283709" y="1647189"/>
            <a:chExt cx="5925820" cy="1259205"/>
          </a:xfrm>
        </p:grpSpPr>
        <p:sp>
          <p:nvSpPr>
            <p:cNvPr id="8" name="object 8"/>
            <p:cNvSpPr/>
            <p:nvPr/>
          </p:nvSpPr>
          <p:spPr>
            <a:xfrm>
              <a:off x="4290059" y="2386583"/>
              <a:ext cx="5913120" cy="513080"/>
            </a:xfrm>
            <a:custGeom>
              <a:avLst/>
              <a:gdLst/>
              <a:ahLst/>
              <a:cxnLst/>
              <a:rect l="l" t="t" r="r" b="b"/>
              <a:pathLst>
                <a:path w="5913120" h="513080">
                  <a:moveTo>
                    <a:pt x="2956560" y="0"/>
                  </a:moveTo>
                  <a:lnTo>
                    <a:pt x="2956560" y="256539"/>
                  </a:lnTo>
                  <a:lnTo>
                    <a:pt x="5912612" y="256539"/>
                  </a:lnTo>
                  <a:lnTo>
                    <a:pt x="5912612" y="513079"/>
                  </a:lnTo>
                </a:path>
                <a:path w="5913120" h="513080">
                  <a:moveTo>
                    <a:pt x="2956560" y="0"/>
                  </a:moveTo>
                  <a:lnTo>
                    <a:pt x="2956560" y="513079"/>
                  </a:lnTo>
                </a:path>
                <a:path w="5913120" h="513080">
                  <a:moveTo>
                    <a:pt x="2956051" y="0"/>
                  </a:moveTo>
                  <a:lnTo>
                    <a:pt x="2956051" y="256539"/>
                  </a:lnTo>
                  <a:lnTo>
                    <a:pt x="0" y="256539"/>
                  </a:lnTo>
                  <a:lnTo>
                    <a:pt x="0" y="513079"/>
                  </a:lnTo>
                </a:path>
              </a:pathLst>
            </a:custGeom>
            <a:ln w="12700">
              <a:solidFill>
                <a:srgbClr val="1C23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26251" y="1653539"/>
              <a:ext cx="2840990" cy="733425"/>
            </a:xfrm>
            <a:custGeom>
              <a:avLst/>
              <a:gdLst/>
              <a:ahLst/>
              <a:cxnLst/>
              <a:rect l="l" t="t" r="r" b="b"/>
              <a:pathLst>
                <a:path w="2840990" h="733425">
                  <a:moveTo>
                    <a:pt x="2840736" y="0"/>
                  </a:moveTo>
                  <a:lnTo>
                    <a:pt x="0" y="0"/>
                  </a:lnTo>
                  <a:lnTo>
                    <a:pt x="0" y="733043"/>
                  </a:lnTo>
                  <a:lnTo>
                    <a:pt x="2840736" y="733043"/>
                  </a:lnTo>
                  <a:lnTo>
                    <a:pt x="2840736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26251" y="1653539"/>
              <a:ext cx="2840990" cy="733425"/>
            </a:xfrm>
            <a:custGeom>
              <a:avLst/>
              <a:gdLst/>
              <a:ahLst/>
              <a:cxnLst/>
              <a:rect l="l" t="t" r="r" b="b"/>
              <a:pathLst>
                <a:path w="2840990" h="733425">
                  <a:moveTo>
                    <a:pt x="0" y="733043"/>
                  </a:moveTo>
                  <a:lnTo>
                    <a:pt x="2840736" y="733043"/>
                  </a:lnTo>
                  <a:lnTo>
                    <a:pt x="2840736" y="0"/>
                  </a:lnTo>
                  <a:lnTo>
                    <a:pt x="0" y="0"/>
                  </a:lnTo>
                  <a:lnTo>
                    <a:pt x="0" y="733043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78053" y="924255"/>
            <a:ext cx="10739755" cy="1219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0" dirty="0">
                <a:solidFill>
                  <a:srgbClr val="404040"/>
                </a:solidFill>
                <a:latin typeface="Calibri"/>
                <a:cs typeface="Calibri"/>
              </a:rPr>
              <a:t>Доходы</a:t>
            </a:r>
            <a:r>
              <a:rPr sz="2200" b="1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r>
              <a:rPr sz="2200" b="1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2200" b="1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поступающие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в</a:t>
            </a:r>
            <a:r>
              <a:rPr sz="22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денежные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средства,</a:t>
            </a:r>
            <a:r>
              <a:rPr sz="22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за</a:t>
            </a:r>
            <a:r>
              <a:rPr sz="22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исключением</a:t>
            </a:r>
            <a:r>
              <a:rPr sz="22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средств,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являющихся</a:t>
            </a:r>
            <a:r>
              <a:rPr sz="22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источниками</a:t>
            </a:r>
            <a:r>
              <a:rPr sz="22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финансирования</a:t>
            </a:r>
            <a:r>
              <a:rPr sz="22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404040"/>
                </a:solidFill>
                <a:latin typeface="Calibri"/>
                <a:cs typeface="Calibri"/>
              </a:rPr>
              <a:t>дефицита</a:t>
            </a:r>
            <a:r>
              <a:rPr sz="22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404040"/>
                </a:solidFill>
                <a:latin typeface="Calibri"/>
                <a:cs typeface="Calibri"/>
              </a:rPr>
              <a:t>бюджета</a:t>
            </a:r>
            <a:endParaRPr sz="2200">
              <a:latin typeface="Calibri"/>
              <a:cs typeface="Calibri"/>
            </a:endParaRPr>
          </a:p>
          <a:p>
            <a:pPr marL="5881370">
              <a:lnSpc>
                <a:spcPct val="100000"/>
              </a:lnSpc>
              <a:spcBef>
                <a:spcPts val="1960"/>
              </a:spcBef>
            </a:pP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ДОХОДЫ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БЮДЖЕТА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062985" y="2893822"/>
            <a:ext cx="2456180" cy="3162935"/>
            <a:chOff x="3062985" y="2893822"/>
            <a:chExt cx="2456180" cy="3162935"/>
          </a:xfrm>
        </p:grpSpPr>
        <p:sp>
          <p:nvSpPr>
            <p:cNvPr id="13" name="object 13"/>
            <p:cNvSpPr/>
            <p:nvPr/>
          </p:nvSpPr>
          <p:spPr>
            <a:xfrm>
              <a:off x="3069335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2442972" y="0"/>
                  </a:moveTo>
                  <a:lnTo>
                    <a:pt x="0" y="0"/>
                  </a:lnTo>
                  <a:lnTo>
                    <a:pt x="0" y="3150108"/>
                  </a:lnTo>
                  <a:lnTo>
                    <a:pt x="2442972" y="3150108"/>
                  </a:lnTo>
                  <a:lnTo>
                    <a:pt x="2442972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69335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0" y="3150108"/>
                  </a:moveTo>
                  <a:lnTo>
                    <a:pt x="2442972" y="3150108"/>
                  </a:lnTo>
                  <a:lnTo>
                    <a:pt x="2442972" y="0"/>
                  </a:lnTo>
                  <a:lnTo>
                    <a:pt x="0" y="0"/>
                  </a:lnTo>
                  <a:lnTo>
                    <a:pt x="0" y="3150108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176142" y="2895316"/>
            <a:ext cx="2228850" cy="210312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0"/>
              </a:spcBef>
            </a:pP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НАЛОГОВЫЕ</a:t>
            </a:r>
            <a:r>
              <a:rPr sz="18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ДОХОДЫ</a:t>
            </a:r>
            <a:endParaRPr sz="1800">
              <a:latin typeface="Calibri"/>
              <a:cs typeface="Calibri"/>
            </a:endParaRPr>
          </a:p>
          <a:p>
            <a:pPr marL="67310" marR="59690" indent="48260" algn="ctr">
              <a:lnSpc>
                <a:spcPct val="92400"/>
              </a:lnSpc>
              <a:spcBef>
                <a:spcPts val="93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уплаты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налогов,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установленных Налоговым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кодексом Российской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Федерации: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налог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доходы</a:t>
            </a:r>
            <a:endParaRPr sz="1600">
              <a:latin typeface="Calibri"/>
              <a:cs typeface="Calibri"/>
            </a:endParaRPr>
          </a:p>
          <a:p>
            <a:pPr marL="32384" marR="24765" algn="ctr">
              <a:lnSpc>
                <a:spcPts val="1750"/>
              </a:lnSpc>
              <a:spcBef>
                <a:spcPts val="3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физических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лиц,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акцизы,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иные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налоги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018021" y="2893822"/>
            <a:ext cx="2456180" cy="3162935"/>
            <a:chOff x="6018021" y="2893822"/>
            <a:chExt cx="2456180" cy="3162935"/>
          </a:xfrm>
        </p:grpSpPr>
        <p:sp>
          <p:nvSpPr>
            <p:cNvPr id="17" name="object 17"/>
            <p:cNvSpPr/>
            <p:nvPr/>
          </p:nvSpPr>
          <p:spPr>
            <a:xfrm>
              <a:off x="602437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2442972" y="0"/>
                  </a:moveTo>
                  <a:lnTo>
                    <a:pt x="0" y="0"/>
                  </a:lnTo>
                  <a:lnTo>
                    <a:pt x="0" y="3150108"/>
                  </a:lnTo>
                  <a:lnTo>
                    <a:pt x="2442972" y="3150108"/>
                  </a:lnTo>
                  <a:lnTo>
                    <a:pt x="2442972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2437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0" y="3150108"/>
                  </a:moveTo>
                  <a:lnTo>
                    <a:pt x="2442972" y="3150108"/>
                  </a:lnTo>
                  <a:lnTo>
                    <a:pt x="2442972" y="0"/>
                  </a:lnTo>
                  <a:lnTo>
                    <a:pt x="0" y="0"/>
                  </a:lnTo>
                  <a:lnTo>
                    <a:pt x="0" y="3150108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196710" y="3008757"/>
            <a:ext cx="2142490" cy="224155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97180" marR="330835" algn="ctr">
              <a:lnSpc>
                <a:spcPts val="1980"/>
              </a:lnSpc>
              <a:spcBef>
                <a:spcPts val="315"/>
              </a:spcBef>
            </a:pP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НЕНАЛОГОВЫЕ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ДОХОДЫ</a:t>
            </a:r>
            <a:endParaRPr sz="1800">
              <a:latin typeface="Calibri"/>
              <a:cs typeface="Calibri"/>
            </a:endParaRPr>
          </a:p>
          <a:p>
            <a:pPr marL="19685" marR="5080" algn="ctr">
              <a:lnSpc>
                <a:spcPts val="1810"/>
              </a:lnSpc>
              <a:spcBef>
                <a:spcPts val="90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доходов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от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использования</a:t>
            </a:r>
            <a:endParaRPr sz="1600">
              <a:latin typeface="Calibri"/>
              <a:cs typeface="Calibri"/>
            </a:endParaRPr>
          </a:p>
          <a:p>
            <a:pPr marR="33655" algn="ctr">
              <a:lnSpc>
                <a:spcPts val="1635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муниципального</a:t>
            </a:r>
            <a:endParaRPr sz="1600">
              <a:latin typeface="Calibri"/>
              <a:cs typeface="Calibri"/>
            </a:endParaRPr>
          </a:p>
          <a:p>
            <a:pPr marL="12700" marR="48895" indent="69850" algn="just">
              <a:lnSpc>
                <a:spcPct val="91500"/>
              </a:lnSpc>
              <a:spcBef>
                <a:spcPts val="8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имущества,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штрафных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санкций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нарушение законодательства,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иных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неналоговых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платежей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974581" y="2893822"/>
            <a:ext cx="2456180" cy="3162935"/>
            <a:chOff x="8974581" y="2893822"/>
            <a:chExt cx="2456180" cy="3162935"/>
          </a:xfrm>
        </p:grpSpPr>
        <p:sp>
          <p:nvSpPr>
            <p:cNvPr id="21" name="object 21"/>
            <p:cNvSpPr/>
            <p:nvPr/>
          </p:nvSpPr>
          <p:spPr>
            <a:xfrm>
              <a:off x="898093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2442972" y="0"/>
                  </a:moveTo>
                  <a:lnTo>
                    <a:pt x="0" y="0"/>
                  </a:lnTo>
                  <a:lnTo>
                    <a:pt x="0" y="3150108"/>
                  </a:lnTo>
                  <a:lnTo>
                    <a:pt x="2442972" y="3150108"/>
                  </a:lnTo>
                  <a:lnTo>
                    <a:pt x="2442972" y="0"/>
                  </a:lnTo>
                  <a:close/>
                </a:path>
              </a:pathLst>
            </a:custGeom>
            <a:solidFill>
              <a:srgbClr val="252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80931" y="2900172"/>
              <a:ext cx="2443480" cy="3150235"/>
            </a:xfrm>
            <a:custGeom>
              <a:avLst/>
              <a:gdLst/>
              <a:ahLst/>
              <a:cxnLst/>
              <a:rect l="l" t="t" r="r" b="b"/>
              <a:pathLst>
                <a:path w="2443479" h="3150235">
                  <a:moveTo>
                    <a:pt x="0" y="3150108"/>
                  </a:moveTo>
                  <a:lnTo>
                    <a:pt x="2442972" y="3150108"/>
                  </a:lnTo>
                  <a:lnTo>
                    <a:pt x="2442972" y="0"/>
                  </a:lnTo>
                  <a:lnTo>
                    <a:pt x="0" y="0"/>
                  </a:lnTo>
                  <a:lnTo>
                    <a:pt x="0" y="3150108"/>
                  </a:lnTo>
                  <a:close/>
                </a:path>
              </a:pathLst>
            </a:custGeom>
            <a:ln w="12700">
              <a:solidFill>
                <a:srgbClr val="E4E8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992869" y="3007232"/>
            <a:ext cx="2419985" cy="29184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86385" marR="278130" algn="ctr">
              <a:lnSpc>
                <a:spcPts val="2090"/>
              </a:lnSpc>
              <a:spcBef>
                <a:spcPts val="320"/>
              </a:spcBef>
            </a:pPr>
            <a:r>
              <a:rPr sz="19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БЕЗВОЗМЕЗДНЫЕ</a:t>
            </a:r>
            <a:r>
              <a:rPr sz="19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ПОСТУПЛЕНИЯ</a:t>
            </a:r>
            <a:endParaRPr sz="1900">
              <a:latin typeface="Calibri"/>
              <a:cs typeface="Calibri"/>
            </a:endParaRPr>
          </a:p>
          <a:p>
            <a:pPr marL="12700" marR="5080" indent="-635" algn="ctr">
              <a:lnSpc>
                <a:spcPct val="91600"/>
              </a:lnSpc>
              <a:spcBef>
                <a:spcPts val="7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доходов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виде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финансовой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помощи, полученной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от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бюджетов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других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уровней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бюджетной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системы</a:t>
            </a:r>
            <a:r>
              <a:rPr sz="16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1600">
              <a:latin typeface="Calibri"/>
              <a:cs typeface="Calibri"/>
            </a:endParaRPr>
          </a:p>
          <a:p>
            <a:pPr marL="481965" marR="472440" algn="ctr">
              <a:lnSpc>
                <a:spcPts val="1760"/>
              </a:lnSpc>
              <a:spcBef>
                <a:spcPts val="25"/>
              </a:spcBef>
            </a:pP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(межбюджетные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трансферты),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ts val="1645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безвозмездные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76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поступления</a:t>
            </a:r>
            <a:r>
              <a:rPr sz="16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от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835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организаций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граждан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772" y="1659635"/>
            <a:ext cx="3284219" cy="4927092"/>
          </a:xfrm>
          <a:prstGeom prst="rect">
            <a:avLst/>
          </a:prstGeom>
        </p:spPr>
      </p:pic>
      <p:pic>
        <p:nvPicPr>
          <p:cNvPr id="26" name="Рисунок 1" descr="Герб Залари 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5" y="88773"/>
            <a:ext cx="535077" cy="6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445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4934</TotalTime>
  <Words>6869</Words>
  <Application>Microsoft Office PowerPoint</Application>
  <PresentationFormat>Произвольный</PresentationFormat>
  <Paragraphs>1168</Paragraphs>
  <Slides>70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1" baseType="lpstr">
      <vt:lpstr>Office Theme</vt:lpstr>
      <vt:lpstr>Презентация PowerPoint</vt:lpstr>
      <vt:lpstr>Презентация PowerPoint</vt:lpstr>
      <vt:lpstr>Что такое бюджет?</vt:lpstr>
      <vt:lpstr>Составление проекта бюджета района</vt:lpstr>
      <vt:lpstr>Прозрачность (открытость) бюджета</vt:lpstr>
      <vt:lpstr>Публичные слушания</vt:lpstr>
      <vt:lpstr>Роль Налогового кодекса РФ для бюджета</vt:lpstr>
      <vt:lpstr>Основные параметры бюджета</vt:lpstr>
      <vt:lpstr>Доходы бюджета</vt:lpstr>
      <vt:lpstr>Основные параметры бюджета Заларинского муниципального округа</vt:lpstr>
      <vt:lpstr>Собственные доходы бюджета Заларинского муниципального округа  Иркутской области на 2026-2028гг. </vt:lpstr>
      <vt:lpstr>Безвозмездные поступления в бюджет Заларинского муниципального округа Иркутской области на 2026-2028гг.</vt:lpstr>
      <vt:lpstr>Структура расходов бюджета в 2026 году</vt:lpstr>
      <vt:lpstr>Презентация PowerPoint</vt:lpstr>
      <vt:lpstr>Презентация PowerPoint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Муниципальная программа</vt:lpstr>
      <vt:lpstr>Непрограммные расходы</vt:lpstr>
      <vt:lpstr>Презентация PowerPoint</vt:lpstr>
      <vt:lpstr>Информационные 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Геннадьевна Воскресенская</dc:creator>
  <cp:lastModifiedBy>Елена Владимировна Непомнящих</cp:lastModifiedBy>
  <cp:revision>671</cp:revision>
  <cp:lastPrinted>2024-12-20T07:39:17Z</cp:lastPrinted>
  <dcterms:created xsi:type="dcterms:W3CDTF">2024-11-18T03:48:06Z</dcterms:created>
  <dcterms:modified xsi:type="dcterms:W3CDTF">2025-12-24T02:50:34Z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2024-11-18T00:00:00Z</vt:filetime>
  </property>
  <property fmtid="{D5CDD505-2E9C-101B-9397-08002B2CF9AE}" pid="5" name="Producer">
    <vt:lpwstr>Microsoft® PowerPoint® 2016</vt:lpwstr>
  </property>
</Properties>
</file>