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4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media/image52.jpg" ContentType="image/jpeg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drawings/drawing8.xml" ContentType="application/vnd.openxmlformats-officedocument.drawingml.chartshapes+xml"/>
  <Override PartName="/ppt/charts/chart24.xml" ContentType="application/vnd.openxmlformats-officedocument.drawingml.chart+xml"/>
  <Override PartName="/ppt/drawings/drawing9.xml" ContentType="application/vnd.openxmlformats-officedocument.drawingml.chartshapes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  <Override PartName="/ppt/charts/colors11.xml" ContentType="application/vnd.ms-office.chartcolorstyle+xml"/>
  <Override PartName="/ppt/charts/style11.xml" ContentType="application/vnd.ms-office.chartstyle+xml"/>
  <Override PartName="/ppt/charts/colors12.xml" ContentType="application/vnd.ms-office.chartcolorstyle+xml"/>
  <Override PartName="/ppt/charts/style12.xml" ContentType="application/vnd.ms-office.chartstyle+xml"/>
  <Override PartName="/ppt/charts/colors13.xml" ContentType="application/vnd.ms-office.chartcolorstyle+xml"/>
  <Override PartName="/ppt/charts/style13.xml" ContentType="application/vnd.ms-office.chartstyle+xml"/>
  <Override PartName="/ppt/charts/colors14.xml" ContentType="application/vnd.ms-office.chartcolorstyle+xml"/>
  <Override PartName="/ppt/charts/style14.xml" ContentType="application/vnd.ms-office.chartstyle+xml"/>
  <Override PartName="/ppt/charts/colors15.xml" ContentType="application/vnd.ms-office.chartcolorstyle+xml"/>
  <Override PartName="/ppt/charts/style15.xml" ContentType="application/vnd.ms-office.chartstyle+xml"/>
  <Override PartName="/ppt/charts/colors16.xml" ContentType="application/vnd.ms-office.chartcolorstyle+xml"/>
  <Override PartName="/ppt/charts/style16.xml" ContentType="application/vnd.ms-office.chartstyle+xml"/>
  <Override PartName="/ppt/charts/colors17.xml" ContentType="application/vnd.ms-office.chartcolorstyle+xml"/>
  <Override PartName="/ppt/charts/style17.xml" ContentType="application/vnd.ms-office.chartstyle+xml"/>
  <Override PartName="/ppt/charts/colors18.xml" ContentType="application/vnd.ms-office.chartcolorstyle+xml"/>
  <Override PartName="/ppt/charts/style18.xml" ContentType="application/vnd.ms-office.chartstyle+xml"/>
  <Override PartName="/ppt/charts/colors19.xml" ContentType="application/vnd.ms-office.chartcolorstyle+xml"/>
  <Override PartName="/ppt/charts/style1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371" r:id="rId3"/>
    <p:sldId id="372" r:id="rId4"/>
    <p:sldId id="373" r:id="rId5"/>
    <p:sldId id="265" r:id="rId6"/>
    <p:sldId id="354" r:id="rId7"/>
    <p:sldId id="355" r:id="rId8"/>
    <p:sldId id="266" r:id="rId9"/>
    <p:sldId id="368" r:id="rId10"/>
    <p:sldId id="332" r:id="rId11"/>
    <p:sldId id="374" r:id="rId12"/>
    <p:sldId id="356" r:id="rId13"/>
    <p:sldId id="357" r:id="rId14"/>
    <p:sldId id="366" r:id="rId15"/>
    <p:sldId id="375" r:id="rId16"/>
    <p:sldId id="279" r:id="rId17"/>
    <p:sldId id="369" r:id="rId18"/>
    <p:sldId id="370" r:id="rId19"/>
    <p:sldId id="282" r:id="rId20"/>
    <p:sldId id="334" r:id="rId21"/>
    <p:sldId id="338" r:id="rId22"/>
    <p:sldId id="343" r:id="rId23"/>
    <p:sldId id="362" r:id="rId24"/>
    <p:sldId id="352" r:id="rId25"/>
    <p:sldId id="364" r:id="rId26"/>
    <p:sldId id="365" r:id="rId27"/>
    <p:sldId id="353" r:id="rId28"/>
    <p:sldId id="360" r:id="rId29"/>
    <p:sldId id="358" r:id="rId30"/>
    <p:sldId id="359" r:id="rId31"/>
    <p:sldId id="361" r:id="rId32"/>
    <p:sldId id="376" r:id="rId33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82BA"/>
    <a:srgbClr val="2979C1"/>
    <a:srgbClr val="D9EAF5"/>
    <a:srgbClr val="E5E1EB"/>
    <a:srgbClr val="E3E2EA"/>
    <a:srgbClr val="6B4E78"/>
    <a:srgbClr val="4181A9"/>
    <a:srgbClr val="6E477F"/>
    <a:srgbClr val="396FB1"/>
    <a:srgbClr val="497A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2.xlsx"/><Relationship Id="rId4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Relationship Id="rId4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Relationship Id="rId4" Type="http://schemas.microsoft.com/office/2011/relationships/chartStyle" Target="style9.xml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C:\Users\Voskresenskay.ZALADMIN\Desktop\&#1075;&#1086;&#1076;&#1086;&#1074;&#1099;&#1077;%20&#1086;&#1090;&#1095;&#1077;&#1090;&#1099;\&#1075;&#1086;&#1076;&#1086;&#1074;&#1086;&#1081;%20&#1086;&#1090;&#1095;&#1077;&#1090;%202023%20&#1076;&#1091;&#1084;&#1072;\&#1057;&#1083;&#1072;&#1081;&#1076;&#1099;\&#1089;&#1083;&#1072;&#1081;&#1076;&#1099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_____Microsoft_Excel20.xlsx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ColorStyle" Target="colors16.xml"/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22.xlsx"/><Relationship Id="rId4" Type="http://schemas.microsoft.com/office/2011/relationships/chartStyle" Target="style16.xml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ColorStyle" Target="colors17.xml"/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3.xlsx"/><Relationship Id="rId4" Type="http://schemas.microsoft.com/office/2011/relationships/chartStyle" Target="style17.xml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package" Target="../embeddings/_____Microsoft_Excel24.xlsx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ColorStyle" Target="colors19.xml"/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5.xlsx"/><Relationship Id="rId4" Type="http://schemas.microsoft.com/office/2011/relationships/chartStyle" Target="style19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Relationship Id="rId4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6.xlsx"/><Relationship Id="rId4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923076923076927E-3"/>
          <c:y val="5.5745735757863027E-2"/>
          <c:w val="0.96346153846153848"/>
          <c:h val="0.93653846634324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3371093.9</c:v>
                </c:pt>
                <c:pt idx="1">
                  <c:v>2636769</c:v>
                </c:pt>
                <c:pt idx="2">
                  <c:v>2818383.6</c:v>
                </c:pt>
                <c:pt idx="3">
                  <c:v>2783939.8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716608"/>
        <c:axId val="129718144"/>
      </c:barChart>
      <c:catAx>
        <c:axId val="129716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9718144"/>
        <c:crosses val="autoZero"/>
        <c:auto val="1"/>
        <c:lblAlgn val="ctr"/>
        <c:lblOffset val="100"/>
        <c:noMultiLvlLbl val="0"/>
      </c:catAx>
      <c:valAx>
        <c:axId val="129718144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29716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77543737681883"/>
          <c:y val="0"/>
          <c:w val="0.80037173893247837"/>
          <c:h val="0.840559594598734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6236965103733655E-2"/>
                  <c:y val="8.12656263270379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4138847564202174E-2"/>
                  <c:y val="7.14152473783061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2348659318155354E-2"/>
                  <c:y val="8.3728221064220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9817341595827365E-2"/>
                  <c:y val="7.8803031589855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 отчет</c:v>
                </c:pt>
                <c:pt idx="1">
                  <c:v>2024 отчет</c:v>
                </c:pt>
                <c:pt idx="2">
                  <c:v>2025 план</c:v>
                </c:pt>
                <c:pt idx="3">
                  <c:v>2025 исполнено</c:v>
                </c:pt>
              </c:strCache>
            </c:strRef>
          </c:cat>
          <c:val>
            <c:numRef>
              <c:f>Лист1!$B$2:$B$5</c:f>
              <c:numCache>
                <c:formatCode>#\ ##0.0</c:formatCode>
                <c:ptCount val="4"/>
                <c:pt idx="0">
                  <c:v>177863.6</c:v>
                </c:pt>
                <c:pt idx="1">
                  <c:v>198267.7</c:v>
                </c:pt>
                <c:pt idx="2">
                  <c:v>244582.2</c:v>
                </c:pt>
                <c:pt idx="3">
                  <c:v>222855.6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2656588611639946E-2"/>
                  <c:y val="-7.14152473783062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0866400365593092E-2"/>
                  <c:y val="-7.38778421154891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5803764920937113E-2"/>
                  <c:y val="-8.37282210642209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9384141413030822E-2"/>
                  <c:y val="-8.338675418767144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 отчет</c:v>
                </c:pt>
                <c:pt idx="1">
                  <c:v>2024 отчет</c:v>
                </c:pt>
                <c:pt idx="2">
                  <c:v>2025 план</c:v>
                </c:pt>
                <c:pt idx="3">
                  <c:v>2025 исполнено</c:v>
                </c:pt>
              </c:strCache>
            </c:strRef>
          </c:cat>
          <c:val>
            <c:numRef>
              <c:f>Лист1!$C$2:$C$5</c:f>
              <c:numCache>
                <c:formatCode>#\ ##0.0</c:formatCode>
                <c:ptCount val="4"/>
                <c:pt idx="0">
                  <c:v>10197.6</c:v>
                </c:pt>
                <c:pt idx="1">
                  <c:v>10670</c:v>
                </c:pt>
                <c:pt idx="2">
                  <c:v>23112.7</c:v>
                </c:pt>
                <c:pt idx="3">
                  <c:v>22992.7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 отчет</c:v>
                </c:pt>
                <c:pt idx="1">
                  <c:v>2024 отчет</c:v>
                </c:pt>
                <c:pt idx="2">
                  <c:v>2025 план</c:v>
                </c:pt>
                <c:pt idx="3">
                  <c:v>2025 исполнено</c:v>
                </c:pt>
              </c:strCache>
            </c:strRef>
          </c:cat>
          <c:val>
            <c:numRef>
              <c:f>Лист1!$D$2:$D$5</c:f>
              <c:numCache>
                <c:formatCode>#\ ##0.0</c:formatCode>
                <c:ptCount val="4"/>
                <c:pt idx="0">
                  <c:v>3183032.7</c:v>
                </c:pt>
                <c:pt idx="1">
                  <c:v>2427831.2999999998</c:v>
                </c:pt>
                <c:pt idx="2">
                  <c:v>2550688.7000000002</c:v>
                </c:pt>
                <c:pt idx="3">
                  <c:v>2538091.6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50532480"/>
        <c:axId val="150534016"/>
      </c:barChart>
      <c:catAx>
        <c:axId val="150532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0534016"/>
        <c:crosses val="autoZero"/>
        <c:auto val="1"/>
        <c:lblAlgn val="ctr"/>
        <c:lblOffset val="100"/>
        <c:noMultiLvlLbl val="0"/>
      </c:catAx>
      <c:valAx>
        <c:axId val="15053401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5053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856961703785593E-2"/>
          <c:y val="0.88726545738937068"/>
          <c:w val="0.73988311057471245"/>
          <c:h val="9.04877527601421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7395016372945377E-3"/>
          <c:y val="3.0866453434998452E-2"/>
          <c:w val="0.98129251700680276"/>
          <c:h val="0.6684166832023813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0389324813323466E-2"/>
                  <c:y val="-3.4431765906141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0778649626646932E-3"/>
                  <c:y val="-3.329117643567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467189775988159E-2"/>
                  <c:y val="-5.4449456684456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_-* #\ ##0.0\ _₽_-;\-* #\ ##0.0\ _₽_-;_-* "-"??\ _₽_-;_-@_-</c:formatCode>
                <c:ptCount val="3"/>
                <c:pt idx="0">
                  <c:v>188061</c:v>
                </c:pt>
                <c:pt idx="1">
                  <c:v>208938</c:v>
                </c:pt>
                <c:pt idx="2">
                  <c:v>245848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dLbls>
            <c:dLbl>
              <c:idx val="0"/>
              <c:layout>
                <c:manualLayout>
                  <c:x val="1.8700784663982239E-2"/>
                  <c:y val="-0.326696740106740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700785683869622E-2"/>
                  <c:y val="-0.299838869555649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1471272451850147E-2"/>
                  <c:y val="-0.290239754734151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_-* #\ ##0.0\ _₽_-;\-* #\ ##0.0\ _₽_-;_-* "-"??\ _₽_-;_-@_-</c:formatCode>
                <c:ptCount val="3"/>
                <c:pt idx="0">
                  <c:v>2799929</c:v>
                </c:pt>
                <c:pt idx="1">
                  <c:v>2403677</c:v>
                </c:pt>
                <c:pt idx="2">
                  <c:v>2538092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2633856"/>
        <c:axId val="272635392"/>
        <c:axId val="0"/>
      </c:bar3DChart>
      <c:catAx>
        <c:axId val="27263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72635392"/>
        <c:crosses val="autoZero"/>
        <c:auto val="1"/>
        <c:lblAlgn val="ctr"/>
        <c:lblOffset val="100"/>
        <c:noMultiLvlLbl val="0"/>
      </c:catAx>
      <c:valAx>
        <c:axId val="272635392"/>
        <c:scaling>
          <c:orientation val="minMax"/>
        </c:scaling>
        <c:delete val="1"/>
        <c:axPos val="l"/>
        <c:numFmt formatCode="_-* #\ ##0.0\ _₽_-;\-* #\ ##0.0\ _₽_-;_-* &quot;-&quot;??\ _₽_-;_-@_-" sourceLinked="1"/>
        <c:majorTickMark val="out"/>
        <c:minorTickMark val="none"/>
        <c:tickLblPos val="nextTo"/>
        <c:crossAx val="2726338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6692387836734117E-2"/>
          <c:y val="0.79356129922518548"/>
          <c:w val="0.72904137667450841"/>
          <c:h val="0.12075480073802655"/>
        </c:manualLayout>
      </c:layout>
      <c:overlay val="0"/>
      <c:txPr>
        <a:bodyPr/>
        <a:lstStyle/>
        <a:p>
          <a:pPr>
            <a:defRPr sz="1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-2.9135991667565218E-2"/>
                  <c:y val="3.2805130146696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97370714362733E-2"/>
                  <c:y val="2.8118682982883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811422619689442E-2"/>
                  <c:y val="1.4059341491441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1622845239378883E-3"/>
                  <c:y val="2.8118682982883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  <c:pt idx="4">
                  <c:v>Прочие безвозмездные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288465</c:v>
                </c:pt>
                <c:pt idx="1">
                  <c:v>1271219</c:v>
                </c:pt>
                <c:pt idx="2">
                  <c:v>1196753</c:v>
                </c:pt>
                <c:pt idx="3">
                  <c:v>43497</c:v>
                </c:pt>
                <c:pt idx="4">
                  <c:v>5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92D2F2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1.0405711309844721E-2"/>
                  <c:y val="-4.68644716381375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9275590551181103E-3"/>
                  <c:y val="-4.8426608779423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  <c:pt idx="4">
                  <c:v>Прочие безвозмездные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341910</c:v>
                </c:pt>
                <c:pt idx="1">
                  <c:v>1363670</c:v>
                </c:pt>
                <c:pt idx="2">
                  <c:v>581351</c:v>
                </c:pt>
                <c:pt idx="3">
                  <c:v>74871</c:v>
                </c:pt>
                <c:pt idx="4">
                  <c:v>41875</c:v>
                </c:pt>
              </c:numCache>
            </c:numRef>
          </c:val>
          <c:shape val="cylinder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054849405596236E-2"/>
                  <c:y val="-1.8745788655255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785129763316772E-2"/>
                  <c:y val="9.37289432762767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1217133929534163E-2"/>
                  <c:y val="-2.343223581906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60673665791776E-2"/>
                  <c:y val="1.2497189362431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  <c:pt idx="4">
                  <c:v>Прочие безвозмездные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360849</c:v>
                </c:pt>
                <c:pt idx="1">
                  <c:v>1466839</c:v>
                </c:pt>
                <c:pt idx="2">
                  <c:v>226424</c:v>
                </c:pt>
                <c:pt idx="3">
                  <c:v>383623</c:v>
                </c:pt>
                <c:pt idx="4">
                  <c:v>100357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3158528"/>
        <c:axId val="273160064"/>
        <c:axId val="0"/>
      </c:bar3DChart>
      <c:catAx>
        <c:axId val="2731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3160064"/>
        <c:crosses val="autoZero"/>
        <c:auto val="1"/>
        <c:lblAlgn val="ctr"/>
        <c:lblOffset val="100"/>
        <c:noMultiLvlLbl val="0"/>
      </c:catAx>
      <c:valAx>
        <c:axId val="273160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7315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270547838578086"/>
          <c:y val="0.83071408908382538"/>
          <c:w val="0.42210202578715517"/>
          <c:h val="8.96163091313393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собственных доходов </a:t>
            </a:r>
            <a:r>
              <a:rPr lang="ru-RU" sz="1400" b="1" i="0" u="none" strike="noStrike" kern="1200" spc="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бюджета</a:t>
            </a:r>
          </a:p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spc="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МО «</a:t>
            </a:r>
            <a:r>
              <a:rPr lang="ru-RU" sz="1400" b="1" i="0" u="none" strike="noStrike" kern="1200" spc="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Заларинский</a:t>
            </a:r>
            <a:r>
              <a:rPr lang="ru-RU" sz="1400" b="1" i="0" u="none" strike="noStrike" kern="1200" spc="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район» за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2023-2025 гг.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5574511467441502"/>
          <c:y val="2.493137349197148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0026829979585886"/>
          <c:w val="1"/>
          <c:h val="0.5628858429733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636836591061051E-2"/>
                  <c:y val="2.8269135277009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460358056265986E-2"/>
                  <c:y val="4.1937982419803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2276214833759591E-2"/>
                  <c:y val="2.3298879122112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7463293148663115E-3"/>
                  <c:y val="3.7278206595380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4246856999159579E-3"/>
                  <c:y val="1.8639103297690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1611702979607591E-4"/>
                  <c:y val="9.31955164884516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4.1937982419803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УСН</c:v>
                </c:pt>
                <c:pt idx="2">
                  <c:v>Акцизы</c:v>
                </c:pt>
                <c:pt idx="3">
                  <c:v>ЕСХН</c:v>
                </c:pt>
                <c:pt idx="4">
                  <c:v>патент</c:v>
                </c:pt>
                <c:pt idx="5">
                  <c:v>гос.пошлина</c:v>
                </c:pt>
                <c:pt idx="6">
                  <c:v>аренда</c:v>
                </c:pt>
                <c:pt idx="7">
                  <c:v>штрафы</c:v>
                </c:pt>
                <c:pt idx="8">
                  <c:v>Прочие доходы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137016</c:v>
                </c:pt>
                <c:pt idx="1">
                  <c:v>28020</c:v>
                </c:pt>
                <c:pt idx="2">
                  <c:v>6868</c:v>
                </c:pt>
                <c:pt idx="3">
                  <c:v>0</c:v>
                </c:pt>
                <c:pt idx="4">
                  <c:v>874</c:v>
                </c:pt>
                <c:pt idx="5">
                  <c:v>5338</c:v>
                </c:pt>
                <c:pt idx="6">
                  <c:v>2991</c:v>
                </c:pt>
                <c:pt idx="7">
                  <c:v>2972</c:v>
                </c:pt>
                <c:pt idx="8">
                  <c:v>3982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6CCAF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3495174673369673E-2"/>
                  <c:y val="-4.9238845144356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2968703062234935E-3"/>
                  <c:y val="-6.1900330395044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3.2618430770958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2301790281329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547919717582472E-3"/>
                  <c:y val="-5.785424970026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0230147298564484E-2"/>
                  <c:y val="-2.3298879122112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7703316667589005E-3"/>
                  <c:y val="-3.7278206595380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8374962449787445E-2"/>
                  <c:y val="-7.4280396474053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УСН</c:v>
                </c:pt>
                <c:pt idx="2">
                  <c:v>Акцизы</c:v>
                </c:pt>
                <c:pt idx="3">
                  <c:v>ЕСХН</c:v>
                </c:pt>
                <c:pt idx="4">
                  <c:v>патент</c:v>
                </c:pt>
                <c:pt idx="5">
                  <c:v>гос.пошлина</c:v>
                </c:pt>
                <c:pt idx="6">
                  <c:v>аренда</c:v>
                </c:pt>
                <c:pt idx="7">
                  <c:v>штрафы</c:v>
                </c:pt>
                <c:pt idx="8">
                  <c:v>Прочие доходы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147318</c:v>
                </c:pt>
                <c:pt idx="1">
                  <c:v>28274</c:v>
                </c:pt>
                <c:pt idx="2">
                  <c:v>8048</c:v>
                </c:pt>
                <c:pt idx="3">
                  <c:v>1427</c:v>
                </c:pt>
                <c:pt idx="4">
                  <c:v>4141</c:v>
                </c:pt>
                <c:pt idx="5">
                  <c:v>9005</c:v>
                </c:pt>
                <c:pt idx="6">
                  <c:v>4696</c:v>
                </c:pt>
                <c:pt idx="7">
                  <c:v>2617</c:v>
                </c:pt>
                <c:pt idx="8">
                  <c:v>3412</c:v>
                </c:pt>
              </c:numCache>
            </c:numRef>
          </c:val>
          <c:shape val="cylinder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854136618207507E-2"/>
                  <c:y val="1.8639072143009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707689795186084E-2"/>
                  <c:y val="-7.32833299973225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074067375706307E-2"/>
                      <c:h val="6.63158872965574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3057919646836598E-2"/>
                  <c:y val="-1.700560578075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0920716112531966E-3"/>
                  <c:y val="4.6597758244225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6919631263611169E-2"/>
                  <c:y val="4.1937982419803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8.9847259658580418E-3"/>
                  <c:y val="-4.11522633744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4206144946671896E-2"/>
                  <c:y val="1.3979327473267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2392321667312304E-2"/>
                  <c:y val="4.1937982419803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4784643334624608E-2"/>
                  <c:y val="9.31955164884516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УСН</c:v>
                </c:pt>
                <c:pt idx="2">
                  <c:v>Акцизы</c:v>
                </c:pt>
                <c:pt idx="3">
                  <c:v>ЕСХН</c:v>
                </c:pt>
                <c:pt idx="4">
                  <c:v>патент</c:v>
                </c:pt>
                <c:pt idx="5">
                  <c:v>гос.пошлина</c:v>
                </c:pt>
                <c:pt idx="6">
                  <c:v>аренда</c:v>
                </c:pt>
                <c:pt idx="7">
                  <c:v>штрафы</c:v>
                </c:pt>
                <c:pt idx="8">
                  <c:v>Прочие доходы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175417</c:v>
                </c:pt>
                <c:pt idx="1">
                  <c:v>15961</c:v>
                </c:pt>
                <c:pt idx="2">
                  <c:v>8975</c:v>
                </c:pt>
                <c:pt idx="3">
                  <c:v>328</c:v>
                </c:pt>
                <c:pt idx="4">
                  <c:v>7193</c:v>
                </c:pt>
                <c:pt idx="5">
                  <c:v>14971</c:v>
                </c:pt>
                <c:pt idx="6">
                  <c:v>5997</c:v>
                </c:pt>
                <c:pt idx="7">
                  <c:v>6464</c:v>
                </c:pt>
                <c:pt idx="8">
                  <c:v>10542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2737792"/>
        <c:axId val="272739328"/>
        <c:axId val="0"/>
      </c:bar3DChart>
      <c:catAx>
        <c:axId val="27273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2739328"/>
        <c:crosses val="autoZero"/>
        <c:auto val="1"/>
        <c:lblAlgn val="ctr"/>
        <c:lblOffset val="100"/>
        <c:noMultiLvlLbl val="0"/>
      </c:catAx>
      <c:valAx>
        <c:axId val="2727393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7273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008201273840652"/>
          <c:y val="0.88527062495566433"/>
          <c:w val="0.53672578063297038"/>
          <c:h val="7.8693172612682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579596349753931E-2"/>
          <c:y val="0.1169922041083483"/>
          <c:w val="0.69637087049922108"/>
          <c:h val="0.883007795891651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2.1778538124311096E-2"/>
                  <c:y val="-2.679659902722359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4985847463025497E-2"/>
                  <c:y val="-0.191711949172640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_-* #\ ##0.0\ _₽_-;\-* #\ ##0.0\ _₽_-;_-* "-"??\ _₽_-;_-@_-</c:formatCode>
                <c:ptCount val="2"/>
                <c:pt idx="0">
                  <c:v>128033.7</c:v>
                </c:pt>
                <c:pt idx="1">
                  <c:v>705743.7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95213501538112"/>
          <c:y val="1.9108370674863286E-2"/>
          <c:w val="0.54376375836085"/>
          <c:h val="0.969133640730160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A7BBE3"/>
              </a:solidFill>
              <a:ln>
                <a:solidFill>
                  <a:schemeClr val="accent1"/>
                </a:solidFill>
              </a:ln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92D2F2"/>
              </a:solidFill>
              <a:ln>
                <a:solidFill>
                  <a:schemeClr val="accent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/>
                </a:solidFill>
              </a:ln>
            </c:spPr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1"/>
                </a:solidFill>
              </a:ln>
            </c:spPr>
          </c:dPt>
          <c:dPt>
            <c:idx val="6"/>
            <c:invertIfNegative val="0"/>
            <c:bubble3D val="0"/>
          </c:dPt>
          <c:dLbls>
            <c:dLbl>
              <c:idx val="1"/>
              <c:layout>
                <c:manualLayout>
                  <c:x val="3.5842293906810034E-2"/>
                  <c:y val="-1.4362340360325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налог на доходы физических лиц</c:v>
                </c:pt>
                <c:pt idx="1">
                  <c:v>единый сельскохозяйственный налог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  <c:pt idx="4">
                  <c:v>государственная пошлина</c:v>
                </c:pt>
                <c:pt idx="5">
                  <c:v>акцизы на нефтепродукты</c:v>
                </c:pt>
                <c:pt idx="6">
                  <c:v>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40451</c:v>
                </c:pt>
                <c:pt idx="1">
                  <c:v>173.1</c:v>
                </c:pt>
                <c:pt idx="2">
                  <c:v>9739</c:v>
                </c:pt>
                <c:pt idx="3">
                  <c:v>16647.900000000001</c:v>
                </c:pt>
                <c:pt idx="4">
                  <c:v>86.4</c:v>
                </c:pt>
                <c:pt idx="5">
                  <c:v>45582.3</c:v>
                </c:pt>
                <c:pt idx="6">
                  <c:v>15354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3152256"/>
        <c:axId val="150636416"/>
      </c:barChart>
      <c:valAx>
        <c:axId val="150636416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253152256"/>
        <c:crosses val="autoZero"/>
        <c:crossBetween val="between"/>
      </c:valAx>
      <c:catAx>
        <c:axId val="2531522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0636416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4.2115048118985124E-3"/>
                  <c:y val="-6.64936774527256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0300711482330037E-3"/>
                  <c:y val="5.172729830882463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4.6619823563721202E-4"/>
                  <c:y val="9.53897660767937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379912447196198E-2"/>
                  <c:y val="-0.295085881709111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71381332767555"/>
                      <c:h val="4.2320007904894943E-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3.4039929819069475E-2"/>
                  <c:y val="-4.84568628307400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8743893992417612E-2"/>
                  <c:y val="-9.39157442158171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056075021872266E-2"/>
                  <c:y val="-0.1106005319831385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7.1310615647085823E-2"/>
                  <c:y val="-9.5869942241302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623904991718732E-2"/>
                      <c:h val="4.6602184013638803E-2"/>
                    </c:manualLayout>
                  </c15:layout>
                </c:ext>
              </c:extLst>
            </c:dLbl>
            <c:dLbl>
              <c:idx val="11"/>
              <c:layout>
                <c:manualLayout>
                  <c:x val="6.3191118037328672E-2"/>
                  <c:y val="-7.09892502450099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  <c:pt idx="11">
                  <c:v>ОБСЛУЖИВАНИЕ ГОСУДАРСТВЕННОГО (МУНИЦИПАЛЬНОГО) ДОЛГА</c:v>
                </c:pt>
              </c:strCache>
            </c:strRef>
          </c:cat>
          <c:val>
            <c:numRef>
              <c:f>Лист1!$B$2:$B$13</c:f>
              <c:numCache>
                <c:formatCode>#\ ##0.0</c:formatCode>
                <c:ptCount val="12"/>
                <c:pt idx="0">
                  <c:v>353609.5</c:v>
                </c:pt>
                <c:pt idx="1">
                  <c:v>5950</c:v>
                </c:pt>
                <c:pt idx="2">
                  <c:v>2355</c:v>
                </c:pt>
                <c:pt idx="3">
                  <c:v>27593.1</c:v>
                </c:pt>
                <c:pt idx="4">
                  <c:v>467129.5</c:v>
                </c:pt>
                <c:pt idx="5">
                  <c:v>16934.400000000001</c:v>
                </c:pt>
                <c:pt idx="6">
                  <c:v>1805509.3</c:v>
                </c:pt>
                <c:pt idx="7">
                  <c:v>257182.4</c:v>
                </c:pt>
                <c:pt idx="8">
                  <c:v>862.5</c:v>
                </c:pt>
                <c:pt idx="9">
                  <c:v>38285.599999999999</c:v>
                </c:pt>
                <c:pt idx="10">
                  <c:v>1999.2</c:v>
                </c:pt>
                <c:pt idx="11">
                  <c:v>9.6999999999999993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675278342169097"/>
          <c:y val="1.0795838187373206E-3"/>
          <c:w val="0.33422537484154058"/>
          <c:h val="0.984200592437507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196544388087932E-2"/>
          <c:y val="2.3552654006454808E-2"/>
          <c:w val="0.73435926322744483"/>
          <c:h val="0.952894691987090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Pt>
            <c:idx val="4"/>
            <c:invertIfNegative val="0"/>
            <c:bubble3D val="0"/>
            <c:spPr>
              <a:solidFill>
                <a:srgbClr val="6198AB"/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Pt>
            <c:idx val="7"/>
            <c:invertIfNegative val="0"/>
            <c:bubble3D val="0"/>
            <c:spPr>
              <a:solidFill>
                <a:srgbClr val="D8ECDE"/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Pt>
            <c:idx val="1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Pt>
            <c:idx val="11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0"/>
              <c:layout>
                <c:manualLayout>
                  <c:x val="0"/>
                  <c:y val="-1.73433179502076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3121526178331527E-17"/>
                  <c:y val="1.85338360791761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327339156990009E-17"/>
                  <c:y val="-1.09198668575382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1.30610172217613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2175535251068965E-3"/>
                  <c:y val="6.20933605624717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2175535251068965E-3"/>
                  <c:y val="-2.16256186786541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2175535251068965E-3"/>
                  <c:y val="-1.45606654493020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-2.68646932903261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2.2175535251068965E-3"/>
                  <c:y val="-1.43913965543664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1.1087767625533669E-3"/>
                  <c:y val="-1.09198668575382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  <c:pt idx="11">
                  <c:v>ОБСЛУЖИВАНИЕ ГОСУДАРСТВЕННОГО (МУНИЦИПАЛЬНОГО) ДОЛГА</c:v>
                </c:pt>
                <c:pt idx="12">
                  <c:v>МЕЖБЮДЖЕТНЫЕ ТРАНСФЕРТЫ ОБЩЕГО ХАРАКТЕРА БЮДЖЕТАМ БЮДЖЕТНОЙ СИСТЕМЫ РОССИЙСКОЙ ФЕДЕРАЦИИ</c:v>
                </c:pt>
              </c:strCache>
            </c:strRef>
          </c:cat>
          <c:val>
            <c:numRef>
              <c:f>Лист1!$B$2:$B$14</c:f>
              <c:numCache>
                <c:formatCode>#\ ##0.0</c:formatCode>
                <c:ptCount val="13"/>
                <c:pt idx="0">
                  <c:v>217456.3</c:v>
                </c:pt>
                <c:pt idx="1">
                  <c:v>5873.8</c:v>
                </c:pt>
                <c:pt idx="2">
                  <c:v>503.6</c:v>
                </c:pt>
                <c:pt idx="3">
                  <c:v>24145.200000000001</c:v>
                </c:pt>
                <c:pt idx="4">
                  <c:v>93827.3</c:v>
                </c:pt>
                <c:pt idx="5">
                  <c:v>5974.9</c:v>
                </c:pt>
                <c:pt idx="6">
                  <c:v>83.2</c:v>
                </c:pt>
                <c:pt idx="7">
                  <c:v>179866.3</c:v>
                </c:pt>
                <c:pt idx="9">
                  <c:v>5921.1</c:v>
                </c:pt>
                <c:pt idx="10">
                  <c:v>248</c:v>
                </c:pt>
                <c:pt idx="12">
                  <c:v>299999.90000000002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252712448"/>
        <c:axId val="200854144"/>
      </c:barChart>
      <c:valAx>
        <c:axId val="200854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252712448"/>
        <c:crosses val="autoZero"/>
        <c:crossBetween val="between"/>
      </c:valAx>
      <c:catAx>
        <c:axId val="2527124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0854144"/>
        <c:crosses val="autoZero"/>
        <c:auto val="1"/>
        <c:lblAlgn val="ctr"/>
        <c:lblOffset val="100"/>
        <c:noMultiLvlLbl val="0"/>
      </c:cat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502455862483532"/>
          <c:y val="3.5844880231298198E-2"/>
          <c:w val="0.22638670659977481"/>
          <c:h val="0.89619281547953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6B4E78"/>
            </a:solidFill>
          </c:spPr>
          <c:dPt>
            <c:idx val="0"/>
            <c:bubble3D val="0"/>
            <c:explosion val="4"/>
            <c:spPr>
              <a:solidFill>
                <a:srgbClr val="6B4E78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E3E2EA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1746729.7</c:v>
                </c:pt>
                <c:pt idx="1">
                  <c:v>807065.50000000023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7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12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14"/>
            <c:spPr>
              <a:solidFill>
                <a:srgbClr val="E3E2EA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D9EAF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bg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err="1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РзПз</a:t>
                    </a: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0102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5 460,0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ru-RU" sz="105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err="1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РзПз</a:t>
                    </a: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0103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3 017,6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ru-RU" sz="105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err="1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РзПз</a:t>
                    </a: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0104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dirty="0" smtClean="0"/>
                      <a:t>85 115,7</a:t>
                    </a:r>
                    <a:endParaRPr lang="ru-RU" sz="105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err="1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РзПз</a:t>
                    </a: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0105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2,9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ru-RU" sz="105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err="1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РзПз</a:t>
                    </a: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0106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24 504,6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ru-RU" sz="105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76965167489657E-2"/>
                  <c:y val="-6.84589853274518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i="0" u="none" strike="noStrike" kern="1200" baseline="0" dirty="0" err="1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РзПз</a:t>
                    </a:r>
                    <a:r>
                      <a:rPr lang="ru-RU" sz="1050" b="1" i="0" u="none" strike="noStrike" kern="1200" baseline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0113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1050" b="1" dirty="0" smtClean="0"/>
                      <a:t>18 052,5</a:t>
                    </a:r>
                    <a:endParaRPr lang="ru-RU" sz="105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multiLvlStrRef>
              <c:f>Бюджет!$B$13:$C$18</c:f>
              <c:multiLvlStrCache>
                <c:ptCount val="6"/>
                <c:lvl>
                  <c:pt idx="0">
                    <c:v>Функционирование высшего должностного лица субъекта Российской Федерации и муниципального образования</c:v>
                  </c:pt>
                  <c:pt idx="1">
                    <c:v>Функционирование законодательных (представительных) органов государственной власти и представительных органов муниципальных образований</c:v>
                  </c:pt>
                  <c:pt idx="2">
                    <c:v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c:v>
                  </c:pt>
                  <c:pt idx="3">
                    <c:v>Судебная система</c:v>
                  </c:pt>
                  <c:pt idx="4">
                    <c:v>Обеспечение деятельности финансовых, налоговых и таможенных органов и органов финансового (финансово-бюджетного) надзора</c:v>
                  </c:pt>
                  <c:pt idx="5">
                    <c:v>Другие общегосударственные вопросы</c:v>
                  </c:pt>
                </c:lvl>
                <c:lvl>
                  <c:pt idx="0">
                    <c:v>0102</c:v>
                  </c:pt>
                  <c:pt idx="1">
                    <c:v>0103</c:v>
                  </c:pt>
                  <c:pt idx="2">
                    <c:v>0104</c:v>
                  </c:pt>
                  <c:pt idx="3">
                    <c:v>0105</c:v>
                  </c:pt>
                  <c:pt idx="4">
                    <c:v>0106</c:v>
                  </c:pt>
                  <c:pt idx="5">
                    <c:v>0113</c:v>
                  </c:pt>
                </c:lvl>
              </c:multiLvlStrCache>
            </c:multiLvlStrRef>
          </c:cat>
          <c:val>
            <c:numRef>
              <c:f>Бюджет!$D$13:$D$18</c:f>
              <c:numCache>
                <c:formatCode>#\ ##0.0</c:formatCode>
                <c:ptCount val="6"/>
                <c:pt idx="0">
                  <c:v>5460</c:v>
                </c:pt>
                <c:pt idx="1">
                  <c:v>3017.6</c:v>
                </c:pt>
                <c:pt idx="2">
                  <c:v>85115.7</c:v>
                </c:pt>
                <c:pt idx="3">
                  <c:v>2.9</c:v>
                </c:pt>
                <c:pt idx="4">
                  <c:v>24504.6</c:v>
                </c:pt>
                <c:pt idx="5">
                  <c:v>18052.5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782441389741527"/>
          <c:y val="5.2275763070166979E-2"/>
          <c:w val="0.35964033097557718"/>
          <c:h val="0.810746446231631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153846153846155E-2"/>
          <c:y val="3.1730766828379255E-2"/>
          <c:w val="0.96346153846153848"/>
          <c:h val="0.93653846634324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3368264.4</c:v>
                </c:pt>
                <c:pt idx="1">
                  <c:v>2641726.4</c:v>
                </c:pt>
                <c:pt idx="2">
                  <c:v>2844636.4</c:v>
                </c:pt>
                <c:pt idx="3">
                  <c:v>2779542.6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727872"/>
        <c:axId val="152300160"/>
      </c:barChart>
      <c:catAx>
        <c:axId val="1297278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2300160"/>
        <c:crosses val="autoZero"/>
        <c:auto val="1"/>
        <c:lblAlgn val="ctr"/>
        <c:lblOffset val="100"/>
        <c:noMultiLvlLbl val="0"/>
      </c:catAx>
      <c:valAx>
        <c:axId val="152300160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2972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Жилищное хозяйство (РзПр 0501)</c:v>
                </c:pt>
              </c:strCache>
            </c:strRef>
          </c:tx>
          <c:spPr>
            <a:solidFill>
              <a:srgbClr val="D9EAF5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11798.2</c:v>
                </c:pt>
                <c:pt idx="1">
                  <c:v>45732.4</c:v>
                </c:pt>
                <c:pt idx="2">
                  <c:v>4144.5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Другие вопросы в области жилищно-коммунального хозяйства (РзПр 0505)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53516</c:v>
                </c:pt>
                <c:pt idx="1">
                  <c:v>60741.7</c:v>
                </c:pt>
                <c:pt idx="2">
                  <c:v>69157.8</c:v>
                </c:pt>
              </c:numCache>
            </c:numRef>
          </c:val>
          <c:shape val="cylinder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Коммунальное хозяйство(РзПр 0502)</c:v>
                </c:pt>
              </c:strCache>
            </c:strRef>
          </c:tx>
          <c:spPr>
            <a:solidFill>
              <a:srgbClr val="E5E1E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2023г.</c:v>
                </c:pt>
                <c:pt idx="1">
                  <c:v>2024 г.</c:v>
                </c:pt>
                <c:pt idx="2">
                  <c:v>2025 г.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 formatCode="#\ ##0.0">
                  <c:v>407226.5</c:v>
                </c:pt>
                <c:pt idx="2" formatCode="#\ ##0.0">
                  <c:v>299999.90000000002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4549760"/>
        <c:axId val="274563840"/>
        <c:axId val="0"/>
      </c:bar3DChart>
      <c:catAx>
        <c:axId val="274549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4563840"/>
        <c:crosses val="autoZero"/>
        <c:auto val="1"/>
        <c:lblAlgn val="ctr"/>
        <c:lblOffset val="100"/>
        <c:noMultiLvlLbl val="0"/>
      </c:catAx>
      <c:valAx>
        <c:axId val="2745638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274549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567052515871428"/>
          <c:y val="4.4736517553962456E-2"/>
          <c:w val="0.18423781809882461"/>
          <c:h val="0.674375781770458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260162601626018E-2"/>
          <c:y val="3.8095238095238099E-2"/>
          <c:w val="0.9352790047585513"/>
          <c:h val="0.905460254968128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Дошкольное образование(РзПр 0701)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Лист1!$B$2:$B$5</c:f>
              <c:numCache>
                <c:formatCode>#\ ##0.0</c:formatCode>
                <c:ptCount val="4"/>
                <c:pt idx="0">
                  <c:v>292147.90000000002</c:v>
                </c:pt>
                <c:pt idx="1">
                  <c:v>331077.90000000002</c:v>
                </c:pt>
                <c:pt idx="2">
                  <c:v>442501.1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Общее образование(РзПр 0702)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Лист1!$C$2:$C$5</c:f>
              <c:numCache>
                <c:formatCode>#\ ##0.0</c:formatCode>
                <c:ptCount val="4"/>
                <c:pt idx="0">
                  <c:v>1661017.1</c:v>
                </c:pt>
                <c:pt idx="1">
                  <c:v>1211488.1000000001</c:v>
                </c:pt>
                <c:pt idx="2">
                  <c:v>1197934.8999999999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Дополнительное образование детей(РзПр 0703)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Лист1!$D$2:$D$5</c:f>
              <c:numCache>
                <c:formatCode>#\ ##0.0</c:formatCode>
                <c:ptCount val="4"/>
                <c:pt idx="0">
                  <c:v>87986.5</c:v>
                </c:pt>
                <c:pt idx="1">
                  <c:v>107175.8</c:v>
                </c:pt>
                <c:pt idx="2">
                  <c:v>114221.1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Молодежная политика(РзПр 0707)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Лист1!$E$2:$E$5</c:f>
              <c:numCache>
                <c:formatCode>#\ ##0.0</c:formatCode>
                <c:ptCount val="4"/>
                <c:pt idx="0">
                  <c:v>8322.7999999999993</c:v>
                </c:pt>
                <c:pt idx="1">
                  <c:v>6139</c:v>
                </c:pt>
                <c:pt idx="2">
                  <c:v>8424.6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Другие вопросы в области образования(РзПр 0709)</c:v>
                </c:pt>
              </c:strCache>
            </c:strRef>
          </c:tx>
          <c:spPr>
            <a:solidFill>
              <a:srgbClr val="E5E1EB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6070460704607047E-2"/>
                  <c:y val="-9.52380952380952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32520325203252E-2"/>
                  <c:y val="-2.38095238095255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3360433604336043E-2"/>
                  <c:y val="-4.7619047619047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Лист1!$F$2:$F$5</c:f>
              <c:numCache>
                <c:formatCode>#\ ##0.0</c:formatCode>
                <c:ptCount val="4"/>
                <c:pt idx="0">
                  <c:v>42242.3</c:v>
                </c:pt>
                <c:pt idx="1">
                  <c:v>37719.699999999997</c:v>
                </c:pt>
                <c:pt idx="2">
                  <c:v>42344.3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3319808"/>
        <c:axId val="273321344"/>
        <c:axId val="0"/>
      </c:bar3DChart>
      <c:catAx>
        <c:axId val="27331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3321344"/>
        <c:crosses val="autoZero"/>
        <c:auto val="1"/>
        <c:lblAlgn val="ctr"/>
        <c:lblOffset val="100"/>
        <c:noMultiLvlLbl val="0"/>
      </c:catAx>
      <c:valAx>
        <c:axId val="273321344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27331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754244586614169"/>
          <c:y val="7.0689538807649041E-2"/>
          <c:w val="0.27426078576115487"/>
          <c:h val="0.728309523809523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D9EAF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Культура(РзПр 0801)</c:v>
                </c:pt>
                <c:pt idx="1">
                  <c:v>Другие вопросы в области культуры, кинематографии(РзПр 0804)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55630.2</c:v>
                </c:pt>
                <c:pt idx="1">
                  <c:v>18696.900000000001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Культура(РзПр 0801)</c:v>
                </c:pt>
                <c:pt idx="1">
                  <c:v>Другие вопросы в области культуры, кинематографии(РзПр 0804)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0">
                  <c:v>56979</c:v>
                </c:pt>
                <c:pt idx="1">
                  <c:v>19172.7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Культура(РзПр 0801)</c:v>
                </c:pt>
                <c:pt idx="1">
                  <c:v>Другие вопросы в области культуры, кинематографии(РзПр 0804)</c:v>
                </c:pt>
              </c:strCache>
            </c:strRef>
          </c:cat>
          <c:val>
            <c:numRef>
              <c:f>Лист1!$D$2:$D$3</c:f>
              <c:numCache>
                <c:formatCode>#\ ##0.0</c:formatCode>
                <c:ptCount val="2"/>
                <c:pt idx="0">
                  <c:v>53757.599999999999</c:v>
                </c:pt>
                <c:pt idx="1">
                  <c:v>23558.6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3478784"/>
        <c:axId val="273352960"/>
      </c:barChart>
      <c:catAx>
        <c:axId val="2734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3352960"/>
        <c:crosses val="autoZero"/>
        <c:auto val="1"/>
        <c:lblAlgn val="ctr"/>
        <c:lblOffset val="100"/>
        <c:noMultiLvlLbl val="0"/>
      </c:catAx>
      <c:valAx>
        <c:axId val="27335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347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249217492952677E-2"/>
          <c:y val="2.65268818355349E-2"/>
          <c:w val="0.96654310126292009"/>
          <c:h val="0.67093690283511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1990407673860472E-3"/>
                  <c:y val="-2.74704327836903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811521866189762E-3"/>
                  <c:y val="9.436819994763926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570,0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652949218438951E-2"/>
                      <c:h val="5.273621958018782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Погибшие                                                (50 тыс.руб.)</c:v>
                </c:pt>
                <c:pt idx="1">
                  <c:v>Получившие увечья                               (20,0 тыс.руб.)</c:v>
                </c:pt>
                <c:pt idx="2">
                  <c:v>Уходящие на СВО                             (5,0 тыс.руб.)</c:v>
                </c:pt>
                <c:pt idx="3">
                  <c:v>Уходящие на  СВО                                                       (военная часть)                                                   (15,0 тыс.руб.)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2300</c:v>
                </c:pt>
                <c:pt idx="1">
                  <c:v>120</c:v>
                </c:pt>
                <c:pt idx="2">
                  <c:v>460</c:v>
                </c:pt>
                <c:pt idx="3">
                  <c:v>570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199040767386091E-3"/>
                  <c:y val="-2.97596355156646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Погибшие                                                (50 тыс.руб.)</c:v>
                </c:pt>
                <c:pt idx="1">
                  <c:v>Получившие увечья                               (20,0 тыс.руб.)</c:v>
                </c:pt>
                <c:pt idx="2">
                  <c:v>Уходящие на СВО                             (5,0 тыс.руб.)</c:v>
                </c:pt>
                <c:pt idx="3">
                  <c:v>Уходящие на  СВО                                                       (военная часть)                                                   (15,0 тыс.руб.)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2800</c:v>
                </c:pt>
                <c:pt idx="1">
                  <c:v>0</c:v>
                </c:pt>
                <c:pt idx="2">
                  <c:v>220</c:v>
                </c:pt>
                <c:pt idx="3">
                  <c:v>150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4941056"/>
        <c:axId val="274942592"/>
      </c:barChart>
      <c:catAx>
        <c:axId val="27494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4942592"/>
        <c:crosses val="autoZero"/>
        <c:auto val="1"/>
        <c:lblAlgn val="ctr"/>
        <c:lblOffset val="100"/>
        <c:noMultiLvlLbl val="0"/>
      </c:catAx>
      <c:valAx>
        <c:axId val="2749425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7494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402877697841728"/>
          <c:y val="0.95476319098998641"/>
          <c:w val="0.17194244604316547"/>
          <c:h val="4.523682195141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Сумма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_-* #\ ##0\ _₽_-;\-* #\ ##0\ _₽_-;_-* "-"??\ _₽_-;_-@_-</c:formatCode>
                <c:ptCount val="3"/>
                <c:pt idx="0">
                  <c:v>301264</c:v>
                </c:pt>
                <c:pt idx="1">
                  <c:v>268653</c:v>
                </c:pt>
                <c:pt idx="2">
                  <c:v>320719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4979840"/>
        <c:axId val="274989824"/>
      </c:barChart>
      <c:catAx>
        <c:axId val="2749798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4989824"/>
        <c:crosses val="autoZero"/>
        <c:auto val="1"/>
        <c:lblAlgn val="ctr"/>
        <c:lblOffset val="100"/>
        <c:noMultiLvlLbl val="0"/>
      </c:catAx>
      <c:valAx>
        <c:axId val="2749898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_₽_-;\-* #\ ##0\ _₽_-;_-* &quot;-&quot;??\ _₽_-;_-@_-" sourceLinked="1"/>
        <c:majorTickMark val="none"/>
        <c:minorTickMark val="none"/>
        <c:tickLblPos val="nextTo"/>
        <c:crossAx val="274979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Сумма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_-* #\ ##0\ _₽_-;\-* #\ ##0\ _₽_-;_-* "-"??\ _₽_-;_-@_-</c:formatCode>
                <c:ptCount val="3"/>
                <c:pt idx="0">
                  <c:v>168</c:v>
                </c:pt>
                <c:pt idx="1">
                  <c:v>9423</c:v>
                </c:pt>
                <c:pt idx="2">
                  <c:v>15303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274782848"/>
        <c:axId val="274788736"/>
      </c:barChart>
      <c:catAx>
        <c:axId val="27478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4788736"/>
        <c:crosses val="autoZero"/>
        <c:auto val="1"/>
        <c:lblAlgn val="ctr"/>
        <c:lblOffset val="100"/>
        <c:noMultiLvlLbl val="0"/>
      </c:catAx>
      <c:valAx>
        <c:axId val="274788736"/>
        <c:scaling>
          <c:orientation val="minMax"/>
        </c:scaling>
        <c:delete val="0"/>
        <c:axPos val="l"/>
        <c:numFmt formatCode="_-* #\ ##0\ _₽_-;\-* #\ ##0\ _₽_-;_-* &quot;-&quot;??\ _₽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4782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/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2.8416520085427472E-17"/>
                  <c:y val="-4.5159848082745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6833040170854945E-17"/>
                  <c:y val="-4.8170504621594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Лист1!$B$2:$B$5</c:f>
              <c:numCache>
                <c:formatCode>_-* #\ ##0.0\ _₽_-;\-* #\ ##0.0\ _₽_-;_-* "-"??\ _₽_-;_-@_-</c:formatCode>
                <c:ptCount val="4"/>
                <c:pt idx="0">
                  <c:v>11466.3</c:v>
                </c:pt>
                <c:pt idx="1">
                  <c:v>11466.3</c:v>
                </c:pt>
                <c:pt idx="2">
                  <c:v>10373</c:v>
                </c:pt>
                <c:pt idx="3">
                  <c:v>6916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5000"/>
                    <a:lumMod val="110000"/>
                  </a:schemeClr>
                </a:gs>
                <a:gs pos="88000">
                  <a:schemeClr val="accent2">
                    <a:tint val="90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5000"/>
                    <a:lumMod val="110000"/>
                  </a:schemeClr>
                </a:gs>
                <a:gs pos="88000">
                  <a:schemeClr val="accent3">
                    <a:tint val="90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5335808"/>
        <c:axId val="275345792"/>
        <c:axId val="275337664"/>
      </c:bar3DChart>
      <c:catAx>
        <c:axId val="27533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5345792"/>
        <c:crosses val="autoZero"/>
        <c:auto val="1"/>
        <c:lblAlgn val="ctr"/>
        <c:lblOffset val="100"/>
        <c:noMultiLvlLbl val="0"/>
      </c:catAx>
      <c:valAx>
        <c:axId val="275345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.0\ _₽_-;\-* #\ ##0.0\ _₽_-;_-* &quot;-&quot;??\ _₽_-;_-@_-" sourceLinked="1"/>
        <c:majorTickMark val="none"/>
        <c:minorTickMark val="none"/>
        <c:tickLblPos val="nextTo"/>
        <c:crossAx val="275335808"/>
        <c:crosses val="autoZero"/>
        <c:crossBetween val="between"/>
      </c:valAx>
      <c:serAx>
        <c:axId val="275337664"/>
        <c:scaling>
          <c:orientation val="minMax"/>
        </c:scaling>
        <c:delete val="1"/>
        <c:axPos val="b"/>
        <c:majorTickMark val="none"/>
        <c:minorTickMark val="none"/>
        <c:tickLblPos val="nextTo"/>
        <c:crossAx val="275345792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78925168262721E-2"/>
          <c:y val="4.1967294589920053E-2"/>
          <c:w val="0.96346153846153848"/>
          <c:h val="0.93653846634324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97A8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2829.6</c:v>
                </c:pt>
                <c:pt idx="1">
                  <c:v>-4957.3999999999996</c:v>
                </c:pt>
                <c:pt idx="2">
                  <c:v>-26252.799999999999</c:v>
                </c:pt>
                <c:pt idx="3">
                  <c:v>4397.3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0241280"/>
        <c:axId val="130242816"/>
      </c:barChart>
      <c:catAx>
        <c:axId val="130241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0242816"/>
        <c:crosses val="autoZero"/>
        <c:auto val="1"/>
        <c:lblAlgn val="ctr"/>
        <c:lblOffset val="100"/>
        <c:noMultiLvlLbl val="0"/>
      </c:catAx>
      <c:valAx>
        <c:axId val="130242816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30241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923076923076927E-3"/>
          <c:y val="5.5745735757863027E-2"/>
          <c:w val="0.96346153846153848"/>
          <c:h val="0.93653846634324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119634.4</c:v>
                </c:pt>
                <c:pt idx="1">
                  <c:v>526542.69999999995</c:v>
                </c:pt>
                <c:pt idx="2">
                  <c:v>980749.2</c:v>
                </c:pt>
                <c:pt idx="3">
                  <c:v>833777.4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0545536"/>
        <c:axId val="130547072"/>
      </c:barChart>
      <c:catAx>
        <c:axId val="130545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0547072"/>
        <c:crosses val="autoZero"/>
        <c:auto val="1"/>
        <c:lblAlgn val="ctr"/>
        <c:lblOffset val="100"/>
        <c:noMultiLvlLbl val="0"/>
      </c:catAx>
      <c:valAx>
        <c:axId val="130547072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3054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153846153846155E-2"/>
          <c:y val="3.1730766828379255E-2"/>
          <c:w val="0.96346153846153848"/>
          <c:h val="0.93653846634324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1206172.8999999999</c:v>
                </c:pt>
                <c:pt idx="1">
                  <c:v>531266.1</c:v>
                </c:pt>
                <c:pt idx="2">
                  <c:v>1004213.5</c:v>
                </c:pt>
                <c:pt idx="3">
                  <c:v>833899.6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0939904"/>
        <c:axId val="130424832"/>
      </c:barChart>
      <c:catAx>
        <c:axId val="1509399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0424832"/>
        <c:crosses val="autoZero"/>
        <c:auto val="1"/>
        <c:lblAlgn val="ctr"/>
        <c:lblOffset val="100"/>
        <c:noMultiLvlLbl val="0"/>
      </c:catAx>
      <c:valAx>
        <c:axId val="130424832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5093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78925168262721E-2"/>
          <c:y val="4.1967294589920053E-2"/>
          <c:w val="0.96346153846153848"/>
          <c:h val="0.93653846634324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97A8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-9829.5</c:v>
                </c:pt>
                <c:pt idx="1">
                  <c:v>-4723.5</c:v>
                </c:pt>
                <c:pt idx="2">
                  <c:v>-23464.3</c:v>
                </c:pt>
                <c:pt idx="3">
                  <c:v>-122.2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0443136"/>
        <c:axId val="130470656"/>
      </c:barChart>
      <c:catAx>
        <c:axId val="130443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0470656"/>
        <c:crosses val="autoZero"/>
        <c:auto val="1"/>
        <c:lblAlgn val="ctr"/>
        <c:lblOffset val="100"/>
        <c:noMultiLvlLbl val="0"/>
      </c:catAx>
      <c:valAx>
        <c:axId val="130470656"/>
        <c:scaling>
          <c:orientation val="minMax"/>
        </c:scaling>
        <c:delete val="1"/>
        <c:axPos val="l"/>
        <c:numFmt formatCode="#\ ##0.0" sourceLinked="1"/>
        <c:majorTickMark val="none"/>
        <c:minorTickMark val="none"/>
        <c:tickLblPos val="nextTo"/>
        <c:crossAx val="13044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7395016372945377E-3"/>
          <c:y val="3.0866453434998452E-2"/>
          <c:w val="0.98129251700680276"/>
          <c:h val="0.6684166832023813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52376772238937E-2"/>
                  <c:y val="-6.43328700574927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483518439661347E-3"/>
                  <c:y val="-6.0108894437787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8700784663982086E-2"/>
                  <c:y val="-5.4449450463614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_-* #\ ##0.0\ _₽_-;\-* #\ ##0.0\ _₽_-;_-* "-"??\ _₽_-;_-@_-</c:formatCode>
                <c:ptCount val="3"/>
                <c:pt idx="0">
                  <c:v>302988</c:v>
                </c:pt>
                <c:pt idx="1">
                  <c:v>335377</c:v>
                </c:pt>
                <c:pt idx="2">
                  <c:v>373882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52433839903387E-2"/>
                  <c:y val="-0.318611975332471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700785683869521E-2"/>
                  <c:y val="-0.293312683691247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3245839402635091E-2"/>
                  <c:y val="-0.25284364955030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Лист1!$C$2:$C$4</c:f>
              <c:numCache>
                <c:formatCode>_-* #\ ##0.0\ _₽_-;\-* #\ ##0.0\ _₽_-;_-* "-"??\ _₽_-;_-@_-</c:formatCode>
                <c:ptCount val="3"/>
                <c:pt idx="0">
                  <c:v>3579914</c:v>
                </c:pt>
                <c:pt idx="1">
                  <c:v>2525704</c:v>
                </c:pt>
                <c:pt idx="2">
                  <c:v>2607813.2999999998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50673280"/>
        <c:axId val="150674816"/>
        <c:axId val="0"/>
      </c:bar3DChart>
      <c:catAx>
        <c:axId val="150673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0674816"/>
        <c:crosses val="autoZero"/>
        <c:auto val="1"/>
        <c:lblAlgn val="ctr"/>
        <c:lblOffset val="100"/>
        <c:noMultiLvlLbl val="0"/>
      </c:catAx>
      <c:valAx>
        <c:axId val="150674816"/>
        <c:scaling>
          <c:orientation val="minMax"/>
        </c:scaling>
        <c:delete val="1"/>
        <c:axPos val="l"/>
        <c:numFmt formatCode="_-* #\ ##0.0\ _₽_-;\-* #\ ##0.0\ _₽_-;_-* &quot;-&quot;??\ _₽_-;_-@_-" sourceLinked="1"/>
        <c:majorTickMark val="out"/>
        <c:minorTickMark val="none"/>
        <c:tickLblPos val="nextTo"/>
        <c:crossAx val="1506732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2716774228452155"/>
          <c:y val="0.76469109822856818"/>
          <c:w val="0.55741386622082922"/>
          <c:h val="0.11969577597345221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054849405596274E-2"/>
          <c:y val="0.11945412703732167"/>
          <c:w val="0.95421487023668328"/>
          <c:h val="0.545890032530260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9541702977409936E-2"/>
                  <c:y val="2.6545361563849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7601574803149646E-2"/>
                  <c:y val="-5.97905732571731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44444444444444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1622845239378883E-3"/>
                  <c:y val="2.212113463654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  <c:pt idx="4">
                  <c:v>Прочие безвозмездные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288465</c:v>
                </c:pt>
                <c:pt idx="1">
                  <c:v>1276086</c:v>
                </c:pt>
                <c:pt idx="2">
                  <c:v>1969461</c:v>
                </c:pt>
                <c:pt idx="3">
                  <c:v>43810</c:v>
                </c:pt>
                <c:pt idx="4">
                  <c:v>2092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2486853571813665E-2"/>
                  <c:y val="-2.6545361563849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111111111111151E-2"/>
                  <c:y val="-6.7621753971498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899912510936133E-2"/>
                  <c:y val="-8.31161873618182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9012423447069035E-2"/>
                  <c:y val="-6.3734424674444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405711309844721E-2"/>
                  <c:y val="-8.84845385461642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  <c:pt idx="4">
                  <c:v>Прочие безвозмездные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341910</c:v>
                </c:pt>
                <c:pt idx="1">
                  <c:v>1369488</c:v>
                </c:pt>
                <c:pt idx="2">
                  <c:v>694458</c:v>
                </c:pt>
                <c:pt idx="3">
                  <c:v>77628</c:v>
                </c:pt>
                <c:pt idx="4">
                  <c:v>42220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0548494055962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9559230096237971E-2"/>
                  <c:y val="-3.772605776233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571653543307006E-2"/>
                  <c:y val="1.7159788033857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3421872265966672E-2"/>
                  <c:y val="-1.3143440853697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994741428725466E-2"/>
                  <c:y val="3.9818042345773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  <c:pt idx="4">
                  <c:v>Прочие безвозмездные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360849.2</c:v>
                </c:pt>
                <c:pt idx="1">
                  <c:v>1472723</c:v>
                </c:pt>
                <c:pt idx="2">
                  <c:v>489500.3</c:v>
                </c:pt>
                <c:pt idx="3">
                  <c:v>83960</c:v>
                </c:pt>
                <c:pt idx="4">
                  <c:v>130371.7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751872"/>
        <c:axId val="150770048"/>
        <c:axId val="0"/>
      </c:bar3DChart>
      <c:catAx>
        <c:axId val="15075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0"/>
          <a:lstStyle/>
          <a:p>
            <a:pPr>
              <a:defRPr sz="1000" b="1" i="0" u="none" strike="noStrike" kern="1200" baseline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0770048"/>
        <c:crosses val="autoZero"/>
        <c:auto val="1"/>
        <c:lblAlgn val="ctr"/>
        <c:lblOffset val="100"/>
        <c:noMultiLvlLbl val="0"/>
      </c:catAx>
      <c:valAx>
        <c:axId val="1507700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075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267304336040555"/>
          <c:y val="0.91539811762541923"/>
          <c:w val="0.54726058528979171"/>
          <c:h val="8.46020181442075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собственных доходов консолидированного бюджета за 202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гг.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7851331681756757"/>
          <c:y val="4.0933058304831182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1758484251343045E-2"/>
          <c:y val="0.17634482074197655"/>
          <c:w val="0.94461476736021766"/>
          <c:h val="0.54408862034239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8644501278772379E-2"/>
                  <c:y val="3.2618430770958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1381074168797957E-3"/>
                  <c:y val="2.7958654946535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32225063938619E-2"/>
                  <c:y val="3.7278206595380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32225063938619E-2"/>
                  <c:y val="4.659775824422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1841432225063186E-3"/>
                  <c:y val="2.7958654946535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 </c:v>
                </c:pt>
                <c:pt idx="2">
                  <c:v>УСН</c:v>
                </c:pt>
                <c:pt idx="3">
                  <c:v>Налог на имущество</c:v>
                </c:pt>
                <c:pt idx="4">
                  <c:v>Земельный налог</c:v>
                </c:pt>
                <c:pt idx="5">
                  <c:v>Гос. пошлина</c:v>
                </c:pt>
                <c:pt idx="6">
                  <c:v>Прочие доходы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176085</c:v>
                </c:pt>
                <c:pt idx="1">
                  <c:v>46742</c:v>
                </c:pt>
                <c:pt idx="2">
                  <c:v>28020</c:v>
                </c:pt>
                <c:pt idx="3">
                  <c:v>5528</c:v>
                </c:pt>
                <c:pt idx="4">
                  <c:v>14115</c:v>
                </c:pt>
                <c:pt idx="5">
                  <c:v>5426</c:v>
                </c:pt>
                <c:pt idx="6">
                  <c:v>27072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8.1839821173248489E-3"/>
                  <c:y val="-1.8639103297690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6924789326094844E-3"/>
                  <c:y val="-5.6961176519498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4719562243502719E-3"/>
                  <c:y val="-2.1289949668547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4.0920716112531966E-3"/>
                  <c:y val="-1.8639103297690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0833333333333333E-3"/>
                  <c:y val="-5.6598644306488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 </c:v>
                </c:pt>
                <c:pt idx="2">
                  <c:v>УСН</c:v>
                </c:pt>
                <c:pt idx="3">
                  <c:v>Налог на имущество</c:v>
                </c:pt>
                <c:pt idx="4">
                  <c:v>Земельный налог</c:v>
                </c:pt>
                <c:pt idx="5">
                  <c:v>Гос. пошлина</c:v>
                </c:pt>
                <c:pt idx="6">
                  <c:v>Прочие доходы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189325</c:v>
                </c:pt>
                <c:pt idx="1">
                  <c:v>52489</c:v>
                </c:pt>
                <c:pt idx="2">
                  <c:v>28274</c:v>
                </c:pt>
                <c:pt idx="3">
                  <c:v>6238</c:v>
                </c:pt>
                <c:pt idx="4">
                  <c:v>15852</c:v>
                </c:pt>
                <c:pt idx="5">
                  <c:v>9054</c:v>
                </c:pt>
                <c:pt idx="6">
                  <c:v>34145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6CCAF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887468030690537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414322250639385E-2"/>
                  <c:y val="1.8638369474725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368286445012786E-2"/>
                  <c:y val="1.8639103297690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8414353472573794E-2"/>
                  <c:y val="-3.625377643504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8644501278772379E-2"/>
                  <c:y val="-1.3979327473267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3616589649959965E-2"/>
                  <c:y val="2.249526256710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2966751918158567E-2"/>
                  <c:y val="-9.31955164884512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 </c:v>
                </c:pt>
                <c:pt idx="2">
                  <c:v>УСН</c:v>
                </c:pt>
                <c:pt idx="3">
                  <c:v>Налог на имущество</c:v>
                </c:pt>
                <c:pt idx="4">
                  <c:v>Земельный налог</c:v>
                </c:pt>
                <c:pt idx="5">
                  <c:v>Гос. пошлина</c:v>
                </c:pt>
                <c:pt idx="6">
                  <c:v>Прочие доходы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215868</c:v>
                </c:pt>
                <c:pt idx="1">
                  <c:v>54561</c:v>
                </c:pt>
                <c:pt idx="2">
                  <c:v>15961.3</c:v>
                </c:pt>
                <c:pt idx="3">
                  <c:v>9738</c:v>
                </c:pt>
                <c:pt idx="4">
                  <c:v>16646</c:v>
                </c:pt>
                <c:pt idx="5">
                  <c:v>15058.6</c:v>
                </c:pt>
                <c:pt idx="6">
                  <c:v>46042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967424"/>
        <c:axId val="150968960"/>
        <c:axId val="0"/>
      </c:bar3DChart>
      <c:catAx>
        <c:axId val="15096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0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0968960"/>
        <c:crosses val="autoZero"/>
        <c:auto val="1"/>
        <c:lblAlgn val="ctr"/>
        <c:lblOffset val="100"/>
        <c:noMultiLvlLbl val="0"/>
      </c:catAx>
      <c:valAx>
        <c:axId val="1509689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096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040953499143659"/>
          <c:y val="0.87680789146069738"/>
          <c:w val="0.23553281557999506"/>
          <c:h val="8.1423161051260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0.01505</cdr:x>
      <cdr:y>0.2728</cdr:y>
    </cdr:from>
    <cdr:to>
      <cdr:x>0.80896</cdr:x>
      <cdr:y>0.2728</cdr:y>
    </cdr:to>
    <cdr:cxnSp macro="">
      <cdr:nvCxnSpPr>
        <cdr:cNvPr id="11" name="Прямая соединительная линия 10"/>
        <cdr:cNvCxnSpPr/>
      </cdr:nvCxnSpPr>
      <cdr:spPr>
        <a:xfrm xmlns:a="http://schemas.openxmlformats.org/drawingml/2006/main">
          <a:off x="111637" y="412764"/>
          <a:ext cx="588743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97A85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0.38606</cdr:x>
      <cdr:y>0.25137</cdr:y>
    </cdr:from>
    <cdr:to>
      <cdr:x>0.5003</cdr:x>
      <cdr:y>0.31779</cdr:y>
    </cdr:to>
    <cdr:sp macro="" textlink="">
      <cdr:nvSpPr>
        <cdr:cNvPr id="4" name="TextBox 3"/>
        <cdr:cNvSpPr txBox="1"/>
      </cdr:nvSpPr>
      <cdr:spPr>
        <a:xfrm xmlns:a="http://schemas.openxmlformats.org/drawingml/2006/main" rot="1485054">
          <a:off x="2997886" y="1121330"/>
          <a:ext cx="887105" cy="296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1 093,3</a:t>
          </a:r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0.5965</cdr:x>
      <cdr:y>0.37484</cdr:y>
    </cdr:from>
    <cdr:to>
      <cdr:x>0.71467</cdr:x>
      <cdr:y>0.43906</cdr:y>
    </cdr:to>
    <cdr:sp macro="" textlink="">
      <cdr:nvSpPr>
        <cdr:cNvPr id="9" name="TextBox 8"/>
        <cdr:cNvSpPr txBox="1"/>
      </cdr:nvSpPr>
      <cdr:spPr>
        <a:xfrm xmlns:a="http://schemas.openxmlformats.org/drawingml/2006/main" rot="2543238">
          <a:off x="4631970" y="1672153"/>
          <a:ext cx="917617" cy="286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3 457,0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0.39344</cdr:x>
      <cdr:y>0.31674</cdr:y>
    </cdr:from>
    <cdr:to>
      <cdr:x>0.48175</cdr:x>
      <cdr:y>0.38506</cdr:y>
    </cdr:to>
    <cdr:cxnSp macro="">
      <cdr:nvCxnSpPr>
        <cdr:cNvPr id="5" name="Прямая со стрелкой 4"/>
        <cdr:cNvCxnSpPr/>
      </cdr:nvCxnSpPr>
      <cdr:spPr>
        <a:xfrm xmlns:a="http://schemas.openxmlformats.org/drawingml/2006/main">
          <a:off x="3055143" y="1412950"/>
          <a:ext cx="685800" cy="3048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0.19718</cdr:x>
      <cdr:y>0.31674</cdr:y>
    </cdr:from>
    <cdr:to>
      <cdr:x>0.29551</cdr:x>
      <cdr:y>0.32126</cdr:y>
    </cdr:to>
    <cdr:cxnSp macro="">
      <cdr:nvCxnSpPr>
        <cdr:cNvPr id="10" name="Прямая соединительная линия 9"/>
        <cdr:cNvCxnSpPr/>
      </cdr:nvCxnSpPr>
      <cdr:spPr>
        <a:xfrm xmlns:a="http://schemas.openxmlformats.org/drawingml/2006/main">
          <a:off x="1531143" y="1412950"/>
          <a:ext cx="763557" cy="2016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0.57988</cdr:x>
      <cdr:y>0.3509</cdr:y>
    </cdr:from>
    <cdr:to>
      <cdr:x>0.67801</cdr:x>
      <cdr:y>0.52172</cdr:y>
    </cdr:to>
    <cdr:cxnSp macro="">
      <cdr:nvCxnSpPr>
        <cdr:cNvPr id="12" name="Прямая со стрелкой 11"/>
        <cdr:cNvCxnSpPr/>
      </cdr:nvCxnSpPr>
      <cdr:spPr>
        <a:xfrm xmlns:a="http://schemas.openxmlformats.org/drawingml/2006/main">
          <a:off x="4502943" y="1565350"/>
          <a:ext cx="762000" cy="762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0.01505</cdr:x>
      <cdr:y>0.00576</cdr:y>
    </cdr:from>
    <cdr:to>
      <cdr:x>0.80896</cdr:x>
      <cdr:y>0.00576</cdr:y>
    </cdr:to>
    <cdr:cxnSp macro="">
      <cdr:nvCxnSpPr>
        <cdr:cNvPr id="11" name="Прямая соединительная линия 10"/>
        <cdr:cNvCxnSpPr/>
      </cdr:nvCxnSpPr>
      <cdr:spPr>
        <a:xfrm xmlns:a="http://schemas.openxmlformats.org/drawingml/2006/main">
          <a:off x="111637" y="8714"/>
          <a:ext cx="588746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497A85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0.12697</cdr:x>
      <cdr:y>0</cdr:y>
    </cdr:from>
    <cdr:to>
      <cdr:x>0.9582</cdr:x>
      <cdr:y>0.11065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74835" y="0"/>
          <a:ext cx="5072514" cy="317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0.18691</cdr:x>
      <cdr:y>0.09053</cdr:y>
    </cdr:from>
    <cdr:to>
      <cdr:x>0.8888</cdr:x>
      <cdr:y>0.23807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40594" y="259882"/>
          <a:ext cx="4283242" cy="4235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4" name="TextBox 3"/>
        <cdr:cNvSpPr txBox="1"/>
      </cdr:nvSpPr>
      <cdr:spPr>
        <a:xfrm xmlns:a="http://schemas.openxmlformats.org/drawingml/2006/main" flipV="1">
          <a:off x="-5876223" y="-789272"/>
          <a:ext cx="0" cy="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0.22319</cdr:x>
      <cdr:y>0.04024</cdr:y>
    </cdr:from>
    <cdr:to>
      <cdr:x>0.94085</cdr:x>
      <cdr:y>0.21125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61975" y="115503"/>
          <a:ext cx="4379495" cy="490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0.40942</cdr:x>
      <cdr:y>0.17747</cdr:y>
    </cdr:from>
    <cdr:to>
      <cdr:x>0.50493</cdr:x>
      <cdr:y>0.30273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91542" y="341223"/>
          <a:ext cx="721191" cy="2408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26 %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0.28256</cdr:x>
      <cdr:y>0.39874</cdr:y>
    </cdr:from>
    <cdr:to>
      <cdr:x>0.37338</cdr:x>
      <cdr:y>0.51916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33600" y="766675"/>
          <a:ext cx="685800" cy="2315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74 %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0.49066</cdr:x>
      <cdr:y>0.1734</cdr:y>
    </cdr:from>
    <cdr:to>
      <cdr:x>0.63851</cdr:x>
      <cdr:y>0.27334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3351" y="561876"/>
          <a:ext cx="167640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35</a:t>
          </a:r>
          <a:r>
            <a:rPr lang="ru-RU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  <a:endParaRPr lang="ru-RU" sz="105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0.30123</cdr:x>
      <cdr:y>0.47749</cdr:y>
    </cdr:from>
    <cdr:to>
      <cdr:x>0.39363</cdr:x>
      <cdr:y>0.56164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415464" y="1547242"/>
          <a:ext cx="1047750" cy="272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0.32517</cdr:x>
      <cdr:y>0.46455</cdr:y>
    </cdr:from>
    <cdr:to>
      <cdr:x>0.43689</cdr:x>
      <cdr:y>0.53317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686926" y="1505325"/>
          <a:ext cx="1266825" cy="2223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5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%</a:t>
          </a:r>
          <a:endParaRPr lang="ru-RU" sz="105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0.27182</cdr:x>
      <cdr:y>0.59213</cdr:y>
    </cdr:from>
    <cdr:to>
      <cdr:x>0.33651</cdr:x>
      <cdr:y>0.67444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082089" y="1918717"/>
          <a:ext cx="7334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  <a:endParaRPr lang="ru-RU" sz="105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0.01751</cdr:x>
      <cdr:y>0.8664</cdr:y>
    </cdr:from>
    <cdr:to>
      <cdr:x>0.40469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47892" y="3854218"/>
          <a:ext cx="3270188" cy="59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eaLnBrk="1" hangingPunct="1"/>
          <a:r>
            <a:rPr lang="ru-RU" altLang="ru-RU" sz="1400" b="1" dirty="0" smtClean="0">
              <a:latin typeface="Times New Roman" pitchFamily="18" charset="0"/>
              <a:cs typeface="Times New Roman" pitchFamily="18" charset="0"/>
            </a:rPr>
            <a:t>Общая сумма расходов консолидированного  бюджета составила  </a:t>
          </a:r>
          <a:r>
            <a:rPr lang="ru-RU" altLang="ru-RU" sz="1400" b="1" u="sng" dirty="0" smtClean="0">
              <a:latin typeface="Times New Roman" pitchFamily="18" charset="0"/>
              <a:cs typeface="Times New Roman" pitchFamily="18" charset="0"/>
            </a:rPr>
            <a:t>2 977 420,3  тыс. руб</a:t>
          </a:r>
          <a:r>
            <a:rPr lang="ru-RU" altLang="ru-RU" sz="1400" b="1" u="sng" dirty="0">
              <a:latin typeface="Times New Roman" pitchFamily="18" charset="0"/>
              <a:cs typeface="Times New Roman" pitchFamily="18" charset="0"/>
            </a:rPr>
            <a:t>.</a:t>
          </a:r>
          <a:endParaRPr lang="ru-RU" sz="1400" u="sng" dirty="0"/>
        </a:p>
      </cdr:txBody>
    </cdr:sp>
  </cdr:relSizeAnchor>
  <cdr:relSizeAnchor xmlns:cdr="http://schemas.openxmlformats.org/drawingml/2006/chartDrawing">
    <cdr:from>
      <cdr:x>0.24821</cdr:x>
      <cdr:y>0.21269</cdr:y>
    </cdr:from>
    <cdr:to>
      <cdr:x>0.29896</cdr:x>
      <cdr:y>0.26086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95237" y="1261534"/>
          <a:ext cx="5715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  <a:endParaRPr lang="ru-RU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0.14514</cdr:x>
      <cdr:y>0.57059</cdr:y>
    </cdr:from>
    <cdr:to>
      <cdr:x>0.25647</cdr:x>
      <cdr:y>0.62777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1212056" y="2303693"/>
          <a:ext cx="929722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56 чел.</a:t>
          </a:r>
          <a:endParaRPr lang="ru-RU" sz="9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0.31936</cdr:x>
      <cdr:y>0.6556</cdr:y>
    </cdr:from>
    <cdr:to>
      <cdr:x>0.43069</cdr:x>
      <cdr:y>0.71277</cdr:y>
    </cdr:to>
    <cdr:sp macro="" textlink="">
      <cdr:nvSpPr>
        <cdr:cNvPr id="4" name="TextBox 9"/>
        <cdr:cNvSpPr txBox="1"/>
      </cdr:nvSpPr>
      <cdr:spPr>
        <a:xfrm xmlns:a="http://schemas.openxmlformats.org/drawingml/2006/main">
          <a:off x="2667000" y="2646906"/>
          <a:ext cx="929721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 чел.</a:t>
          </a:r>
          <a:endParaRPr lang="ru-RU" sz="9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0.62047</cdr:x>
      <cdr:y>0.63851</cdr:y>
    </cdr:from>
    <cdr:to>
      <cdr:x>0.73179</cdr:x>
      <cdr:y>0.69568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5181600" y="2577888"/>
          <a:ext cx="92963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44 чел.</a:t>
          </a:r>
          <a:endParaRPr lang="ru-RU" sz="9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0.56022</cdr:x>
      <cdr:y>0.62777</cdr:y>
    </cdr:from>
    <cdr:to>
      <cdr:x>0.6296</cdr:x>
      <cdr:y>0.68494</cdr:y>
    </cdr:to>
    <cdr:sp macro="" textlink="">
      <cdr:nvSpPr>
        <cdr:cNvPr id="6" name="TextBox 9"/>
        <cdr:cNvSpPr txBox="1"/>
      </cdr:nvSpPr>
      <cdr:spPr>
        <a:xfrm xmlns:a="http://schemas.openxmlformats.org/drawingml/2006/main">
          <a:off x="4678405" y="2534525"/>
          <a:ext cx="579395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92 чел.</a:t>
          </a:r>
          <a:endParaRPr lang="ru-RU" sz="9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0.79384</cdr:x>
      <cdr:y>0.62777</cdr:y>
    </cdr:from>
    <cdr:to>
      <cdr:x>0.90517</cdr:x>
      <cdr:y>0.68494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6629400" y="2534525"/>
          <a:ext cx="929722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38 чел.</a:t>
          </a:r>
          <a:endParaRPr lang="ru-RU" sz="9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0.036</cdr:x>
      <cdr:y>0.83922</cdr:y>
    </cdr:from>
    <cdr:to>
      <cdr:x>0.37411</cdr:x>
      <cdr:y>0.98702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00608" y="3388254"/>
          <a:ext cx="2823592" cy="596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2024 год: 3 450,0 </a:t>
          </a:r>
          <a:r>
            <a:rPr lang="ru-RU" sz="1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endParaRPr lang="ru-RU" sz="1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2025 год: 3 170,0 </a:t>
          </a:r>
          <a:r>
            <a:rPr lang="ru-RU" sz="1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0.86684</cdr:x>
      <cdr:y>0.65049</cdr:y>
    </cdr:from>
    <cdr:to>
      <cdr:x>0.94896</cdr:x>
      <cdr:y>0.69347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7239000" y="2626254"/>
          <a:ext cx="685800" cy="1735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 чел.</a:t>
          </a:r>
          <a:endParaRPr lang="ru-RU" sz="9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0.48771</cdr:x>
      <cdr:y>0.14092</cdr:y>
    </cdr:from>
    <cdr:to>
      <cdr:x>0.61219</cdr:x>
      <cdr:y>0.20865</cdr:y>
    </cdr:to>
    <cdr:sp macro="" textlink="">
      <cdr:nvSpPr>
        <cdr:cNvPr id="2" name="TextBox 12"/>
        <cdr:cNvSpPr txBox="1"/>
      </cdr:nvSpPr>
      <cdr:spPr>
        <a:xfrm xmlns:a="http://schemas.openxmlformats.org/drawingml/2006/main" rot="20971703">
          <a:off x="3624771" y="544368"/>
          <a:ext cx="9251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kern="0"/>
          </a:defPPr>
        </a:lstStyle>
        <a:p xmlns:a="http://schemas.openxmlformats.org/drawingml/2006/main"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+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19 455</a:t>
          </a:r>
          <a:endParaRPr lang="ru-RU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813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D5AEB-4211-4CAC-AF1B-D2586F75FE57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300413"/>
            <a:ext cx="79248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813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938A1-38F0-4BE9-8265-8196034D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404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2A3C157-7CCC-4362-8D4E-985F0606388E}" type="datetime1">
              <a:rPr lang="ru-RU" smtClean="0"/>
              <a:t>11.06.2026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036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2A3C157-7CCC-4362-8D4E-985F0606388E}" type="datetime1">
              <a:rPr lang="ru-RU" smtClean="0"/>
              <a:t>11.06.2026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34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2A3C157-7CCC-4362-8D4E-985F0606388E}" type="datetime1">
              <a:rPr lang="ru-RU" smtClean="0"/>
              <a:t>11.06.2026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23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12509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12509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89495" y="1641067"/>
            <a:ext cx="2447925" cy="3550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12509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12509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12509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4C200A-24A8-43AD-A980-E284C50657F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967328" cy="6858000"/>
          </a:xfrm>
          <a:custGeom>
            <a:avLst/>
            <a:gdLst>
              <a:gd name="connsiteX0" fmla="*/ 0 w 3658111"/>
              <a:gd name="connsiteY0" fmla="*/ 0 h 6858000"/>
              <a:gd name="connsiteX1" fmla="*/ 3658111 w 3658111"/>
              <a:gd name="connsiteY1" fmla="*/ 0 h 6858000"/>
              <a:gd name="connsiteX2" fmla="*/ 3658111 w 3658111"/>
              <a:gd name="connsiteY2" fmla="*/ 6858000 h 6858000"/>
              <a:gd name="connsiteX3" fmla="*/ 0 w 3658111"/>
              <a:gd name="connsiteY3" fmla="*/ 6858000 h 6858000"/>
              <a:gd name="connsiteX4" fmla="*/ 0 w 3658111"/>
              <a:gd name="connsiteY4" fmla="*/ 0 h 6858000"/>
              <a:gd name="connsiteX0" fmla="*/ 0 w 6113634"/>
              <a:gd name="connsiteY0" fmla="*/ 0 h 6878548"/>
              <a:gd name="connsiteX1" fmla="*/ 3658111 w 6113634"/>
              <a:gd name="connsiteY1" fmla="*/ 0 h 6878548"/>
              <a:gd name="connsiteX2" fmla="*/ 6113634 w 6113634"/>
              <a:gd name="connsiteY2" fmla="*/ 6878548 h 6878548"/>
              <a:gd name="connsiteX3" fmla="*/ 0 w 6113634"/>
              <a:gd name="connsiteY3" fmla="*/ 6858000 h 6878548"/>
              <a:gd name="connsiteX4" fmla="*/ 0 w 6113634"/>
              <a:gd name="connsiteY4" fmla="*/ 0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3634" h="6878548">
                <a:moveTo>
                  <a:pt x="0" y="0"/>
                </a:moveTo>
                <a:lnTo>
                  <a:pt x="3658111" y="0"/>
                </a:lnTo>
                <a:lnTo>
                  <a:pt x="6113634" y="687854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75" baseline="0">
                <a:latin typeface="Arial" pitchFamily="34" charset="0"/>
                <a:cs typeface="Arial" pitchFamily="34" charset="0"/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465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840" y="395478"/>
            <a:ext cx="456755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2750" y="1645920"/>
            <a:ext cx="9295130" cy="477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31452" y="6397049"/>
            <a:ext cx="369188" cy="264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12509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zalari.ru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s://t.me/kf5z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5.png"/><Relationship Id="rId3" Type="http://schemas.openxmlformats.org/officeDocument/2006/relationships/image" Target="../media/image61.png"/><Relationship Id="rId21" Type="http://schemas.openxmlformats.org/officeDocument/2006/relationships/image" Target="../media/image78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4.png"/><Relationship Id="rId2" Type="http://schemas.openxmlformats.org/officeDocument/2006/relationships/image" Target="../media/image60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24" Type="http://schemas.openxmlformats.org/officeDocument/2006/relationships/image" Target="../media/image81.png"/><Relationship Id="rId5" Type="http://schemas.openxmlformats.org/officeDocument/2006/relationships/image" Target="../media/image63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hyperlink" Target="mailto:nogliki@sakhminfin.ru" TargetMode="External"/><Relationship Id="rId22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chart" Target="../charts/chart1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chart" Target="../charts/chart3.xml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chart" Target="../charts/chart4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chart" Target="../charts/chart6.xml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object 97"/>
          <p:cNvGrpSpPr/>
          <p:nvPr/>
        </p:nvGrpSpPr>
        <p:grpSpPr>
          <a:xfrm>
            <a:off x="0" y="0"/>
            <a:ext cx="4544567" cy="6858000"/>
            <a:chOff x="0" y="0"/>
            <a:chExt cx="4953000" cy="6858000"/>
          </a:xfrm>
        </p:grpSpPr>
        <p:pic>
          <p:nvPicPr>
            <p:cNvPr id="98" name="object 9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316" y="0"/>
              <a:ext cx="4280916" cy="685800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55" y="56388"/>
              <a:ext cx="3906011" cy="680160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071" y="0"/>
              <a:ext cx="4757928" cy="6857999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4613148" cy="6858000"/>
            </a:xfrm>
            <a:prstGeom prst="rect">
              <a:avLst/>
            </a:prstGeom>
          </p:spPr>
        </p:pic>
      </p:grpSp>
      <p:sp>
        <p:nvSpPr>
          <p:cNvPr id="103" name="object 103"/>
          <p:cNvSpPr txBox="1"/>
          <p:nvPr/>
        </p:nvSpPr>
        <p:spPr>
          <a:xfrm>
            <a:off x="5367020" y="6483197"/>
            <a:ext cx="4363720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lang="ru-RU" sz="1050" b="1" spc="-10" dirty="0" smtClean="0">
                <a:solidFill>
                  <a:srgbClr val="1F3863"/>
                </a:solidFill>
                <a:latin typeface="Arial"/>
                <a:cs typeface="Arial"/>
              </a:rPr>
              <a:t>Комитет по финансам администрации </a:t>
            </a:r>
            <a:r>
              <a:rPr lang="ru-RU" sz="1050" b="1" spc="-10" dirty="0" err="1" smtClean="0">
                <a:solidFill>
                  <a:srgbClr val="1F3863"/>
                </a:solidFill>
                <a:latin typeface="Arial"/>
                <a:cs typeface="Arial"/>
              </a:rPr>
              <a:t>Заларинского</a:t>
            </a:r>
            <a:r>
              <a:rPr lang="ru-RU" sz="1050" b="1" spc="-10" dirty="0" smtClean="0">
                <a:solidFill>
                  <a:srgbClr val="1F3863"/>
                </a:solidFill>
                <a:latin typeface="Arial"/>
                <a:cs typeface="Arial"/>
              </a:rPr>
              <a:t> муниципального округа Иркутской области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038600" y="1295400"/>
            <a:ext cx="5486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ОТЧЕТ ОБ ИСПОЛНЕНИИ БЮДЖЕТА МУНИЦИПАЛЬНОГО ОБРАЗОВАНИЯ «ЗАЛАРИНСКИЙ РАЙОН», ПОСЕЛЕНИЙ ВХОДЯЩИХ В СОСТАВ ЗАЛАРИНСКОГО МУНИЦИПАЛЬНОГО ОБРАЗОВАНИЯ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ЗА 2025 ГОД.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4" y="1524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Бюджет для граждан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70417"/>
              </p:ext>
            </p:extLst>
          </p:nvPr>
        </p:nvGraphicFramePr>
        <p:xfrm>
          <a:off x="304801" y="1044569"/>
          <a:ext cx="9296399" cy="5584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761"/>
                <a:gridCol w="1039729"/>
                <a:gridCol w="1299661"/>
                <a:gridCol w="1299661"/>
                <a:gridCol w="1024439"/>
                <a:gridCol w="1009148"/>
              </a:tblGrid>
              <a:tr h="34013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по видам бюджетной классификации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2" marR="9372" marT="93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5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2024г.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2025г.     </a:t>
                      </a:r>
                      <a:endParaRPr lang="ru-RU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2025г. Исполнено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доходы, из них: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177 863,0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198 268,0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244 583,0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222 856,0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137 016,0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147 319,0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191 285,0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175 417,0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88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4 141,0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7 194,0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Упрощенная система налогообложения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28 020,0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28 273,0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19 150,0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15 961,0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государственная пошлина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5 337,0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9 005,0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14 972,0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акцизы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6 868,0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8 048,0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9 313,0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8 975,0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ЕНВД ,    ЕСХН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-252,0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1 482,0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неналоговые доходы, из них: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10 197,0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10 670,0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23 112,0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22 992,0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</a:tr>
              <a:tr h="65832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доходы, получаемые в виде арендной платы за земельные участки и плата по соглашениям об установлении сервитута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1 912,0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3 314,0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3 883,0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88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оказания услуг и компенсации затрат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плата при пользовании природными ресурсами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2 496,0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1 122,0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88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7 870,0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7 801,0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штрафы, санкции, возмещение ущерба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2 972,0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2 617,0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6 425,0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6 464,0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88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неналоговые доходы(инициативные платежи)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1 959,0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2 043,0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3 465,0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3 462,0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04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собственные доходы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188 060,0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208 938,0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267 695,0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245 848,0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</a:tr>
            </a:tbl>
          </a:graphicData>
        </a:graphic>
      </p:graphicFrame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351840" y="335660"/>
            <a:ext cx="63537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</a:t>
            </a:r>
            <a:r>
              <a:rPr spc="-1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«</a:t>
            </a:r>
            <a:r>
              <a:rPr lang="ru-RU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3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840" y="395478"/>
            <a:ext cx="8792160" cy="276999"/>
          </a:xfrm>
        </p:spPr>
        <p:txBody>
          <a:bodyPr/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2024-2025 года.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2750" y="1645920"/>
            <a:ext cx="9295130" cy="553998"/>
          </a:xfrm>
        </p:spPr>
        <p:txBody>
          <a:bodyPr/>
          <a:lstStyle/>
          <a:p>
            <a:r>
              <a:rPr lang="ru-RU" dirty="0" smtClean="0"/>
              <a:t>Безвозмездные поступления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301509"/>
              </p:ext>
            </p:extLst>
          </p:nvPr>
        </p:nvGraphicFramePr>
        <p:xfrm>
          <a:off x="306388" y="990598"/>
          <a:ext cx="9294813" cy="5334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2756"/>
                <a:gridCol w="1563730"/>
                <a:gridCol w="1463652"/>
                <a:gridCol w="1563730"/>
                <a:gridCol w="1200945"/>
              </a:tblGrid>
              <a:tr h="66675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  <a:p>
                      <a:pPr algn="ctr" rtl="0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  <a:p>
                      <a:pPr algn="ctr" rtl="0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  <a:p>
                      <a:pPr algn="ctr" rtl="0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поступления, в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2 427 831,3 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2 427 831,30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2 550 688,70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2 538 091,60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F5"/>
                    </a:solidFill>
                  </a:tcPr>
                </a:tc>
              </a:tr>
              <a:tr h="66675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Дотация на выравнивание бюджетной обеспеченности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183 635,6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183 635,60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287 376,00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287 376,00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Дотация на сбалансированность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158 274,6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158 274,60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73 473,00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73 473,00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Субсидии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581 350,7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581 350,70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235 463,30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226 424,40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Субвенции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1 363 669,7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1 363 669,70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1 466 976,80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1 466 838,70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Иные межбюджетные трансферты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99 024,8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99 024,80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387 042,90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383 622,80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41 875,9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41 875,90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100 356,70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100 356,70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0025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 из бюджетов муниципальных районов</a:t>
                      </a:r>
                      <a:b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-  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82" marR="9382" marT="938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-   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0" fontAlgn="b"/>
                      <a:r>
                        <a:rPr lang="ru-RU" sz="1600" u="none" strike="noStrike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619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4870" y="441350"/>
            <a:ext cx="6172200" cy="4215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Доходы бюджетов поселений </a:t>
            </a:r>
            <a:r>
              <a:rPr lang="ru-RU" sz="1650" dirty="0" err="1">
                <a:latin typeface="Times New Roman" pitchFamily="18" charset="0"/>
                <a:cs typeface="Times New Roman" pitchFamily="18" charset="0"/>
              </a:rPr>
              <a:t>Заларинского</a:t>
            </a: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 района 2025 г.                                          ( </a:t>
            </a:r>
            <a:r>
              <a:rPr lang="ru-RU" sz="1650" dirty="0" smtClean="0">
                <a:latin typeface="Times New Roman" pitchFamily="18" charset="0"/>
                <a:cs typeface="Times New Roman" pitchFamily="18" charset="0"/>
              </a:rPr>
              <a:t>833 777,4 </a:t>
            </a:r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тыс. рублей)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24040785"/>
              </p:ext>
            </p:extLst>
          </p:nvPr>
        </p:nvGraphicFramePr>
        <p:xfrm>
          <a:off x="533401" y="1211584"/>
          <a:ext cx="8915400" cy="1922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/>
          </p:nvPr>
        </p:nvGraphicFramePr>
        <p:xfrm>
          <a:off x="685800" y="3824229"/>
          <a:ext cx="8503920" cy="2652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851660" y="3113900"/>
            <a:ext cx="6172200" cy="60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4290" tIns="34290" rIns="34290" bIns="3429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/>
            <a:r>
              <a:rPr lang="ru-RU" sz="1650" dirty="0">
                <a:latin typeface="Times New Roman" pitchFamily="18" charset="0"/>
                <a:cs typeface="Times New Roman" pitchFamily="18" charset="0"/>
              </a:rPr>
              <a:t>Структура собственных доходов бюджетов поселений 2025 г.                  (128 033,7 тыс. рублей)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76600" y="3886200"/>
            <a:ext cx="6143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91000" y="6116721"/>
            <a:ext cx="11322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6889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942658727"/>
              </p:ext>
            </p:extLst>
          </p:nvPr>
        </p:nvGraphicFramePr>
        <p:xfrm>
          <a:off x="749167" y="966788"/>
          <a:ext cx="8446169" cy="55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Прямоугольник 2"/>
          <p:cNvSpPr>
            <a:spLocks noChangeArrowheads="1"/>
          </p:cNvSpPr>
          <p:nvPr/>
        </p:nvSpPr>
        <p:spPr bwMode="auto">
          <a:xfrm>
            <a:off x="1206742" y="276807"/>
            <a:ext cx="76324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консолидированного бюджета </a:t>
            </a:r>
            <a:r>
              <a:rPr lang="ru-RU" alt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расходам за 202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(без учета внутренних оборотов)</a:t>
            </a:r>
            <a:endParaRPr lang="ru-RU" alt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995613" y="3570074"/>
            <a:ext cx="5786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33800" y="2519166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5412" y="2607755"/>
            <a:ext cx="477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</a:p>
        </p:txBody>
      </p:sp>
      <p:sp>
        <p:nvSpPr>
          <p:cNvPr id="5" name="TextBox 4"/>
          <p:cNvSpPr txBox="1"/>
          <p:nvPr/>
        </p:nvSpPr>
        <p:spPr>
          <a:xfrm rot="208375">
            <a:off x="4392214" y="2999299"/>
            <a:ext cx="5643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7382" y="3621271"/>
            <a:ext cx="3786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</a:p>
        </p:txBody>
      </p:sp>
    </p:spTree>
    <p:extLst>
      <p:ext uri="{BB962C8B-B14F-4D97-AF65-F5344CB8AC3E}">
        <p14:creationId xmlns:p14="http://schemas.microsoft.com/office/powerpoint/2010/main" val="607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288017361"/>
              </p:ext>
            </p:extLst>
          </p:nvPr>
        </p:nvGraphicFramePr>
        <p:xfrm>
          <a:off x="467629" y="1011198"/>
          <a:ext cx="9133571" cy="538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Прямоугольник 2"/>
          <p:cNvSpPr>
            <a:spLocks noChangeArrowheads="1"/>
          </p:cNvSpPr>
          <p:nvPr/>
        </p:nvSpPr>
        <p:spPr bwMode="auto">
          <a:xfrm>
            <a:off x="1066800" y="263432"/>
            <a:ext cx="731392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муниципальных образований входящих в состав </a:t>
            </a:r>
            <a:r>
              <a:rPr lang="ru-RU" altLang="ru-RU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alt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по 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расходам за 2025 год (</a:t>
            </a:r>
            <a:r>
              <a:rPr lang="ru-RU" alt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altLang="ru-RU" sz="1500" b="1" dirty="0"/>
          </a:p>
        </p:txBody>
      </p:sp>
      <p:sp>
        <p:nvSpPr>
          <p:cNvPr id="4" name="TextBox 1"/>
          <p:cNvSpPr txBox="1"/>
          <p:nvPr/>
        </p:nvSpPr>
        <p:spPr>
          <a:xfrm>
            <a:off x="762000" y="1524000"/>
            <a:ext cx="2590800" cy="10412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>Общая сумма расходов </a:t>
            </a:r>
            <a:r>
              <a:rPr lang="ru-RU" altLang="ru-RU" sz="1200" b="1" dirty="0" smtClean="0">
                <a:latin typeface="Times New Roman" pitchFamily="18" charset="0"/>
                <a:cs typeface="Times New Roman" pitchFamily="18" charset="0"/>
              </a:rPr>
              <a:t>бюджетов 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ru-RU" altLang="ru-RU" sz="1200" b="1" dirty="0" smtClean="0">
                <a:latin typeface="Times New Roman" pitchFamily="18" charset="0"/>
                <a:cs typeface="Times New Roman" pitchFamily="18" charset="0"/>
              </a:rPr>
              <a:t>составила  </a:t>
            </a:r>
            <a:r>
              <a:rPr lang="ru-RU" altLang="ru-RU" sz="1200" b="1" u="sng" dirty="0" smtClean="0">
                <a:latin typeface="Times New Roman" pitchFamily="18" charset="0"/>
                <a:cs typeface="Times New Roman" pitchFamily="18" charset="0"/>
              </a:rPr>
              <a:t>833 899,6 </a:t>
            </a:r>
            <a:r>
              <a:rPr lang="ru-RU" altLang="ru-RU" sz="1200" b="1" u="sng" dirty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sz="1200" b="1" u="sng" dirty="0"/>
          </a:p>
        </p:txBody>
      </p:sp>
    </p:spTree>
    <p:extLst>
      <p:ext uri="{BB962C8B-B14F-4D97-AF65-F5344CB8AC3E}">
        <p14:creationId xmlns:p14="http://schemas.microsoft.com/office/powerpoint/2010/main" val="55955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829" y="136016"/>
            <a:ext cx="4814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Расходы</a:t>
            </a:r>
            <a:r>
              <a:rPr spc="-80" dirty="0"/>
              <a:t> </a:t>
            </a:r>
            <a:r>
              <a:rPr spc="-10" dirty="0"/>
              <a:t>бюджета</a:t>
            </a:r>
            <a:r>
              <a:rPr spc="-60" dirty="0"/>
              <a:t> </a:t>
            </a:r>
            <a:r>
              <a:rPr dirty="0"/>
              <a:t>(общее</a:t>
            </a:r>
            <a:r>
              <a:rPr spc="-50" dirty="0"/>
              <a:t> </a:t>
            </a:r>
            <a:r>
              <a:rPr spc="-10" dirty="0"/>
              <a:t>представление)</a:t>
            </a:r>
          </a:p>
        </p:txBody>
      </p:sp>
      <p:sp>
        <p:nvSpPr>
          <p:cNvPr id="3" name="object 3"/>
          <p:cNvSpPr/>
          <p:nvPr/>
        </p:nvSpPr>
        <p:spPr>
          <a:xfrm>
            <a:off x="387095" y="611123"/>
            <a:ext cx="4307205" cy="373380"/>
          </a:xfrm>
          <a:custGeom>
            <a:avLst/>
            <a:gdLst/>
            <a:ahLst/>
            <a:cxnLst/>
            <a:rect l="l" t="t" r="r" b="b"/>
            <a:pathLst>
              <a:path w="4307205" h="373380">
                <a:moveTo>
                  <a:pt x="4244594" y="0"/>
                </a:moveTo>
                <a:lnTo>
                  <a:pt x="62230" y="0"/>
                </a:lnTo>
                <a:lnTo>
                  <a:pt x="38008" y="4883"/>
                </a:lnTo>
                <a:lnTo>
                  <a:pt x="18227" y="18208"/>
                </a:lnTo>
                <a:lnTo>
                  <a:pt x="4890" y="37986"/>
                </a:lnTo>
                <a:lnTo>
                  <a:pt x="0" y="62229"/>
                </a:lnTo>
                <a:lnTo>
                  <a:pt x="0" y="311150"/>
                </a:lnTo>
                <a:lnTo>
                  <a:pt x="4890" y="335393"/>
                </a:lnTo>
                <a:lnTo>
                  <a:pt x="18227" y="355171"/>
                </a:lnTo>
                <a:lnTo>
                  <a:pt x="38008" y="368496"/>
                </a:lnTo>
                <a:lnTo>
                  <a:pt x="62230" y="373379"/>
                </a:lnTo>
                <a:lnTo>
                  <a:pt x="4244594" y="373379"/>
                </a:lnTo>
                <a:lnTo>
                  <a:pt x="4268837" y="368496"/>
                </a:lnTo>
                <a:lnTo>
                  <a:pt x="4288615" y="355171"/>
                </a:lnTo>
                <a:lnTo>
                  <a:pt x="4301940" y="335393"/>
                </a:lnTo>
                <a:lnTo>
                  <a:pt x="4306824" y="311150"/>
                </a:lnTo>
                <a:lnTo>
                  <a:pt x="4306824" y="62229"/>
                </a:lnTo>
                <a:lnTo>
                  <a:pt x="4301940" y="37986"/>
                </a:lnTo>
                <a:lnTo>
                  <a:pt x="4288615" y="18208"/>
                </a:lnTo>
                <a:lnTo>
                  <a:pt x="4268837" y="4883"/>
                </a:lnTo>
                <a:lnTo>
                  <a:pt x="4244594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8774" y="656920"/>
            <a:ext cx="3763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Как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распределяются</a:t>
            </a:r>
            <a:r>
              <a:rPr sz="1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</a:t>
            </a:r>
            <a:r>
              <a:rPr sz="1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бюджета: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21563" y="1482852"/>
            <a:ext cx="4470400" cy="4161154"/>
            <a:chOff x="321563" y="1482852"/>
            <a:chExt cx="4470400" cy="416115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300" y="1583395"/>
              <a:ext cx="4354131" cy="40600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563" y="1482852"/>
              <a:ext cx="4469892" cy="21549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35863" y="1574292"/>
              <a:ext cx="4246245" cy="1976755"/>
            </a:xfrm>
            <a:custGeom>
              <a:avLst/>
              <a:gdLst/>
              <a:ahLst/>
              <a:cxnLst/>
              <a:rect l="l" t="t" r="r" b="b"/>
              <a:pathLst>
                <a:path w="4246245" h="1976754">
                  <a:moveTo>
                    <a:pt x="4245864" y="0"/>
                  </a:moveTo>
                  <a:lnTo>
                    <a:pt x="0" y="0"/>
                  </a:lnTo>
                  <a:lnTo>
                    <a:pt x="0" y="1976627"/>
                  </a:lnTo>
                  <a:lnTo>
                    <a:pt x="4245864" y="1976627"/>
                  </a:lnTo>
                  <a:lnTo>
                    <a:pt x="4245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5863" y="1574292"/>
              <a:ext cx="4246245" cy="1976755"/>
            </a:xfrm>
            <a:custGeom>
              <a:avLst/>
              <a:gdLst/>
              <a:ahLst/>
              <a:cxnLst/>
              <a:rect l="l" t="t" r="r" b="b"/>
              <a:pathLst>
                <a:path w="4246245" h="1976754">
                  <a:moveTo>
                    <a:pt x="0" y="1976627"/>
                  </a:moveTo>
                  <a:lnTo>
                    <a:pt x="4245864" y="1976627"/>
                  </a:lnTo>
                  <a:lnTo>
                    <a:pt x="4245864" y="0"/>
                  </a:lnTo>
                  <a:lnTo>
                    <a:pt x="0" y="0"/>
                  </a:lnTo>
                  <a:lnTo>
                    <a:pt x="0" y="1976627"/>
                  </a:lnTo>
                  <a:close/>
                </a:path>
              </a:pathLst>
            </a:custGeom>
            <a:ln w="12700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15213" y="1723135"/>
            <a:ext cx="27209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Общегосударственные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вопросы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dirty="0">
                <a:latin typeface="Microsoft Sans Serif"/>
                <a:cs typeface="Microsoft Sans Serif"/>
              </a:rPr>
              <a:t>Национальная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экономика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Жилищно</a:t>
            </a:r>
            <a:r>
              <a:rPr sz="1200" spc="-10" dirty="0">
                <a:latin typeface="Arial MT"/>
                <a:cs typeface="Arial MT"/>
              </a:rPr>
              <a:t>-</a:t>
            </a:r>
            <a:r>
              <a:rPr sz="1200" spc="-10" dirty="0">
                <a:latin typeface="Microsoft Sans Serif"/>
                <a:cs typeface="Microsoft Sans Serif"/>
              </a:rPr>
              <a:t>коммунальное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хозяйство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Образование</a:t>
            </a:r>
            <a:endParaRPr sz="1200">
              <a:latin typeface="Microsoft Sans Serif"/>
              <a:cs typeface="Microsoft Sans Serif"/>
            </a:endParaRPr>
          </a:p>
          <a:p>
            <a:pPr marL="184785" indent="-172085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78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Культура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dirty="0">
                <a:latin typeface="Microsoft Sans Serif"/>
                <a:cs typeface="Microsoft Sans Serif"/>
              </a:rPr>
              <a:t>Социальная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политика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spc="-25" dirty="0">
                <a:latin typeface="Microsoft Sans Serif"/>
                <a:cs typeface="Microsoft Sans Serif"/>
              </a:rPr>
              <a:t>Физическая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культура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спорт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Средства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массовой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информации</a:t>
            </a:r>
            <a:endParaRPr sz="1200">
              <a:latin typeface="Microsoft Sans Serif"/>
              <a:cs typeface="Microsoft Sans Serif"/>
            </a:endParaRPr>
          </a:p>
          <a:p>
            <a:pPr marL="184150" indent="-171450">
              <a:lnSpc>
                <a:spcPct val="100000"/>
              </a:lnSpc>
              <a:buClr>
                <a:srgbClr val="78627E"/>
              </a:buClr>
              <a:buFont typeface="Wingdings"/>
              <a:buChar char=""/>
              <a:tabLst>
                <a:tab pos="184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Другие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97179" y="3870959"/>
            <a:ext cx="4486910" cy="1769745"/>
            <a:chOff x="297179" y="3870959"/>
            <a:chExt cx="4486910" cy="176974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179" y="3870959"/>
              <a:ext cx="4486656" cy="17693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11479" y="3959351"/>
              <a:ext cx="4262755" cy="1597660"/>
            </a:xfrm>
            <a:custGeom>
              <a:avLst/>
              <a:gdLst/>
              <a:ahLst/>
              <a:cxnLst/>
              <a:rect l="l" t="t" r="r" b="b"/>
              <a:pathLst>
                <a:path w="4262755" h="1597660">
                  <a:moveTo>
                    <a:pt x="4262628" y="0"/>
                  </a:moveTo>
                  <a:lnTo>
                    <a:pt x="0" y="0"/>
                  </a:lnTo>
                  <a:lnTo>
                    <a:pt x="0" y="1597152"/>
                  </a:lnTo>
                  <a:lnTo>
                    <a:pt x="4262628" y="1597152"/>
                  </a:lnTo>
                  <a:lnTo>
                    <a:pt x="4262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1479" y="3959351"/>
              <a:ext cx="4262755" cy="1597660"/>
            </a:xfrm>
            <a:custGeom>
              <a:avLst/>
              <a:gdLst/>
              <a:ahLst/>
              <a:cxnLst/>
              <a:rect l="l" t="t" r="r" b="b"/>
              <a:pathLst>
                <a:path w="4262755" h="1597660">
                  <a:moveTo>
                    <a:pt x="0" y="1597152"/>
                  </a:moveTo>
                  <a:lnTo>
                    <a:pt x="4262628" y="1597152"/>
                  </a:lnTo>
                  <a:lnTo>
                    <a:pt x="4262628" y="0"/>
                  </a:lnTo>
                  <a:lnTo>
                    <a:pt x="0" y="0"/>
                  </a:lnTo>
                  <a:lnTo>
                    <a:pt x="0" y="1597152"/>
                  </a:lnTo>
                  <a:close/>
                </a:path>
              </a:pathLst>
            </a:custGeom>
            <a:ln w="12700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17830" y="4100906"/>
            <a:ext cx="4250055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 indent="-168910">
              <a:lnSpc>
                <a:spcPct val="100000"/>
              </a:lnSpc>
              <a:spcBef>
                <a:spcPts val="100"/>
              </a:spcBef>
              <a:buFont typeface="Arial MT"/>
              <a:buAutoNum type="arabicPeriod"/>
              <a:tabLst>
                <a:tab pos="254000" algn="l"/>
              </a:tabLst>
            </a:pPr>
            <a:r>
              <a:rPr lang="ru-RU" sz="1200" dirty="0" smtClean="0">
                <a:latin typeface="Microsoft Sans Serif"/>
                <a:cs typeface="Microsoft Sans Serif"/>
              </a:rPr>
              <a:t>Комитет по финансам</a:t>
            </a:r>
            <a:endParaRPr sz="1200" dirty="0">
              <a:latin typeface="Microsoft Sans Serif"/>
              <a:cs typeface="Microsoft Sans Serif"/>
            </a:endParaRPr>
          </a:p>
          <a:p>
            <a:pPr marL="254000" indent="-168910">
              <a:lnSpc>
                <a:spcPct val="100000"/>
              </a:lnSpc>
              <a:spcBef>
                <a:spcPts val="100"/>
              </a:spcBef>
              <a:buFont typeface="Arial MT"/>
              <a:buAutoNum type="arabicPeriod"/>
              <a:tabLst>
                <a:tab pos="254000" algn="l"/>
              </a:tabLst>
            </a:pPr>
            <a:r>
              <a:rPr lang="ru-RU" sz="1200" dirty="0" smtClean="0">
                <a:latin typeface="Microsoft Sans Serif"/>
                <a:cs typeface="Microsoft Sans Serif"/>
              </a:rPr>
              <a:t>Администрация МО «</a:t>
            </a:r>
            <a:r>
              <a:rPr lang="ru-RU" sz="1200" dirty="0" err="1" smtClean="0">
                <a:latin typeface="Microsoft Sans Serif"/>
                <a:cs typeface="Microsoft Sans Serif"/>
              </a:rPr>
              <a:t>Заларинский</a:t>
            </a:r>
            <a:r>
              <a:rPr lang="ru-RU" sz="1200" dirty="0" smtClean="0">
                <a:latin typeface="Microsoft Sans Serif"/>
                <a:cs typeface="Microsoft Sans Serif"/>
              </a:rPr>
              <a:t> район»</a:t>
            </a:r>
          </a:p>
          <a:p>
            <a:pPr marL="253365" indent="-168275">
              <a:lnSpc>
                <a:spcPct val="100000"/>
              </a:lnSpc>
              <a:buFont typeface="Arial MT"/>
              <a:buAutoNum type="arabicPeriod"/>
              <a:tabLst>
                <a:tab pos="253365" algn="l"/>
              </a:tabLst>
            </a:pPr>
            <a:r>
              <a:rPr lang="ru-RU" sz="1200" spc="-10" dirty="0" smtClean="0">
                <a:latin typeface="Microsoft Sans Serif"/>
                <a:cs typeface="Microsoft Sans Serif"/>
              </a:rPr>
              <a:t>Дума муниципального района </a:t>
            </a:r>
          </a:p>
          <a:p>
            <a:pPr marL="253365" indent="-168275">
              <a:lnSpc>
                <a:spcPct val="100000"/>
              </a:lnSpc>
              <a:buFont typeface="Arial MT"/>
              <a:buAutoNum type="arabicPeriod"/>
              <a:tabLst>
                <a:tab pos="253365" algn="l"/>
              </a:tabLst>
            </a:pPr>
            <a:r>
              <a:rPr lang="ru-RU" sz="1200" spc="-10" dirty="0" smtClean="0">
                <a:latin typeface="Microsoft Sans Serif"/>
                <a:cs typeface="Microsoft Sans Serif"/>
              </a:rPr>
              <a:t>МКУ КУМИ МО «</a:t>
            </a:r>
            <a:r>
              <a:rPr lang="ru-RU" sz="1200" spc="-10" dirty="0" err="1" smtClean="0">
                <a:latin typeface="Microsoft Sans Serif"/>
                <a:cs typeface="Microsoft Sans Serif"/>
              </a:rPr>
              <a:t>Заларинский</a:t>
            </a:r>
            <a:r>
              <a:rPr lang="ru-RU" sz="1200" spc="-10" dirty="0" smtClean="0">
                <a:latin typeface="Microsoft Sans Serif"/>
                <a:cs typeface="Microsoft Sans Serif"/>
              </a:rPr>
              <a:t> район»</a:t>
            </a:r>
          </a:p>
          <a:p>
            <a:pPr marL="253365" indent="-168275">
              <a:lnSpc>
                <a:spcPct val="100000"/>
              </a:lnSpc>
              <a:buFont typeface="Arial MT"/>
              <a:buAutoNum type="arabicPeriod"/>
              <a:tabLst>
                <a:tab pos="253365" algn="l"/>
              </a:tabLst>
            </a:pPr>
            <a:r>
              <a:rPr lang="ru-RU" sz="1200" spc="-10" dirty="0" smtClean="0">
                <a:latin typeface="Microsoft Sans Serif"/>
                <a:cs typeface="Microsoft Sans Serif"/>
              </a:rPr>
              <a:t>Комитет по образованию</a:t>
            </a:r>
          </a:p>
          <a:p>
            <a:pPr marL="253365" indent="-168275">
              <a:lnSpc>
                <a:spcPct val="100000"/>
              </a:lnSpc>
              <a:buFont typeface="Arial MT"/>
              <a:buAutoNum type="arabicPeriod"/>
              <a:tabLst>
                <a:tab pos="253365" algn="l"/>
              </a:tabLst>
            </a:pPr>
            <a:r>
              <a:rPr lang="ru-RU" sz="1200" spc="-25" dirty="0" smtClean="0">
                <a:latin typeface="Microsoft Sans Serif"/>
                <a:cs typeface="Microsoft Sans Serif"/>
              </a:rPr>
              <a:t>Комитет по культуре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1856" y="3572281"/>
            <a:ext cx="4377055" cy="523240"/>
            <a:chOff x="371856" y="3572281"/>
            <a:chExt cx="4377055" cy="52324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1856" y="3572281"/>
              <a:ext cx="4376928" cy="5013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6300" y="3607295"/>
              <a:ext cx="3416808" cy="48769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31292" y="3611880"/>
              <a:ext cx="4262755" cy="388620"/>
            </a:xfrm>
            <a:custGeom>
              <a:avLst/>
              <a:gdLst/>
              <a:ahLst/>
              <a:cxnLst/>
              <a:rect l="l" t="t" r="r" b="b"/>
              <a:pathLst>
                <a:path w="4262755" h="388620">
                  <a:moveTo>
                    <a:pt x="4197858" y="0"/>
                  </a:moveTo>
                  <a:lnTo>
                    <a:pt x="64770" y="0"/>
                  </a:lnTo>
                  <a:lnTo>
                    <a:pt x="39556" y="5083"/>
                  </a:lnTo>
                  <a:lnTo>
                    <a:pt x="18969" y="18954"/>
                  </a:lnTo>
                  <a:lnTo>
                    <a:pt x="5089" y="39540"/>
                  </a:lnTo>
                  <a:lnTo>
                    <a:pt x="0" y="64770"/>
                  </a:lnTo>
                  <a:lnTo>
                    <a:pt x="0" y="323850"/>
                  </a:lnTo>
                  <a:lnTo>
                    <a:pt x="5089" y="349079"/>
                  </a:lnTo>
                  <a:lnTo>
                    <a:pt x="18969" y="369665"/>
                  </a:lnTo>
                  <a:lnTo>
                    <a:pt x="39556" y="383536"/>
                  </a:lnTo>
                  <a:lnTo>
                    <a:pt x="64770" y="388620"/>
                  </a:lnTo>
                  <a:lnTo>
                    <a:pt x="4197858" y="388620"/>
                  </a:lnTo>
                  <a:lnTo>
                    <a:pt x="4223087" y="383536"/>
                  </a:lnTo>
                  <a:lnTo>
                    <a:pt x="4243673" y="369665"/>
                  </a:lnTo>
                  <a:lnTo>
                    <a:pt x="4257544" y="349079"/>
                  </a:lnTo>
                  <a:lnTo>
                    <a:pt x="4262628" y="323850"/>
                  </a:lnTo>
                  <a:lnTo>
                    <a:pt x="4262628" y="64770"/>
                  </a:lnTo>
                  <a:lnTo>
                    <a:pt x="4257544" y="39540"/>
                  </a:lnTo>
                  <a:lnTo>
                    <a:pt x="4243673" y="18954"/>
                  </a:lnTo>
                  <a:lnTo>
                    <a:pt x="4223087" y="5083"/>
                  </a:lnTo>
                  <a:lnTo>
                    <a:pt x="4197858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30020" y="3681476"/>
            <a:ext cx="30657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ведомственной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структуре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 MT"/>
                <a:cs typeface="Arial MT"/>
              </a:rPr>
              <a:t>(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ГРБС):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27659" y="5431535"/>
            <a:ext cx="4457700" cy="864235"/>
            <a:chOff x="327659" y="5431535"/>
            <a:chExt cx="4457700" cy="864235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2711" y="5469635"/>
              <a:ext cx="4367784" cy="8260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659" y="5521451"/>
              <a:ext cx="4457700" cy="72997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41959" y="5599175"/>
              <a:ext cx="4234180" cy="579120"/>
            </a:xfrm>
            <a:custGeom>
              <a:avLst/>
              <a:gdLst/>
              <a:ahLst/>
              <a:cxnLst/>
              <a:rect l="l" t="t" r="r" b="b"/>
              <a:pathLst>
                <a:path w="4234180" h="579120">
                  <a:moveTo>
                    <a:pt x="4233672" y="0"/>
                  </a:moveTo>
                  <a:lnTo>
                    <a:pt x="0" y="0"/>
                  </a:lnTo>
                  <a:lnTo>
                    <a:pt x="0" y="579120"/>
                  </a:lnTo>
                  <a:lnTo>
                    <a:pt x="4233672" y="579120"/>
                  </a:lnTo>
                  <a:lnTo>
                    <a:pt x="42336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1959" y="5599175"/>
              <a:ext cx="4234180" cy="579120"/>
            </a:xfrm>
            <a:custGeom>
              <a:avLst/>
              <a:gdLst/>
              <a:ahLst/>
              <a:cxnLst/>
              <a:rect l="l" t="t" r="r" b="b"/>
              <a:pathLst>
                <a:path w="4234180" h="579120">
                  <a:moveTo>
                    <a:pt x="0" y="579120"/>
                  </a:moveTo>
                  <a:lnTo>
                    <a:pt x="4233672" y="579120"/>
                  </a:lnTo>
                  <a:lnTo>
                    <a:pt x="4233672" y="0"/>
                  </a:lnTo>
                  <a:lnTo>
                    <a:pt x="0" y="0"/>
                  </a:lnTo>
                  <a:lnTo>
                    <a:pt x="0" y="579120"/>
                  </a:lnTo>
                  <a:close/>
                </a:path>
              </a:pathLst>
            </a:custGeom>
            <a:ln w="12700">
              <a:solidFill>
                <a:srgbClr val="FFF1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6615" y="5468111"/>
              <a:ext cx="4379976" cy="35817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8511" y="5431535"/>
              <a:ext cx="2996184" cy="48769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16051" y="5507735"/>
              <a:ext cx="4265930" cy="245745"/>
            </a:xfrm>
            <a:custGeom>
              <a:avLst/>
              <a:gdLst/>
              <a:ahLst/>
              <a:cxnLst/>
              <a:rect l="l" t="t" r="r" b="b"/>
              <a:pathLst>
                <a:path w="4265930" h="245745">
                  <a:moveTo>
                    <a:pt x="4224782" y="0"/>
                  </a:moveTo>
                  <a:lnTo>
                    <a:pt x="40893" y="0"/>
                  </a:lnTo>
                  <a:lnTo>
                    <a:pt x="24978" y="3210"/>
                  </a:lnTo>
                  <a:lnTo>
                    <a:pt x="11979" y="11969"/>
                  </a:lnTo>
                  <a:lnTo>
                    <a:pt x="3214" y="24967"/>
                  </a:lnTo>
                  <a:lnTo>
                    <a:pt x="0" y="40893"/>
                  </a:lnTo>
                  <a:lnTo>
                    <a:pt x="0" y="204469"/>
                  </a:lnTo>
                  <a:lnTo>
                    <a:pt x="3214" y="220385"/>
                  </a:lnTo>
                  <a:lnTo>
                    <a:pt x="11979" y="233384"/>
                  </a:lnTo>
                  <a:lnTo>
                    <a:pt x="24978" y="242149"/>
                  </a:lnTo>
                  <a:lnTo>
                    <a:pt x="40893" y="245363"/>
                  </a:lnTo>
                  <a:lnTo>
                    <a:pt x="4224782" y="245363"/>
                  </a:lnTo>
                  <a:lnTo>
                    <a:pt x="4240708" y="242149"/>
                  </a:lnTo>
                  <a:lnTo>
                    <a:pt x="4253706" y="233384"/>
                  </a:lnTo>
                  <a:lnTo>
                    <a:pt x="4262465" y="220385"/>
                  </a:lnTo>
                  <a:lnTo>
                    <a:pt x="4265676" y="204469"/>
                  </a:lnTo>
                  <a:lnTo>
                    <a:pt x="4265676" y="40893"/>
                  </a:lnTo>
                  <a:lnTo>
                    <a:pt x="4262465" y="24967"/>
                  </a:lnTo>
                  <a:lnTo>
                    <a:pt x="4253706" y="11969"/>
                  </a:lnTo>
                  <a:lnTo>
                    <a:pt x="4240708" y="3210"/>
                  </a:lnTo>
                  <a:lnTo>
                    <a:pt x="4224782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26719" y="5533389"/>
            <a:ext cx="4250055" cy="542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algn="ctr">
              <a:lnSpc>
                <a:spcPts val="167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муниципальным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программам</a:t>
            </a:r>
            <a:endParaRPr sz="1400" dirty="0">
              <a:latin typeface="Microsoft Sans Serif"/>
              <a:cs typeface="Microsoft Sans Serif"/>
            </a:endParaRPr>
          </a:p>
          <a:p>
            <a:pPr marL="29845" algn="ctr">
              <a:lnSpc>
                <a:spcPts val="2390"/>
              </a:lnSpc>
            </a:pPr>
            <a:r>
              <a:rPr lang="ru-RU" sz="2000" dirty="0" smtClean="0">
                <a:latin typeface="Arial MT"/>
                <a:cs typeface="Arial MT"/>
              </a:rPr>
              <a:t>22</a:t>
            </a:r>
            <a:r>
              <a:rPr sz="2000" spc="-85" dirty="0" smtClean="0">
                <a:latin typeface="Arial MT"/>
                <a:cs typeface="Arial MT"/>
              </a:rPr>
              <a:t> </a:t>
            </a:r>
            <a:r>
              <a:rPr sz="1200" dirty="0" err="1" smtClean="0">
                <a:latin typeface="Microsoft Sans Serif"/>
                <a:cs typeface="Microsoft Sans Serif"/>
              </a:rPr>
              <a:t>муниципальн</a:t>
            </a:r>
            <a:r>
              <a:rPr lang="ru-RU" sz="1200" dirty="0" err="1" smtClean="0">
                <a:latin typeface="Microsoft Sans Serif"/>
                <a:cs typeface="Microsoft Sans Serif"/>
              </a:rPr>
              <a:t>ая</a:t>
            </a:r>
            <a:r>
              <a:rPr sz="1200" spc="-5" dirty="0" smtClean="0">
                <a:latin typeface="Microsoft Sans Serif"/>
                <a:cs typeface="Microsoft Sans Serif"/>
              </a:rPr>
              <a:t> </a:t>
            </a:r>
            <a:r>
              <a:rPr sz="1200" spc="-10" dirty="0" err="1" smtClean="0">
                <a:latin typeface="Microsoft Sans Serif"/>
                <a:cs typeface="Microsoft Sans Serif"/>
              </a:rPr>
              <a:t>программ</a:t>
            </a:r>
            <a:r>
              <a:rPr lang="ru-RU" sz="1200" spc="-10" dirty="0" smtClean="0">
                <a:latin typeface="Microsoft Sans Serif"/>
                <a:cs typeface="Microsoft Sans Serif"/>
              </a:rPr>
              <a:t>а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64252" y="611123"/>
            <a:ext cx="4592320" cy="646430"/>
          </a:xfrm>
          <a:custGeom>
            <a:avLst/>
            <a:gdLst/>
            <a:ahLst/>
            <a:cxnLst/>
            <a:rect l="l" t="t" r="r" b="b"/>
            <a:pathLst>
              <a:path w="4592320" h="646430">
                <a:moveTo>
                  <a:pt x="4484116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6"/>
                </a:lnTo>
                <a:lnTo>
                  <a:pt x="0" y="538479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4484116" y="646176"/>
                </a:lnTo>
                <a:lnTo>
                  <a:pt x="4526018" y="637706"/>
                </a:lnTo>
                <a:lnTo>
                  <a:pt x="4560252" y="614616"/>
                </a:lnTo>
                <a:lnTo>
                  <a:pt x="4583342" y="580382"/>
                </a:lnTo>
                <a:lnTo>
                  <a:pt x="4591812" y="538479"/>
                </a:lnTo>
                <a:lnTo>
                  <a:pt x="4591812" y="107696"/>
                </a:lnTo>
                <a:lnTo>
                  <a:pt x="4583342" y="65793"/>
                </a:lnTo>
                <a:lnTo>
                  <a:pt x="4560252" y="31559"/>
                </a:lnTo>
                <a:lnTo>
                  <a:pt x="4526018" y="8469"/>
                </a:lnTo>
                <a:lnTo>
                  <a:pt x="4484116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993129" y="670686"/>
            <a:ext cx="27355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114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что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расходуются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</a:t>
            </a:r>
            <a:r>
              <a:rPr sz="16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местного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бюджета: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991033" y="3921103"/>
            <a:ext cx="2469515" cy="980440"/>
            <a:chOff x="4991033" y="3921103"/>
            <a:chExt cx="2469515" cy="980440"/>
          </a:xfrm>
        </p:grpSpPr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91033" y="3921103"/>
              <a:ext cx="2469013" cy="98021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061203" y="3977639"/>
              <a:ext cx="2333625" cy="871855"/>
            </a:xfrm>
            <a:custGeom>
              <a:avLst/>
              <a:gdLst/>
              <a:ahLst/>
              <a:cxnLst/>
              <a:rect l="l" t="t" r="r" b="b"/>
              <a:pathLst>
                <a:path w="2333625" h="871854">
                  <a:moveTo>
                    <a:pt x="2320290" y="0"/>
                  </a:moveTo>
                  <a:lnTo>
                    <a:pt x="12954" y="0"/>
                  </a:lnTo>
                  <a:lnTo>
                    <a:pt x="7875" y="6844"/>
                  </a:lnTo>
                  <a:lnTo>
                    <a:pt x="3762" y="25511"/>
                  </a:lnTo>
                  <a:lnTo>
                    <a:pt x="1006" y="53203"/>
                  </a:lnTo>
                  <a:lnTo>
                    <a:pt x="0" y="87122"/>
                  </a:lnTo>
                  <a:lnTo>
                    <a:pt x="0" y="784606"/>
                  </a:lnTo>
                  <a:lnTo>
                    <a:pt x="1006" y="818524"/>
                  </a:lnTo>
                  <a:lnTo>
                    <a:pt x="3762" y="846216"/>
                  </a:lnTo>
                  <a:lnTo>
                    <a:pt x="7875" y="864883"/>
                  </a:lnTo>
                  <a:lnTo>
                    <a:pt x="12954" y="871728"/>
                  </a:lnTo>
                  <a:lnTo>
                    <a:pt x="2320290" y="871728"/>
                  </a:lnTo>
                  <a:lnTo>
                    <a:pt x="2325368" y="864883"/>
                  </a:lnTo>
                  <a:lnTo>
                    <a:pt x="2329481" y="846216"/>
                  </a:lnTo>
                  <a:lnTo>
                    <a:pt x="2332237" y="818524"/>
                  </a:lnTo>
                  <a:lnTo>
                    <a:pt x="2333244" y="784606"/>
                  </a:lnTo>
                  <a:lnTo>
                    <a:pt x="2333244" y="87122"/>
                  </a:lnTo>
                  <a:lnTo>
                    <a:pt x="2332237" y="53203"/>
                  </a:lnTo>
                  <a:lnTo>
                    <a:pt x="2329481" y="25511"/>
                  </a:lnTo>
                  <a:lnTo>
                    <a:pt x="2325368" y="6844"/>
                  </a:lnTo>
                  <a:lnTo>
                    <a:pt x="2320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567934" y="4031360"/>
            <a:ext cx="13633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4381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Обеспечение </a:t>
            </a:r>
            <a:r>
              <a:rPr sz="1200" dirty="0">
                <a:latin typeface="Microsoft Sans Serif"/>
                <a:cs typeface="Microsoft Sans Serif"/>
              </a:rPr>
              <a:t>населения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жильем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качественными услугами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ЖКХ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991033" y="5131274"/>
            <a:ext cx="2469515" cy="785495"/>
            <a:chOff x="4991033" y="5131274"/>
            <a:chExt cx="2469515" cy="785495"/>
          </a:xfrm>
        </p:grpSpPr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91033" y="5131274"/>
              <a:ext cx="2469013" cy="78491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061203" y="5184648"/>
              <a:ext cx="2333625" cy="683260"/>
            </a:xfrm>
            <a:custGeom>
              <a:avLst/>
              <a:gdLst/>
              <a:ahLst/>
              <a:cxnLst/>
              <a:rect l="l" t="t" r="r" b="b"/>
              <a:pathLst>
                <a:path w="2333625" h="683260">
                  <a:moveTo>
                    <a:pt x="2320290" y="0"/>
                  </a:moveTo>
                  <a:lnTo>
                    <a:pt x="12954" y="0"/>
                  </a:lnTo>
                  <a:lnTo>
                    <a:pt x="7875" y="5371"/>
                  </a:lnTo>
                  <a:lnTo>
                    <a:pt x="3762" y="20018"/>
                  </a:lnTo>
                  <a:lnTo>
                    <a:pt x="1006" y="41737"/>
                  </a:lnTo>
                  <a:lnTo>
                    <a:pt x="0" y="68325"/>
                  </a:lnTo>
                  <a:lnTo>
                    <a:pt x="0" y="614476"/>
                  </a:lnTo>
                  <a:lnTo>
                    <a:pt x="1006" y="641052"/>
                  </a:lnTo>
                  <a:lnTo>
                    <a:pt x="3762" y="662754"/>
                  </a:lnTo>
                  <a:lnTo>
                    <a:pt x="7875" y="677386"/>
                  </a:lnTo>
                  <a:lnTo>
                    <a:pt x="12954" y="682751"/>
                  </a:lnTo>
                  <a:lnTo>
                    <a:pt x="2320290" y="682751"/>
                  </a:lnTo>
                  <a:lnTo>
                    <a:pt x="2325368" y="677386"/>
                  </a:lnTo>
                  <a:lnTo>
                    <a:pt x="2329481" y="662754"/>
                  </a:lnTo>
                  <a:lnTo>
                    <a:pt x="2332237" y="641052"/>
                  </a:lnTo>
                  <a:lnTo>
                    <a:pt x="2333244" y="614476"/>
                  </a:lnTo>
                  <a:lnTo>
                    <a:pt x="2333244" y="68325"/>
                  </a:lnTo>
                  <a:lnTo>
                    <a:pt x="2332237" y="41737"/>
                  </a:lnTo>
                  <a:lnTo>
                    <a:pt x="2329481" y="20018"/>
                  </a:lnTo>
                  <a:lnTo>
                    <a:pt x="2325368" y="5371"/>
                  </a:lnTo>
                  <a:lnTo>
                    <a:pt x="2320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106161" y="5245100"/>
            <a:ext cx="2243455" cy="53784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43510" marR="135890" algn="ctr">
              <a:lnSpc>
                <a:spcPts val="1300"/>
              </a:lnSpc>
              <a:spcBef>
                <a:spcPts val="259"/>
              </a:spcBef>
            </a:pPr>
            <a:r>
              <a:rPr sz="1200" spc="-20" dirty="0">
                <a:latin typeface="Microsoft Sans Serif"/>
                <a:cs typeface="Microsoft Sans Serif"/>
              </a:rPr>
              <a:t>Функционирование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органов (учреждений)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управления</a:t>
            </a:r>
            <a:endParaRPr sz="1200" dirty="0">
              <a:latin typeface="Microsoft Sans Serif"/>
              <a:cs typeface="Microsoft Sans Serif"/>
            </a:endParaRPr>
          </a:p>
          <a:p>
            <a:pPr algn="ctr">
              <a:lnSpc>
                <a:spcPts val="1270"/>
              </a:lnSpc>
            </a:pPr>
            <a:r>
              <a:rPr sz="1200" spc="-10" dirty="0">
                <a:latin typeface="Microsoft Sans Serif"/>
                <a:cs typeface="Microsoft Sans Serif"/>
              </a:rPr>
              <a:t>муниципальным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образованием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618411" y="5158703"/>
            <a:ext cx="2113915" cy="730250"/>
            <a:chOff x="7618411" y="5158703"/>
            <a:chExt cx="2113915" cy="730250"/>
          </a:xfrm>
        </p:grpSpPr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18411" y="5158703"/>
              <a:ext cx="2113917" cy="73005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685532" y="5212079"/>
              <a:ext cx="1984375" cy="628015"/>
            </a:xfrm>
            <a:custGeom>
              <a:avLst/>
              <a:gdLst/>
              <a:ahLst/>
              <a:cxnLst/>
              <a:rect l="l" t="t" r="r" b="b"/>
              <a:pathLst>
                <a:path w="1984375" h="628014">
                  <a:moveTo>
                    <a:pt x="1973326" y="0"/>
                  </a:moveTo>
                  <a:lnTo>
                    <a:pt x="10922" y="0"/>
                  </a:lnTo>
                  <a:lnTo>
                    <a:pt x="6697" y="4927"/>
                  </a:lnTo>
                  <a:lnTo>
                    <a:pt x="3222" y="18367"/>
                  </a:lnTo>
                  <a:lnTo>
                    <a:pt x="867" y="38308"/>
                  </a:lnTo>
                  <a:lnTo>
                    <a:pt x="0" y="62738"/>
                  </a:lnTo>
                  <a:lnTo>
                    <a:pt x="0" y="565099"/>
                  </a:lnTo>
                  <a:lnTo>
                    <a:pt x="867" y="589536"/>
                  </a:lnTo>
                  <a:lnTo>
                    <a:pt x="3222" y="609495"/>
                  </a:lnTo>
                  <a:lnTo>
                    <a:pt x="6697" y="622952"/>
                  </a:lnTo>
                  <a:lnTo>
                    <a:pt x="10922" y="627888"/>
                  </a:lnTo>
                  <a:lnTo>
                    <a:pt x="1973326" y="627888"/>
                  </a:lnTo>
                  <a:lnTo>
                    <a:pt x="1977550" y="622952"/>
                  </a:lnTo>
                  <a:lnTo>
                    <a:pt x="1981025" y="609495"/>
                  </a:lnTo>
                  <a:lnTo>
                    <a:pt x="1983380" y="589536"/>
                  </a:lnTo>
                  <a:lnTo>
                    <a:pt x="1984248" y="565099"/>
                  </a:lnTo>
                  <a:lnTo>
                    <a:pt x="1984248" y="62738"/>
                  </a:lnTo>
                  <a:lnTo>
                    <a:pt x="1983380" y="38308"/>
                  </a:lnTo>
                  <a:lnTo>
                    <a:pt x="1981025" y="18367"/>
                  </a:lnTo>
                  <a:lnTo>
                    <a:pt x="1977550" y="4927"/>
                  </a:lnTo>
                  <a:lnTo>
                    <a:pt x="1973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7757286" y="5327396"/>
            <a:ext cx="1845310" cy="3733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594995" marR="5080" indent="-582930">
              <a:lnSpc>
                <a:spcPts val="1300"/>
              </a:lnSpc>
              <a:spcBef>
                <a:spcPts val="259"/>
              </a:spcBef>
            </a:pPr>
            <a:r>
              <a:rPr sz="1200" spc="-20" dirty="0">
                <a:latin typeface="Microsoft Sans Serif"/>
                <a:cs typeface="Microsoft Sans Serif"/>
              </a:rPr>
              <a:t>Другие </a:t>
            </a:r>
            <a:r>
              <a:rPr sz="1200" dirty="0">
                <a:latin typeface="Microsoft Sans Serif"/>
                <a:cs typeface="Microsoft Sans Serif"/>
              </a:rPr>
              <a:t>вопросы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местного значения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991033" y="1575726"/>
            <a:ext cx="2469515" cy="892175"/>
            <a:chOff x="4991033" y="1575726"/>
            <a:chExt cx="2469515" cy="892175"/>
          </a:xfrm>
        </p:grpSpPr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91033" y="1575726"/>
              <a:ext cx="2469013" cy="89171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061203" y="1630680"/>
              <a:ext cx="2333625" cy="786765"/>
            </a:xfrm>
            <a:custGeom>
              <a:avLst/>
              <a:gdLst/>
              <a:ahLst/>
              <a:cxnLst/>
              <a:rect l="l" t="t" r="r" b="b"/>
              <a:pathLst>
                <a:path w="2333625" h="786764">
                  <a:moveTo>
                    <a:pt x="2303906" y="0"/>
                  </a:moveTo>
                  <a:lnTo>
                    <a:pt x="29337" y="0"/>
                  </a:lnTo>
                  <a:lnTo>
                    <a:pt x="17895" y="6175"/>
                  </a:lnTo>
                  <a:lnTo>
                    <a:pt x="8572" y="23018"/>
                  </a:lnTo>
                  <a:lnTo>
                    <a:pt x="2297" y="48006"/>
                  </a:lnTo>
                  <a:lnTo>
                    <a:pt x="0" y="78612"/>
                  </a:lnTo>
                  <a:lnTo>
                    <a:pt x="0" y="707771"/>
                  </a:lnTo>
                  <a:lnTo>
                    <a:pt x="2297" y="738378"/>
                  </a:lnTo>
                  <a:lnTo>
                    <a:pt x="8572" y="763365"/>
                  </a:lnTo>
                  <a:lnTo>
                    <a:pt x="17895" y="780208"/>
                  </a:lnTo>
                  <a:lnTo>
                    <a:pt x="29337" y="786384"/>
                  </a:lnTo>
                  <a:lnTo>
                    <a:pt x="2303906" y="786384"/>
                  </a:lnTo>
                  <a:lnTo>
                    <a:pt x="2315348" y="780208"/>
                  </a:lnTo>
                  <a:lnTo>
                    <a:pt x="2324671" y="763365"/>
                  </a:lnTo>
                  <a:lnTo>
                    <a:pt x="2330946" y="738378"/>
                  </a:lnTo>
                  <a:lnTo>
                    <a:pt x="2333244" y="707771"/>
                  </a:lnTo>
                  <a:lnTo>
                    <a:pt x="2333244" y="78612"/>
                  </a:lnTo>
                  <a:lnTo>
                    <a:pt x="2330946" y="48005"/>
                  </a:lnTo>
                  <a:lnTo>
                    <a:pt x="2324671" y="23018"/>
                  </a:lnTo>
                  <a:lnTo>
                    <a:pt x="2315348" y="6175"/>
                  </a:lnTo>
                  <a:lnTo>
                    <a:pt x="23039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126863" y="1641475"/>
            <a:ext cx="2206625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 marR="84455" indent="63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Обеспечение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деятельности </a:t>
            </a:r>
            <a:r>
              <a:rPr sz="1200" dirty="0">
                <a:latin typeface="Microsoft Sans Serif"/>
                <a:cs typeface="Microsoft Sans Serif"/>
              </a:rPr>
              <a:t>муниципальных</a:t>
            </a:r>
            <a:r>
              <a:rPr sz="1200" spc="-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учреждений образования,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 err="1" smtClean="0">
                <a:latin typeface="Microsoft Sans Serif"/>
                <a:cs typeface="Microsoft Sans Serif"/>
              </a:rPr>
              <a:t>культуры</a:t>
            </a:r>
            <a:r>
              <a:rPr lang="ru-RU" sz="1200" spc="-10" dirty="0" smtClean="0">
                <a:latin typeface="Microsoft Sans Serif"/>
                <a:cs typeface="Microsoft Sans Serif"/>
              </a:rPr>
              <a:t>.</a:t>
            </a:r>
            <a:endParaRPr lang="ru-RU" sz="1200" spc="-10" dirty="0">
              <a:latin typeface="Microsoft Sans Serif"/>
              <a:cs typeface="Microsoft Sans Serif"/>
            </a:endParaRPr>
          </a:p>
          <a:p>
            <a:pPr marL="86995" marR="84455" indent="635" algn="ctr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992557" y="2735492"/>
            <a:ext cx="2469515" cy="919480"/>
            <a:chOff x="4992557" y="2735492"/>
            <a:chExt cx="2469515" cy="919480"/>
          </a:xfrm>
        </p:grpSpPr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92557" y="2735492"/>
              <a:ext cx="2469013" cy="91914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5062728" y="2790443"/>
              <a:ext cx="2333625" cy="814069"/>
            </a:xfrm>
            <a:custGeom>
              <a:avLst/>
              <a:gdLst/>
              <a:ahLst/>
              <a:cxnLst/>
              <a:rect l="l" t="t" r="r" b="b"/>
              <a:pathLst>
                <a:path w="2333625" h="814070">
                  <a:moveTo>
                    <a:pt x="2320290" y="0"/>
                  </a:moveTo>
                  <a:lnTo>
                    <a:pt x="12954" y="0"/>
                  </a:lnTo>
                  <a:lnTo>
                    <a:pt x="7875" y="6397"/>
                  </a:lnTo>
                  <a:lnTo>
                    <a:pt x="3762" y="23844"/>
                  </a:lnTo>
                  <a:lnTo>
                    <a:pt x="1006" y="49720"/>
                  </a:lnTo>
                  <a:lnTo>
                    <a:pt x="0" y="81406"/>
                  </a:lnTo>
                  <a:lnTo>
                    <a:pt x="0" y="732408"/>
                  </a:lnTo>
                  <a:lnTo>
                    <a:pt x="1006" y="764095"/>
                  </a:lnTo>
                  <a:lnTo>
                    <a:pt x="3762" y="789971"/>
                  </a:lnTo>
                  <a:lnTo>
                    <a:pt x="7875" y="807418"/>
                  </a:lnTo>
                  <a:lnTo>
                    <a:pt x="12954" y="813815"/>
                  </a:lnTo>
                  <a:lnTo>
                    <a:pt x="2320290" y="813815"/>
                  </a:lnTo>
                  <a:lnTo>
                    <a:pt x="2325368" y="807418"/>
                  </a:lnTo>
                  <a:lnTo>
                    <a:pt x="2329481" y="789971"/>
                  </a:lnTo>
                  <a:lnTo>
                    <a:pt x="2332237" y="764095"/>
                  </a:lnTo>
                  <a:lnTo>
                    <a:pt x="2333244" y="732408"/>
                  </a:lnTo>
                  <a:lnTo>
                    <a:pt x="2333244" y="81406"/>
                  </a:lnTo>
                  <a:lnTo>
                    <a:pt x="2332237" y="49720"/>
                  </a:lnTo>
                  <a:lnTo>
                    <a:pt x="2329481" y="23844"/>
                  </a:lnTo>
                  <a:lnTo>
                    <a:pt x="2325368" y="6397"/>
                  </a:lnTo>
                  <a:lnTo>
                    <a:pt x="2320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327141" y="2814904"/>
            <a:ext cx="184785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146685" indent="635" algn="ctr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Microsoft Sans Serif"/>
                <a:cs typeface="Microsoft Sans Serif"/>
              </a:rPr>
              <a:t>Поддержка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отраслей </a:t>
            </a:r>
            <a:r>
              <a:rPr sz="1200" spc="-20" dirty="0">
                <a:latin typeface="Microsoft Sans Serif"/>
                <a:cs typeface="Microsoft Sans Serif"/>
              </a:rPr>
              <a:t>экономики (транспорт, </a:t>
            </a:r>
            <a:r>
              <a:rPr sz="1200" spc="-10" dirty="0">
                <a:latin typeface="Microsoft Sans Serif"/>
                <a:cs typeface="Microsoft Sans Serif"/>
              </a:rPr>
              <a:t>дорожное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хозяйство,</a:t>
            </a:r>
            <a:endParaRPr sz="12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Microsoft Sans Serif"/>
                <a:cs typeface="Microsoft Sans Serif"/>
              </a:rPr>
              <a:t>сельское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хозяйство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 </a:t>
            </a:r>
            <a:r>
              <a:rPr sz="1200" spc="-20" dirty="0">
                <a:latin typeface="Microsoft Sans Serif"/>
                <a:cs typeface="Microsoft Sans Serif"/>
              </a:rPr>
              <a:t>др.)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592503" y="3892174"/>
            <a:ext cx="2113915" cy="981710"/>
            <a:chOff x="7592503" y="3892174"/>
            <a:chExt cx="2113915" cy="981710"/>
          </a:xfrm>
        </p:grpSpPr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92503" y="3892174"/>
              <a:ext cx="2113917" cy="98168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659623" y="3948684"/>
              <a:ext cx="1984375" cy="873760"/>
            </a:xfrm>
            <a:custGeom>
              <a:avLst/>
              <a:gdLst/>
              <a:ahLst/>
              <a:cxnLst/>
              <a:rect l="l" t="t" r="r" b="b"/>
              <a:pathLst>
                <a:path w="1984375" h="873760">
                  <a:moveTo>
                    <a:pt x="1973326" y="0"/>
                  </a:moveTo>
                  <a:lnTo>
                    <a:pt x="10922" y="0"/>
                  </a:lnTo>
                  <a:lnTo>
                    <a:pt x="6697" y="6865"/>
                  </a:lnTo>
                  <a:lnTo>
                    <a:pt x="3222" y="25590"/>
                  </a:lnTo>
                  <a:lnTo>
                    <a:pt x="867" y="53363"/>
                  </a:lnTo>
                  <a:lnTo>
                    <a:pt x="0" y="87376"/>
                  </a:lnTo>
                  <a:lnTo>
                    <a:pt x="0" y="785876"/>
                  </a:lnTo>
                  <a:lnTo>
                    <a:pt x="867" y="819888"/>
                  </a:lnTo>
                  <a:lnTo>
                    <a:pt x="3222" y="847661"/>
                  </a:lnTo>
                  <a:lnTo>
                    <a:pt x="6697" y="866386"/>
                  </a:lnTo>
                  <a:lnTo>
                    <a:pt x="10922" y="873252"/>
                  </a:lnTo>
                  <a:lnTo>
                    <a:pt x="1973326" y="873252"/>
                  </a:lnTo>
                  <a:lnTo>
                    <a:pt x="1977550" y="866386"/>
                  </a:lnTo>
                  <a:lnTo>
                    <a:pt x="1981025" y="847661"/>
                  </a:lnTo>
                  <a:lnTo>
                    <a:pt x="1983380" y="819888"/>
                  </a:lnTo>
                  <a:lnTo>
                    <a:pt x="1984248" y="785876"/>
                  </a:lnTo>
                  <a:lnTo>
                    <a:pt x="1984248" y="87376"/>
                  </a:lnTo>
                  <a:lnTo>
                    <a:pt x="1983380" y="53363"/>
                  </a:lnTo>
                  <a:lnTo>
                    <a:pt x="1981025" y="25590"/>
                  </a:lnTo>
                  <a:lnTo>
                    <a:pt x="1977550" y="6865"/>
                  </a:lnTo>
                  <a:lnTo>
                    <a:pt x="1973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762113" y="4103319"/>
            <a:ext cx="1781175" cy="53848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algn="ctr">
              <a:lnSpc>
                <a:spcPct val="90100"/>
              </a:lnSpc>
              <a:spcBef>
                <a:spcPts val="244"/>
              </a:spcBef>
            </a:pPr>
            <a:r>
              <a:rPr sz="1200" spc="-10" dirty="0">
                <a:latin typeface="Microsoft Sans Serif"/>
                <a:cs typeface="Microsoft Sans Serif"/>
              </a:rPr>
              <a:t>Обеспечение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первичных </a:t>
            </a:r>
            <a:r>
              <a:rPr sz="1200" dirty="0">
                <a:latin typeface="Microsoft Sans Serif"/>
                <a:cs typeface="Microsoft Sans Serif"/>
              </a:rPr>
              <a:t>мер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безопасности населения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7604734" y="2720253"/>
            <a:ext cx="2118995" cy="928369"/>
            <a:chOff x="7604734" y="2720253"/>
            <a:chExt cx="2118995" cy="928369"/>
          </a:xfrm>
        </p:grpSpPr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04734" y="2720253"/>
              <a:ext cx="2118411" cy="92828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671816" y="2775203"/>
              <a:ext cx="1988820" cy="822960"/>
            </a:xfrm>
            <a:custGeom>
              <a:avLst/>
              <a:gdLst/>
              <a:ahLst/>
              <a:cxnLst/>
              <a:rect l="l" t="t" r="r" b="b"/>
              <a:pathLst>
                <a:path w="1988820" h="822960">
                  <a:moveTo>
                    <a:pt x="1977770" y="0"/>
                  </a:moveTo>
                  <a:lnTo>
                    <a:pt x="11049" y="0"/>
                  </a:lnTo>
                  <a:lnTo>
                    <a:pt x="6750" y="6465"/>
                  </a:lnTo>
                  <a:lnTo>
                    <a:pt x="3238" y="24098"/>
                  </a:lnTo>
                  <a:lnTo>
                    <a:pt x="869" y="50256"/>
                  </a:lnTo>
                  <a:lnTo>
                    <a:pt x="0" y="82296"/>
                  </a:lnTo>
                  <a:lnTo>
                    <a:pt x="0" y="740663"/>
                  </a:lnTo>
                  <a:lnTo>
                    <a:pt x="869" y="772703"/>
                  </a:lnTo>
                  <a:lnTo>
                    <a:pt x="3238" y="798861"/>
                  </a:lnTo>
                  <a:lnTo>
                    <a:pt x="6750" y="816494"/>
                  </a:lnTo>
                  <a:lnTo>
                    <a:pt x="11049" y="822960"/>
                  </a:lnTo>
                  <a:lnTo>
                    <a:pt x="1977770" y="822960"/>
                  </a:lnTo>
                  <a:lnTo>
                    <a:pt x="1982069" y="816494"/>
                  </a:lnTo>
                  <a:lnTo>
                    <a:pt x="1985581" y="798861"/>
                  </a:lnTo>
                  <a:lnTo>
                    <a:pt x="1987950" y="772703"/>
                  </a:lnTo>
                  <a:lnTo>
                    <a:pt x="1988819" y="740663"/>
                  </a:lnTo>
                  <a:lnTo>
                    <a:pt x="1988819" y="82296"/>
                  </a:lnTo>
                  <a:lnTo>
                    <a:pt x="1987950" y="50256"/>
                  </a:lnTo>
                  <a:lnTo>
                    <a:pt x="1985581" y="24098"/>
                  </a:lnTo>
                  <a:lnTo>
                    <a:pt x="1982069" y="6465"/>
                  </a:lnTo>
                  <a:lnTo>
                    <a:pt x="19777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7721854" y="2986862"/>
            <a:ext cx="1889760" cy="374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ts val="137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Строительство</a:t>
            </a:r>
            <a:r>
              <a:rPr sz="1200" spc="-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объектов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ts val="1370"/>
              </a:lnSpc>
            </a:pPr>
            <a:r>
              <a:rPr sz="1200" dirty="0">
                <a:latin typeface="Microsoft Sans Serif"/>
                <a:cs typeface="Microsoft Sans Serif"/>
              </a:rPr>
              <a:t>социальной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сферы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 </a:t>
            </a:r>
            <a:r>
              <a:rPr sz="1200" spc="-25" dirty="0">
                <a:latin typeface="Microsoft Sans Serif"/>
                <a:cs typeface="Microsoft Sans Serif"/>
              </a:rPr>
              <a:t>ЖКХ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604695" y="1591005"/>
            <a:ext cx="2113915" cy="847725"/>
            <a:chOff x="7604695" y="1591005"/>
            <a:chExt cx="2113915" cy="847725"/>
          </a:xfrm>
        </p:grpSpPr>
        <p:pic>
          <p:nvPicPr>
            <p:cNvPr id="61" name="object 6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04695" y="1591005"/>
              <a:ext cx="2113917" cy="847457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7671816" y="1645920"/>
              <a:ext cx="1984375" cy="742315"/>
            </a:xfrm>
            <a:custGeom>
              <a:avLst/>
              <a:gdLst/>
              <a:ahLst/>
              <a:cxnLst/>
              <a:rect l="l" t="t" r="r" b="b"/>
              <a:pathLst>
                <a:path w="1984375" h="742314">
                  <a:moveTo>
                    <a:pt x="1973326" y="0"/>
                  </a:moveTo>
                  <a:lnTo>
                    <a:pt x="10922" y="0"/>
                  </a:lnTo>
                  <a:lnTo>
                    <a:pt x="6697" y="5838"/>
                  </a:lnTo>
                  <a:lnTo>
                    <a:pt x="3222" y="21748"/>
                  </a:lnTo>
                  <a:lnTo>
                    <a:pt x="867" y="45327"/>
                  </a:lnTo>
                  <a:lnTo>
                    <a:pt x="0" y="74167"/>
                  </a:lnTo>
                  <a:lnTo>
                    <a:pt x="0" y="668019"/>
                  </a:lnTo>
                  <a:lnTo>
                    <a:pt x="867" y="696860"/>
                  </a:lnTo>
                  <a:lnTo>
                    <a:pt x="3222" y="720439"/>
                  </a:lnTo>
                  <a:lnTo>
                    <a:pt x="6697" y="736349"/>
                  </a:lnTo>
                  <a:lnTo>
                    <a:pt x="10922" y="742188"/>
                  </a:lnTo>
                  <a:lnTo>
                    <a:pt x="1973326" y="742188"/>
                  </a:lnTo>
                  <a:lnTo>
                    <a:pt x="1977550" y="736349"/>
                  </a:lnTo>
                  <a:lnTo>
                    <a:pt x="1981025" y="720439"/>
                  </a:lnTo>
                  <a:lnTo>
                    <a:pt x="1983380" y="696860"/>
                  </a:lnTo>
                  <a:lnTo>
                    <a:pt x="1984248" y="668019"/>
                  </a:lnTo>
                  <a:lnTo>
                    <a:pt x="1984248" y="74167"/>
                  </a:lnTo>
                  <a:lnTo>
                    <a:pt x="1983380" y="45327"/>
                  </a:lnTo>
                  <a:lnTo>
                    <a:pt x="1981025" y="21748"/>
                  </a:lnTo>
                  <a:lnTo>
                    <a:pt x="1977550" y="5838"/>
                  </a:lnTo>
                  <a:lnTo>
                    <a:pt x="1973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7737475" y="1734692"/>
            <a:ext cx="1852295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sz="1200" dirty="0">
                <a:latin typeface="Microsoft Sans Serif"/>
                <a:cs typeface="Microsoft Sans Serif"/>
              </a:rPr>
              <a:t>Социальное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обеспечение </a:t>
            </a:r>
            <a:r>
              <a:rPr sz="1200" dirty="0">
                <a:latin typeface="Microsoft Sans Serif"/>
                <a:cs typeface="Microsoft Sans Serif"/>
              </a:rPr>
              <a:t>населения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(выплаты</a:t>
            </a:r>
            <a:endParaRPr sz="1200">
              <a:latin typeface="Microsoft Sans Serif"/>
              <a:cs typeface="Microsoft Sans Serif"/>
            </a:endParaRPr>
          </a:p>
          <a:p>
            <a:pPr marL="1270" algn="ctr">
              <a:lnSpc>
                <a:spcPts val="1270"/>
              </a:lnSpc>
            </a:pPr>
            <a:r>
              <a:rPr sz="1200" dirty="0">
                <a:latin typeface="Microsoft Sans Serif"/>
                <a:cs typeface="Microsoft Sans Serif"/>
              </a:rPr>
              <a:t>пенсий,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компенсаций)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352043" y="1111008"/>
            <a:ext cx="4396740" cy="701040"/>
            <a:chOff x="352043" y="1111008"/>
            <a:chExt cx="4396740" cy="701040"/>
          </a:xfrm>
        </p:grpSpPr>
        <p:pic>
          <p:nvPicPr>
            <p:cNvPr id="65" name="object 6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2043" y="1147572"/>
              <a:ext cx="4396739" cy="5715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39011" y="1111008"/>
              <a:ext cx="2638043" cy="70102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411479" y="1187196"/>
              <a:ext cx="4282440" cy="459105"/>
            </a:xfrm>
            <a:custGeom>
              <a:avLst/>
              <a:gdLst/>
              <a:ahLst/>
              <a:cxnLst/>
              <a:rect l="l" t="t" r="r" b="b"/>
              <a:pathLst>
                <a:path w="4282440" h="459105">
                  <a:moveTo>
                    <a:pt x="4205986" y="0"/>
                  </a:moveTo>
                  <a:lnTo>
                    <a:pt x="76454" y="0"/>
                  </a:lnTo>
                  <a:lnTo>
                    <a:pt x="46693" y="6016"/>
                  </a:lnTo>
                  <a:lnTo>
                    <a:pt x="22391" y="22415"/>
                  </a:lnTo>
                  <a:lnTo>
                    <a:pt x="6007" y="46720"/>
                  </a:lnTo>
                  <a:lnTo>
                    <a:pt x="0" y="76453"/>
                  </a:lnTo>
                  <a:lnTo>
                    <a:pt x="0" y="382269"/>
                  </a:lnTo>
                  <a:lnTo>
                    <a:pt x="6007" y="412003"/>
                  </a:lnTo>
                  <a:lnTo>
                    <a:pt x="22391" y="436308"/>
                  </a:lnTo>
                  <a:lnTo>
                    <a:pt x="46693" y="452707"/>
                  </a:lnTo>
                  <a:lnTo>
                    <a:pt x="76454" y="458724"/>
                  </a:lnTo>
                  <a:lnTo>
                    <a:pt x="4205986" y="458724"/>
                  </a:lnTo>
                  <a:lnTo>
                    <a:pt x="4235719" y="452707"/>
                  </a:lnTo>
                  <a:lnTo>
                    <a:pt x="4260024" y="436308"/>
                  </a:lnTo>
                  <a:lnTo>
                    <a:pt x="4276423" y="412003"/>
                  </a:lnTo>
                  <a:lnTo>
                    <a:pt x="4282440" y="382269"/>
                  </a:lnTo>
                  <a:lnTo>
                    <a:pt x="4282440" y="76453"/>
                  </a:lnTo>
                  <a:lnTo>
                    <a:pt x="4276423" y="46720"/>
                  </a:lnTo>
                  <a:lnTo>
                    <a:pt x="4260024" y="22415"/>
                  </a:lnTo>
                  <a:lnTo>
                    <a:pt x="4235719" y="6016"/>
                  </a:lnTo>
                  <a:lnTo>
                    <a:pt x="4205986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1393316" y="1184909"/>
            <a:ext cx="23361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" marR="5080" indent="-304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разделам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(подразделам) функциональной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структуры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42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850759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351840" y="395478"/>
            <a:ext cx="833437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r>
              <a:rPr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образования «</a:t>
            </a:r>
            <a:r>
              <a:rPr lang="ru-RU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разделам</a:t>
            </a:r>
            <a:r>
              <a:rPr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бюджетной</a:t>
            </a:r>
            <a:r>
              <a:rPr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</a:p>
        </p:txBody>
      </p:sp>
      <p:sp>
        <p:nvSpPr>
          <p:cNvPr id="36" name="object 36"/>
          <p:cNvSpPr/>
          <p:nvPr/>
        </p:nvSpPr>
        <p:spPr>
          <a:xfrm>
            <a:off x="6525386" y="894587"/>
            <a:ext cx="3072765" cy="607060"/>
          </a:xfrm>
          <a:custGeom>
            <a:avLst/>
            <a:gdLst/>
            <a:ahLst/>
            <a:cxnLst/>
            <a:rect l="l" t="t" r="r" b="b"/>
            <a:pathLst>
              <a:path w="3072765" h="607060">
                <a:moveTo>
                  <a:pt x="3031870" y="0"/>
                </a:moveTo>
                <a:lnTo>
                  <a:pt x="40512" y="0"/>
                </a:lnTo>
                <a:lnTo>
                  <a:pt x="24753" y="3186"/>
                </a:lnTo>
                <a:lnTo>
                  <a:pt x="11874" y="11874"/>
                </a:lnTo>
                <a:lnTo>
                  <a:pt x="3186" y="24753"/>
                </a:lnTo>
                <a:lnTo>
                  <a:pt x="0" y="40512"/>
                </a:lnTo>
                <a:lnTo>
                  <a:pt x="0" y="566038"/>
                </a:lnTo>
                <a:lnTo>
                  <a:pt x="3186" y="581798"/>
                </a:lnTo>
                <a:lnTo>
                  <a:pt x="11874" y="594677"/>
                </a:lnTo>
                <a:lnTo>
                  <a:pt x="24753" y="603365"/>
                </a:lnTo>
                <a:lnTo>
                  <a:pt x="40512" y="606551"/>
                </a:lnTo>
                <a:lnTo>
                  <a:pt x="3031870" y="606551"/>
                </a:lnTo>
                <a:lnTo>
                  <a:pt x="3047630" y="603365"/>
                </a:lnTo>
                <a:lnTo>
                  <a:pt x="3060509" y="594677"/>
                </a:lnTo>
                <a:lnTo>
                  <a:pt x="3069197" y="581798"/>
                </a:lnTo>
                <a:lnTo>
                  <a:pt x="3072383" y="566038"/>
                </a:lnTo>
                <a:lnTo>
                  <a:pt x="3072383" y="40512"/>
                </a:lnTo>
                <a:lnTo>
                  <a:pt x="3069197" y="24753"/>
                </a:lnTo>
                <a:lnTo>
                  <a:pt x="3060509" y="11874"/>
                </a:lnTo>
                <a:lnTo>
                  <a:pt x="3047630" y="3186"/>
                </a:lnTo>
                <a:lnTo>
                  <a:pt x="3031870" y="0"/>
                </a:lnTo>
                <a:close/>
              </a:path>
            </a:pathLst>
          </a:custGeom>
          <a:solidFill>
            <a:srgbClr val="877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620382" y="933449"/>
            <a:ext cx="23241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социальную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20382" y="1177290"/>
            <a:ext cx="17462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сферу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6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2025 </a:t>
            </a:r>
            <a:r>
              <a:rPr sz="1600" spc="-20" dirty="0" err="1" smtClean="0">
                <a:solidFill>
                  <a:srgbClr val="FFFFFF"/>
                </a:solidFill>
                <a:latin typeface="Microsoft Sans Serif"/>
                <a:cs typeface="Microsoft Sans Serif"/>
              </a:rPr>
              <a:t>году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343400" y="4378260"/>
            <a:ext cx="63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5F5063"/>
                </a:solidFill>
                <a:latin typeface="Arial MT"/>
                <a:cs typeface="Arial MT"/>
              </a:rPr>
              <a:t>56%</a:t>
            </a:r>
            <a:endParaRPr sz="2400" dirty="0">
              <a:latin typeface="Arial MT"/>
              <a:cs typeface="Arial M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455152" y="1191755"/>
            <a:ext cx="1229995" cy="742315"/>
            <a:chOff x="8455152" y="1191755"/>
            <a:chExt cx="1229995" cy="742315"/>
          </a:xfrm>
        </p:grpSpPr>
        <p:pic>
          <p:nvPicPr>
            <p:cNvPr id="45" name="object 4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6112" y="1216113"/>
              <a:ext cx="1107960" cy="62183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55152" y="1191755"/>
              <a:ext cx="1229868" cy="74220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8601456" y="1246631"/>
              <a:ext cx="996950" cy="510540"/>
            </a:xfrm>
            <a:custGeom>
              <a:avLst/>
              <a:gdLst/>
              <a:ahLst/>
              <a:cxnLst/>
              <a:rect l="l" t="t" r="r" b="b"/>
              <a:pathLst>
                <a:path w="996950" h="510539">
                  <a:moveTo>
                    <a:pt x="948563" y="0"/>
                  </a:moveTo>
                  <a:lnTo>
                    <a:pt x="48133" y="0"/>
                  </a:lnTo>
                  <a:lnTo>
                    <a:pt x="29414" y="3788"/>
                  </a:lnTo>
                  <a:lnTo>
                    <a:pt x="14112" y="14112"/>
                  </a:lnTo>
                  <a:lnTo>
                    <a:pt x="3788" y="29414"/>
                  </a:lnTo>
                  <a:lnTo>
                    <a:pt x="0" y="48132"/>
                  </a:lnTo>
                  <a:lnTo>
                    <a:pt x="0" y="462406"/>
                  </a:lnTo>
                  <a:lnTo>
                    <a:pt x="3788" y="481125"/>
                  </a:lnTo>
                  <a:lnTo>
                    <a:pt x="14112" y="496427"/>
                  </a:lnTo>
                  <a:lnTo>
                    <a:pt x="29414" y="506751"/>
                  </a:lnTo>
                  <a:lnTo>
                    <a:pt x="48133" y="510539"/>
                  </a:lnTo>
                  <a:lnTo>
                    <a:pt x="948563" y="510539"/>
                  </a:lnTo>
                  <a:lnTo>
                    <a:pt x="967281" y="506751"/>
                  </a:lnTo>
                  <a:lnTo>
                    <a:pt x="982583" y="496427"/>
                  </a:lnTo>
                  <a:lnTo>
                    <a:pt x="992907" y="481125"/>
                  </a:lnTo>
                  <a:lnTo>
                    <a:pt x="996696" y="462406"/>
                  </a:lnTo>
                  <a:lnTo>
                    <a:pt x="996696" y="48132"/>
                  </a:lnTo>
                  <a:lnTo>
                    <a:pt x="992907" y="29414"/>
                  </a:lnTo>
                  <a:lnTo>
                    <a:pt x="982583" y="14112"/>
                  </a:lnTo>
                  <a:lnTo>
                    <a:pt x="967281" y="3788"/>
                  </a:lnTo>
                  <a:lnTo>
                    <a:pt x="948563" y="0"/>
                  </a:lnTo>
                  <a:close/>
                </a:path>
              </a:pathLst>
            </a:custGeom>
            <a:solidFill>
              <a:srgbClr val="877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601456" y="1246631"/>
              <a:ext cx="996950" cy="510540"/>
            </a:xfrm>
            <a:custGeom>
              <a:avLst/>
              <a:gdLst/>
              <a:ahLst/>
              <a:cxnLst/>
              <a:rect l="l" t="t" r="r" b="b"/>
              <a:pathLst>
                <a:path w="996950" h="510539">
                  <a:moveTo>
                    <a:pt x="0" y="48132"/>
                  </a:moveTo>
                  <a:lnTo>
                    <a:pt x="3788" y="29414"/>
                  </a:lnTo>
                  <a:lnTo>
                    <a:pt x="14112" y="14112"/>
                  </a:lnTo>
                  <a:lnTo>
                    <a:pt x="29414" y="3788"/>
                  </a:lnTo>
                  <a:lnTo>
                    <a:pt x="48133" y="0"/>
                  </a:lnTo>
                  <a:lnTo>
                    <a:pt x="948563" y="0"/>
                  </a:lnTo>
                  <a:lnTo>
                    <a:pt x="967281" y="3788"/>
                  </a:lnTo>
                  <a:lnTo>
                    <a:pt x="982583" y="14112"/>
                  </a:lnTo>
                  <a:lnTo>
                    <a:pt x="992907" y="29414"/>
                  </a:lnTo>
                  <a:lnTo>
                    <a:pt x="996696" y="48132"/>
                  </a:lnTo>
                  <a:lnTo>
                    <a:pt x="996696" y="462406"/>
                  </a:lnTo>
                  <a:lnTo>
                    <a:pt x="992907" y="481125"/>
                  </a:lnTo>
                  <a:lnTo>
                    <a:pt x="982583" y="496427"/>
                  </a:lnTo>
                  <a:lnTo>
                    <a:pt x="967281" y="506751"/>
                  </a:lnTo>
                  <a:lnTo>
                    <a:pt x="948563" y="510539"/>
                  </a:lnTo>
                  <a:lnTo>
                    <a:pt x="48133" y="510539"/>
                  </a:lnTo>
                  <a:lnTo>
                    <a:pt x="29414" y="506751"/>
                  </a:lnTo>
                  <a:lnTo>
                    <a:pt x="14112" y="496427"/>
                  </a:lnTo>
                  <a:lnTo>
                    <a:pt x="3788" y="481125"/>
                  </a:lnTo>
                  <a:lnTo>
                    <a:pt x="0" y="462406"/>
                  </a:lnTo>
                  <a:lnTo>
                    <a:pt x="0" y="48132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595256" y="1354859"/>
            <a:ext cx="11079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 MT"/>
                <a:cs typeface="Arial MT"/>
              </a:rPr>
              <a:t>1 917 720,4</a:t>
            </a:r>
            <a:endParaRPr sz="1400" b="1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pic>
        <p:nvPicPr>
          <p:cNvPr id="50" name="object 5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28816" y="4415028"/>
            <a:ext cx="3069335" cy="1981200"/>
          </a:xfrm>
          <a:prstGeom prst="rect">
            <a:avLst/>
          </a:prstGeom>
        </p:spPr>
      </p:pic>
      <p:graphicFrame>
        <p:nvGraphicFramePr>
          <p:cNvPr id="53" name="Таблица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028285"/>
              </p:ext>
            </p:extLst>
          </p:nvPr>
        </p:nvGraphicFramePr>
        <p:xfrm>
          <a:off x="140271" y="1216111"/>
          <a:ext cx="6146800" cy="537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162"/>
                <a:gridCol w="763267"/>
                <a:gridCol w="825830"/>
                <a:gridCol w="813317"/>
                <a:gridCol w="813317"/>
                <a:gridCol w="778907"/>
              </a:tblGrid>
              <a:tr h="3837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разделов</a:t>
                      </a:r>
                      <a:endParaRPr lang="ru-RU" sz="1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6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уд/вес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3082BA"/>
                    </a:solidFill>
                  </a:tcPr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123 623,6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114 002,8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139 320,6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136 153,3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9525" marR="9525" marT="9525" marB="0" anchor="ctr"/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572,0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4111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1 576,9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2 050,7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1 851,3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90,3</a:t>
                      </a:r>
                    </a:p>
                  </a:txBody>
                  <a:tcPr marL="9525" marR="9525" marT="9525" marB="0" anchor="ctr"/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158 312,8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310 153,9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18 337,6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3 447,9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18,8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472 540,8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101 741,6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374 139,8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373 302,2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9525" marR="9525" marT="9525" marB="0" anchor="ctr"/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5 903,3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2 473,8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14 852,0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10 959,5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73,8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2 091 716,6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1 617 851,5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1 830 140,4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1 805 426,1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98,6</a:t>
                      </a:r>
                    </a:p>
                  </a:txBody>
                  <a:tcPr marL="9525" marR="9525" marT="9525" marB="0" anchor="ctr"/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74 327,1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74 802,0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79 130,0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77 316,2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</a:t>
                      </a:r>
                    </a:p>
                  </a:txBody>
                  <a:tcPr marL="9525" marR="9525" marT="9525" marB="0" anchor="ctr"/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27 749,6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29 391,1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32 542,4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32 364,5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740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109 872,4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23 897,4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1 773,9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1 751,1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</a:t>
                      </a:r>
                    </a:p>
                  </a:txBody>
                  <a:tcPr marL="9525" marR="9525" marT="9525" marB="0" anchor="ctr"/>
                </a:tc>
              </a:tr>
              <a:tr h="4111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И МУНИЦИПАЛЬНОГО ДОЛГА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6166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301 431,5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277 976,3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350 614,9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336 022,0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95,8</a:t>
                      </a:r>
                    </a:p>
                  </a:txBody>
                  <a:tcPr marL="9525" marR="9525" marT="9525" marB="0" anchor="ctr"/>
                </a:tc>
              </a:tr>
              <a:tr h="2740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3 368 264,4</a:t>
                      </a:r>
                    </a:p>
                  </a:txBody>
                  <a:tcPr marL="9525" marR="9525" marT="9525" marB="0" anchor="b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2 553 795,2</a:t>
                      </a:r>
                    </a:p>
                  </a:txBody>
                  <a:tcPr marL="9525" marR="9525" marT="9525" marB="0" anchor="b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2 844 636,4</a:t>
                      </a:r>
                    </a:p>
                  </a:txBody>
                  <a:tcPr marL="9525" marR="9525" marT="9525" marB="0" anchor="b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2 779 542,6</a:t>
                      </a:r>
                    </a:p>
                  </a:txBody>
                  <a:tcPr marL="9525" marR="9525" marT="9525" marB="0" anchor="b"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9525" marR="9525" marT="9525" marB="0" anchor="b">
                    <a:solidFill>
                      <a:srgbClr val="3082B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9" name="Диаграмма 58"/>
          <p:cNvGraphicFramePr/>
          <p:nvPr>
            <p:extLst>
              <p:ext uri="{D42A27DB-BD31-4B8C-83A1-F6EECF244321}">
                <p14:modId xmlns:p14="http://schemas.microsoft.com/office/powerpoint/2010/main" val="2546912864"/>
              </p:ext>
            </p:extLst>
          </p:nvPr>
        </p:nvGraphicFramePr>
        <p:xfrm>
          <a:off x="6400800" y="1701695"/>
          <a:ext cx="3657600" cy="2536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7971299" y="2755786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69%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322217" y="76200"/>
            <a:ext cx="833437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14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образования «</a:t>
            </a:r>
            <a:r>
              <a:rPr lang="ru-RU" sz="14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4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sz="1400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подразделам</a:t>
            </a:r>
            <a:r>
              <a:rPr sz="1400" spc="-7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бюджетной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400" spc="-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825235"/>
              </p:ext>
            </p:extLst>
          </p:nvPr>
        </p:nvGraphicFramePr>
        <p:xfrm>
          <a:off x="609602" y="685798"/>
          <a:ext cx="8839197" cy="5867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8238"/>
                <a:gridCol w="695726"/>
                <a:gridCol w="890528"/>
                <a:gridCol w="890528"/>
                <a:gridCol w="824435"/>
                <a:gridCol w="834871"/>
                <a:gridCol w="834871"/>
              </a:tblGrid>
              <a:tr h="2719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КБК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2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Рз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уд/вес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/>
                    </a:solidFill>
                  </a:tcPr>
                </a:tc>
              </a:tr>
              <a:tr h="1845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114 002,8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139 320,6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136 153,3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3399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4 591,4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5 460,0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5 460,0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5051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3 130,1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3 049,1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3 017,6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5051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субъектов Российской Федерации, местных администраций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65 862,9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85 476,7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85 115,7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Судебная система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5051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22 838,2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24 751,6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24 504,6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общегосударственные вопросы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17 577,6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20 580,3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18 052,5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Мобилизационная подготовка экономики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3399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694,1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2 050,7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1 851,3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Гражданская оборона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1 827,6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1 628,2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3399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310 153,9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18 337,6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3 447,9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 и рыболовство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Водное хозяйство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7 849,0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306 917,8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9 312,6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2 373,5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национальной экономики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2 936,1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801,6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101 741,6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374 139,8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373 302,2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Жилищное хозяйство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42 538,4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4 144,5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4 144,5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  <a:tr h="1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Коммунальное хозяйство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299 999,9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299 999,9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>
                    <a:noFill/>
                  </a:tcPr>
                </a:tc>
              </a:tr>
              <a:tr h="3399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59 203,3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69 995,4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69 157,8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98" marR="7898" marT="789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90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05345"/>
              </p:ext>
            </p:extLst>
          </p:nvPr>
        </p:nvGraphicFramePr>
        <p:xfrm>
          <a:off x="381001" y="228617"/>
          <a:ext cx="9220199" cy="6400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4971"/>
                <a:gridCol w="725715"/>
                <a:gridCol w="928914"/>
                <a:gridCol w="928914"/>
                <a:gridCol w="859971"/>
                <a:gridCol w="870857"/>
                <a:gridCol w="870857"/>
              </a:tblGrid>
              <a:tr h="2877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КБК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Рз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уд/вес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/>
                    </a:solidFill>
                  </a:tcPr>
                </a:tc>
              </a:tr>
              <a:tr h="1885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2 473,8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14 852,0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10 959,5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охраны окружающей среды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2 473,8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14 852,0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10 959,5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1 617 851,5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1 830 140,4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1 805 426,1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316 625,2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444 441,9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442 501,1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1 153 251,3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1 218 537,8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1 197 934,9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105 008,2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115 458,2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114 221,1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 политика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6 039,4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8 822,7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8 424,6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36 927,4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42 879,8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42 344,3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74 802,0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79 130,0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77 316,2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56 091,8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55 251,5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53 757,6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культуры, кинематографии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18 710,2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23 878,5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23 558,6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1 152,5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862,5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здравоохранения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1 152,5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862,5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29 391,1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32 542,4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32 364,5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Пенсионное обеспечение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8 670,9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10 318,0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10 318,0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3 387,4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3 300,0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3 180,0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семьи и детства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14 816,4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16 446,1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16 446,1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социальной политики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2 516,3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2 478,3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2 420,5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23 897,4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1 773,9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1 751,1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7 320,4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1 751,1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16 576,9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3473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(МУНИЦИПАЛЬНОГО) ДОЛГА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3473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(муниципального) внутреннего долга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5160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277 976,3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350 614,9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336 022,0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5160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268 553,5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325 326,6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320 718,7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/>
                </a:tc>
              </a:tr>
              <a:tr h="178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межбюджетные трансферты общего характера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9 422,8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25 288,3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15 303,4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ctr">
                    <a:noFill/>
                  </a:tcPr>
                </a:tc>
              </a:tr>
              <a:tr h="178626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2 553 795,2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2 844 636,4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2 779 542,6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96" marR="7396" marT="7396" marB="0" anchor="b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795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35174" y="1397570"/>
            <a:ext cx="279400" cy="811530"/>
            <a:chOff x="2554033" y="1182433"/>
            <a:chExt cx="279400" cy="811530"/>
          </a:xfrm>
        </p:grpSpPr>
        <p:sp>
          <p:nvSpPr>
            <p:cNvPr id="3" name="object 3"/>
            <p:cNvSpPr/>
            <p:nvPr/>
          </p:nvSpPr>
          <p:spPr>
            <a:xfrm>
              <a:off x="2558795" y="1187196"/>
              <a:ext cx="269875" cy="802005"/>
            </a:xfrm>
            <a:custGeom>
              <a:avLst/>
              <a:gdLst/>
              <a:ahLst/>
              <a:cxnLst/>
              <a:rect l="l" t="t" r="r" b="b"/>
              <a:pathLst>
                <a:path w="269875" h="802005">
                  <a:moveTo>
                    <a:pt x="202311" y="0"/>
                  </a:moveTo>
                  <a:lnTo>
                    <a:pt x="67437" y="0"/>
                  </a:lnTo>
                  <a:lnTo>
                    <a:pt x="67437" y="8381"/>
                  </a:lnTo>
                  <a:lnTo>
                    <a:pt x="202311" y="8381"/>
                  </a:lnTo>
                  <a:lnTo>
                    <a:pt x="202311" y="0"/>
                  </a:lnTo>
                  <a:close/>
                </a:path>
                <a:path w="269875" h="802005">
                  <a:moveTo>
                    <a:pt x="202311" y="16890"/>
                  </a:moveTo>
                  <a:lnTo>
                    <a:pt x="67437" y="16890"/>
                  </a:lnTo>
                  <a:lnTo>
                    <a:pt x="67437" y="33654"/>
                  </a:lnTo>
                  <a:lnTo>
                    <a:pt x="202311" y="33654"/>
                  </a:lnTo>
                  <a:lnTo>
                    <a:pt x="202311" y="16890"/>
                  </a:lnTo>
                  <a:close/>
                </a:path>
                <a:path w="269875" h="802005">
                  <a:moveTo>
                    <a:pt x="269748" y="666750"/>
                  </a:moveTo>
                  <a:lnTo>
                    <a:pt x="0" y="666750"/>
                  </a:lnTo>
                  <a:lnTo>
                    <a:pt x="134874" y="801624"/>
                  </a:lnTo>
                  <a:lnTo>
                    <a:pt x="269748" y="666750"/>
                  </a:lnTo>
                  <a:close/>
                </a:path>
                <a:path w="269875" h="802005">
                  <a:moveTo>
                    <a:pt x="202311" y="42163"/>
                  </a:moveTo>
                  <a:lnTo>
                    <a:pt x="67437" y="42163"/>
                  </a:lnTo>
                  <a:lnTo>
                    <a:pt x="67437" y="666750"/>
                  </a:lnTo>
                  <a:lnTo>
                    <a:pt x="202311" y="666750"/>
                  </a:lnTo>
                  <a:lnTo>
                    <a:pt x="202311" y="42163"/>
                  </a:lnTo>
                  <a:close/>
                </a:path>
              </a:pathLst>
            </a:custGeom>
            <a:solidFill>
              <a:srgbClr val="D6D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58795" y="1187196"/>
              <a:ext cx="269875" cy="802005"/>
            </a:xfrm>
            <a:custGeom>
              <a:avLst/>
              <a:gdLst/>
              <a:ahLst/>
              <a:cxnLst/>
              <a:rect l="l" t="t" r="r" b="b"/>
              <a:pathLst>
                <a:path w="269875" h="802005">
                  <a:moveTo>
                    <a:pt x="202311" y="0"/>
                  </a:moveTo>
                  <a:lnTo>
                    <a:pt x="202311" y="8381"/>
                  </a:lnTo>
                  <a:lnTo>
                    <a:pt x="67437" y="8381"/>
                  </a:lnTo>
                  <a:lnTo>
                    <a:pt x="67437" y="0"/>
                  </a:lnTo>
                  <a:lnTo>
                    <a:pt x="202311" y="0"/>
                  </a:lnTo>
                  <a:close/>
                </a:path>
                <a:path w="269875" h="802005">
                  <a:moveTo>
                    <a:pt x="202311" y="16890"/>
                  </a:moveTo>
                  <a:lnTo>
                    <a:pt x="202311" y="33654"/>
                  </a:lnTo>
                  <a:lnTo>
                    <a:pt x="67437" y="33654"/>
                  </a:lnTo>
                  <a:lnTo>
                    <a:pt x="67437" y="16890"/>
                  </a:lnTo>
                  <a:lnTo>
                    <a:pt x="202311" y="16890"/>
                  </a:lnTo>
                  <a:close/>
                </a:path>
                <a:path w="269875" h="802005">
                  <a:moveTo>
                    <a:pt x="202311" y="42163"/>
                  </a:moveTo>
                  <a:lnTo>
                    <a:pt x="202311" y="666750"/>
                  </a:lnTo>
                  <a:lnTo>
                    <a:pt x="269748" y="666750"/>
                  </a:lnTo>
                  <a:lnTo>
                    <a:pt x="134874" y="801624"/>
                  </a:lnTo>
                  <a:lnTo>
                    <a:pt x="0" y="666750"/>
                  </a:lnTo>
                  <a:lnTo>
                    <a:pt x="67437" y="666750"/>
                  </a:lnTo>
                  <a:lnTo>
                    <a:pt x="67437" y="42163"/>
                  </a:lnTo>
                  <a:lnTo>
                    <a:pt x="202311" y="42163"/>
                  </a:lnTo>
                  <a:close/>
                </a:path>
              </a:pathLst>
            </a:custGeom>
            <a:ln w="9525">
              <a:solidFill>
                <a:srgbClr val="927D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19428" y="285358"/>
            <a:ext cx="5825237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</a:t>
            </a:r>
            <a:r>
              <a:rPr sz="18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r>
              <a:rPr sz="18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образовании «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</a:t>
            </a:r>
            <a:r>
              <a:rPr sz="1800" b="1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800" b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sz="1800" b="1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800" b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140" y="1249680"/>
            <a:ext cx="2261870" cy="585470"/>
          </a:xfrm>
          <a:prstGeom prst="rect">
            <a:avLst/>
          </a:prstGeom>
          <a:solidFill>
            <a:srgbClr val="927D9A"/>
          </a:solidFill>
        </p:spPr>
        <p:txBody>
          <a:bodyPr vert="horz" wrap="square" lIns="0" tIns="44450" rIns="0" bIns="0" rtlCol="0">
            <a:spAutoFit/>
          </a:bodyPr>
          <a:lstStyle/>
          <a:p>
            <a:pPr marL="512445" marR="463550" indent="-41275">
              <a:lnSpc>
                <a:spcPct val="100000"/>
              </a:lnSpc>
              <a:spcBef>
                <a:spcPts val="350"/>
              </a:spcBef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Программные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мероприятия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74873" y="1186450"/>
            <a:ext cx="1300736" cy="791242"/>
          </a:xfrm>
          <a:prstGeom prst="rect">
            <a:avLst/>
          </a:prstGeom>
          <a:solidFill>
            <a:srgbClr val="927D9A"/>
          </a:solidFill>
        </p:spPr>
        <p:txBody>
          <a:bodyPr vert="horz" wrap="square" lIns="0" tIns="102870" rIns="0" bIns="0" rtlCol="0">
            <a:spAutoFit/>
          </a:bodyPr>
          <a:lstStyle/>
          <a:p>
            <a:pPr marL="146685" algn="ctr">
              <a:lnSpc>
                <a:spcPct val="100000"/>
              </a:lnSpc>
              <a:spcBef>
                <a:spcPts val="810"/>
              </a:spcBef>
            </a:pP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770 380,1</a:t>
            </a:r>
          </a:p>
          <a:p>
            <a:pPr marL="146685">
              <a:lnSpc>
                <a:spcPct val="100000"/>
              </a:lnSpc>
              <a:spcBef>
                <a:spcPts val="810"/>
              </a:spcBef>
            </a:pP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00393" y="1187196"/>
            <a:ext cx="340360" cy="5055235"/>
          </a:xfrm>
          <a:custGeom>
            <a:avLst/>
            <a:gdLst/>
            <a:ahLst/>
            <a:cxnLst/>
            <a:rect l="l" t="t" r="r" b="b"/>
            <a:pathLst>
              <a:path w="340360" h="5055235">
                <a:moveTo>
                  <a:pt x="339851" y="0"/>
                </a:moveTo>
                <a:lnTo>
                  <a:pt x="0" y="0"/>
                </a:lnTo>
                <a:lnTo>
                  <a:pt x="0" y="5055108"/>
                </a:lnTo>
                <a:lnTo>
                  <a:pt x="339851" y="5055108"/>
                </a:lnTo>
                <a:lnTo>
                  <a:pt x="339851" y="0"/>
                </a:lnTo>
                <a:close/>
              </a:path>
            </a:pathLst>
          </a:custGeom>
          <a:solidFill>
            <a:srgbClr val="EBE8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971948" y="2427795"/>
            <a:ext cx="252095" cy="26911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dirty="0">
                <a:latin typeface="Microsoft Sans Serif"/>
                <a:cs typeface="Microsoft Sans Serif"/>
              </a:rPr>
              <a:t>Муниципальные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программы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65336" y="2265679"/>
            <a:ext cx="2521585" cy="2428875"/>
            <a:chOff x="865336" y="2265679"/>
            <a:chExt cx="2521585" cy="2428875"/>
          </a:xfrm>
        </p:grpSpPr>
        <p:sp>
          <p:nvSpPr>
            <p:cNvPr id="39" name="object 39"/>
            <p:cNvSpPr/>
            <p:nvPr/>
          </p:nvSpPr>
          <p:spPr>
            <a:xfrm>
              <a:off x="1037948" y="2424429"/>
              <a:ext cx="2190750" cy="2111375"/>
            </a:xfrm>
            <a:custGeom>
              <a:avLst/>
              <a:gdLst/>
              <a:ahLst/>
              <a:cxnLst/>
              <a:rect l="l" t="t" r="r" b="b"/>
              <a:pathLst>
                <a:path w="2190750" h="2111375">
                  <a:moveTo>
                    <a:pt x="1556534" y="112395"/>
                  </a:moveTo>
                  <a:lnTo>
                    <a:pt x="1600304" y="134526"/>
                  </a:lnTo>
                  <a:lnTo>
                    <a:pt x="1642693" y="158231"/>
                  </a:lnTo>
                  <a:lnTo>
                    <a:pt x="1683678" y="183451"/>
                  </a:lnTo>
                  <a:lnTo>
                    <a:pt x="1723239" y="210129"/>
                  </a:lnTo>
                  <a:lnTo>
                    <a:pt x="1761354" y="238208"/>
                  </a:lnTo>
                  <a:lnTo>
                    <a:pt x="1798000" y="267629"/>
                  </a:lnTo>
                  <a:lnTo>
                    <a:pt x="1833157" y="298335"/>
                  </a:lnTo>
                  <a:lnTo>
                    <a:pt x="1866803" y="330269"/>
                  </a:lnTo>
                  <a:lnTo>
                    <a:pt x="1898917" y="363372"/>
                  </a:lnTo>
                  <a:lnTo>
                    <a:pt x="1929476" y="397587"/>
                  </a:lnTo>
                  <a:lnTo>
                    <a:pt x="1958459" y="432857"/>
                  </a:lnTo>
                  <a:lnTo>
                    <a:pt x="1985844" y="469123"/>
                  </a:lnTo>
                  <a:lnTo>
                    <a:pt x="2011610" y="506329"/>
                  </a:lnTo>
                  <a:lnTo>
                    <a:pt x="2035735" y="544416"/>
                  </a:lnTo>
                  <a:lnTo>
                    <a:pt x="2058198" y="583326"/>
                  </a:lnTo>
                  <a:lnTo>
                    <a:pt x="2078977" y="623003"/>
                  </a:lnTo>
                  <a:lnTo>
                    <a:pt x="2098050" y="663389"/>
                  </a:lnTo>
                  <a:lnTo>
                    <a:pt x="2115396" y="704425"/>
                  </a:lnTo>
                  <a:lnTo>
                    <a:pt x="2130993" y="746055"/>
                  </a:lnTo>
                  <a:lnTo>
                    <a:pt x="2144820" y="788220"/>
                  </a:lnTo>
                  <a:lnTo>
                    <a:pt x="2156854" y="830863"/>
                  </a:lnTo>
                  <a:lnTo>
                    <a:pt x="2167074" y="873926"/>
                  </a:lnTo>
                  <a:lnTo>
                    <a:pt x="2175459" y="917352"/>
                  </a:lnTo>
                  <a:lnTo>
                    <a:pt x="2181987" y="961083"/>
                  </a:lnTo>
                  <a:lnTo>
                    <a:pt x="2186637" y="1005062"/>
                  </a:lnTo>
                  <a:lnTo>
                    <a:pt x="2189386" y="1049230"/>
                  </a:lnTo>
                  <a:lnTo>
                    <a:pt x="2190213" y="1093530"/>
                  </a:lnTo>
                  <a:lnTo>
                    <a:pt x="2189097" y="1137904"/>
                  </a:lnTo>
                  <a:lnTo>
                    <a:pt x="2186016" y="1182296"/>
                  </a:lnTo>
                  <a:lnTo>
                    <a:pt x="2180948" y="1226646"/>
                  </a:lnTo>
                  <a:lnTo>
                    <a:pt x="2173872" y="1270898"/>
                  </a:lnTo>
                  <a:lnTo>
                    <a:pt x="2164766" y="1314994"/>
                  </a:lnTo>
                  <a:lnTo>
                    <a:pt x="2153608" y="1358875"/>
                  </a:lnTo>
                  <a:lnTo>
                    <a:pt x="2140377" y="1402486"/>
                  </a:lnTo>
                  <a:lnTo>
                    <a:pt x="2125052" y="1445767"/>
                  </a:lnTo>
                  <a:lnTo>
                    <a:pt x="2107609" y="1488661"/>
                  </a:lnTo>
                  <a:lnTo>
                    <a:pt x="2088029" y="1531112"/>
                  </a:lnTo>
                  <a:lnTo>
                    <a:pt x="2066504" y="1572634"/>
                  </a:lnTo>
                  <a:lnTo>
                    <a:pt x="2043301" y="1612771"/>
                  </a:lnTo>
                  <a:lnTo>
                    <a:pt x="2018480" y="1651503"/>
                  </a:lnTo>
                  <a:lnTo>
                    <a:pt x="1992100" y="1688812"/>
                  </a:lnTo>
                  <a:lnTo>
                    <a:pt x="1964220" y="1724679"/>
                  </a:lnTo>
                  <a:lnTo>
                    <a:pt x="1934898" y="1759084"/>
                  </a:lnTo>
                  <a:lnTo>
                    <a:pt x="1904195" y="1792010"/>
                  </a:lnTo>
                  <a:lnTo>
                    <a:pt x="1872169" y="1823436"/>
                  </a:lnTo>
                  <a:lnTo>
                    <a:pt x="1838879" y="1853344"/>
                  </a:lnTo>
                  <a:lnTo>
                    <a:pt x="1804385" y="1881715"/>
                  </a:lnTo>
                  <a:lnTo>
                    <a:pt x="1768745" y="1908530"/>
                  </a:lnTo>
                  <a:lnTo>
                    <a:pt x="1732019" y="1933769"/>
                  </a:lnTo>
                  <a:lnTo>
                    <a:pt x="1694266" y="1957415"/>
                  </a:lnTo>
                  <a:lnTo>
                    <a:pt x="1655545" y="1979449"/>
                  </a:lnTo>
                  <a:lnTo>
                    <a:pt x="1615914" y="1999850"/>
                  </a:lnTo>
                  <a:lnTo>
                    <a:pt x="1575434" y="2018600"/>
                  </a:lnTo>
                  <a:lnTo>
                    <a:pt x="1534164" y="2035681"/>
                  </a:lnTo>
                  <a:lnTo>
                    <a:pt x="1492161" y="2051073"/>
                  </a:lnTo>
                  <a:lnTo>
                    <a:pt x="1449487" y="2064757"/>
                  </a:lnTo>
                  <a:lnTo>
                    <a:pt x="1406199" y="2076715"/>
                  </a:lnTo>
                  <a:lnTo>
                    <a:pt x="1362357" y="2086927"/>
                  </a:lnTo>
                  <a:lnTo>
                    <a:pt x="1318019" y="2095375"/>
                  </a:lnTo>
                  <a:lnTo>
                    <a:pt x="1273246" y="2102039"/>
                  </a:lnTo>
                  <a:lnTo>
                    <a:pt x="1228096" y="2106900"/>
                  </a:lnTo>
                  <a:lnTo>
                    <a:pt x="1182628" y="2109941"/>
                  </a:lnTo>
                  <a:lnTo>
                    <a:pt x="1136902" y="2111141"/>
                  </a:lnTo>
                  <a:lnTo>
                    <a:pt x="1090976" y="2110481"/>
                  </a:lnTo>
                  <a:lnTo>
                    <a:pt x="1044910" y="2107944"/>
                  </a:lnTo>
                  <a:lnTo>
                    <a:pt x="998762" y="2103509"/>
                  </a:lnTo>
                  <a:lnTo>
                    <a:pt x="952592" y="2097158"/>
                  </a:lnTo>
                  <a:lnTo>
                    <a:pt x="906460" y="2088872"/>
                  </a:lnTo>
                  <a:lnTo>
                    <a:pt x="860423" y="2078631"/>
                  </a:lnTo>
                  <a:lnTo>
                    <a:pt x="814542" y="2066418"/>
                  </a:lnTo>
                  <a:lnTo>
                    <a:pt x="768875" y="2052213"/>
                  </a:lnTo>
                  <a:lnTo>
                    <a:pt x="723482" y="2035997"/>
                  </a:lnTo>
                  <a:lnTo>
                    <a:pt x="678421" y="2017750"/>
                  </a:lnTo>
                  <a:lnTo>
                    <a:pt x="633752" y="1997456"/>
                  </a:lnTo>
                  <a:lnTo>
                    <a:pt x="589972" y="1975334"/>
                  </a:lnTo>
                  <a:lnTo>
                    <a:pt x="547575" y="1951638"/>
                  </a:lnTo>
                  <a:lnTo>
                    <a:pt x="506581" y="1926425"/>
                  </a:lnTo>
                  <a:lnTo>
                    <a:pt x="467012" y="1899753"/>
                  </a:lnTo>
                  <a:lnTo>
                    <a:pt x="428890" y="1871681"/>
                  </a:lnTo>
                  <a:lnTo>
                    <a:pt x="392237" y="1842264"/>
                  </a:lnTo>
                  <a:lnTo>
                    <a:pt x="357074" y="1811562"/>
                  </a:lnTo>
                  <a:lnTo>
                    <a:pt x="323422" y="1779632"/>
                  </a:lnTo>
                  <a:lnTo>
                    <a:pt x="291304" y="1746531"/>
                  </a:lnTo>
                  <a:lnTo>
                    <a:pt x="260741" y="1712318"/>
                  </a:lnTo>
                  <a:lnTo>
                    <a:pt x="231754" y="1677049"/>
                  </a:lnTo>
                  <a:lnTo>
                    <a:pt x="204366" y="1640783"/>
                  </a:lnTo>
                  <a:lnTo>
                    <a:pt x="178597" y="1603578"/>
                  </a:lnTo>
                  <a:lnTo>
                    <a:pt x="154469" y="1565490"/>
                  </a:lnTo>
                  <a:lnTo>
                    <a:pt x="132005" y="1526578"/>
                  </a:lnTo>
                  <a:lnTo>
                    <a:pt x="111225" y="1486900"/>
                  </a:lnTo>
                  <a:lnTo>
                    <a:pt x="92151" y="1446512"/>
                  </a:lnTo>
                  <a:lnTo>
                    <a:pt x="74805" y="1405474"/>
                  </a:lnTo>
                  <a:lnTo>
                    <a:pt x="59208" y="1363841"/>
                  </a:lnTo>
                  <a:lnTo>
                    <a:pt x="45382" y="1321673"/>
                  </a:lnTo>
                  <a:lnTo>
                    <a:pt x="33348" y="1279027"/>
                  </a:lnTo>
                  <a:lnTo>
                    <a:pt x="23129" y="1235961"/>
                  </a:lnTo>
                  <a:lnTo>
                    <a:pt x="14745" y="1192531"/>
                  </a:lnTo>
                  <a:lnTo>
                    <a:pt x="8219" y="1148797"/>
                  </a:lnTo>
                  <a:lnTo>
                    <a:pt x="3571" y="1104815"/>
                  </a:lnTo>
                  <a:lnTo>
                    <a:pt x="824" y="1060644"/>
                  </a:lnTo>
                  <a:lnTo>
                    <a:pt x="0" y="1016340"/>
                  </a:lnTo>
                  <a:lnTo>
                    <a:pt x="1118" y="971963"/>
                  </a:lnTo>
                  <a:lnTo>
                    <a:pt x="4203" y="927568"/>
                  </a:lnTo>
                  <a:lnTo>
                    <a:pt x="9274" y="883215"/>
                  </a:lnTo>
                  <a:lnTo>
                    <a:pt x="16353" y="838960"/>
                  </a:lnTo>
                  <a:lnTo>
                    <a:pt x="25463" y="794862"/>
                  </a:lnTo>
                  <a:lnTo>
                    <a:pt x="36624" y="750979"/>
                  </a:lnTo>
                  <a:lnTo>
                    <a:pt x="49859" y="707367"/>
                  </a:lnTo>
                  <a:lnTo>
                    <a:pt x="65189" y="664084"/>
                  </a:lnTo>
                  <a:lnTo>
                    <a:pt x="82635" y="621189"/>
                  </a:lnTo>
                  <a:lnTo>
                    <a:pt x="102219" y="578739"/>
                  </a:lnTo>
                  <a:lnTo>
                    <a:pt x="124971" y="535010"/>
                  </a:lnTo>
                  <a:lnTo>
                    <a:pt x="149704" y="492677"/>
                  </a:lnTo>
                  <a:lnTo>
                    <a:pt x="176354" y="451780"/>
                  </a:lnTo>
                  <a:lnTo>
                    <a:pt x="204855" y="412361"/>
                  </a:lnTo>
                  <a:lnTo>
                    <a:pt x="235140" y="374462"/>
                  </a:lnTo>
                  <a:lnTo>
                    <a:pt x="267143" y="338125"/>
                  </a:lnTo>
                  <a:lnTo>
                    <a:pt x="300800" y="303393"/>
                  </a:lnTo>
                  <a:lnTo>
                    <a:pt x="336045" y="270306"/>
                  </a:lnTo>
                  <a:lnTo>
                    <a:pt x="372810" y="238907"/>
                  </a:lnTo>
                  <a:lnTo>
                    <a:pt x="411032" y="209237"/>
                  </a:lnTo>
                  <a:lnTo>
                    <a:pt x="450643" y="181340"/>
                  </a:lnTo>
                  <a:lnTo>
                    <a:pt x="491578" y="155255"/>
                  </a:lnTo>
                  <a:lnTo>
                    <a:pt x="533772" y="131026"/>
                  </a:lnTo>
                  <a:lnTo>
                    <a:pt x="577158" y="108695"/>
                  </a:lnTo>
                  <a:lnTo>
                    <a:pt x="621671" y="88302"/>
                  </a:lnTo>
                  <a:lnTo>
                    <a:pt x="667244" y="69891"/>
                  </a:lnTo>
                  <a:lnTo>
                    <a:pt x="713813" y="53502"/>
                  </a:lnTo>
                  <a:lnTo>
                    <a:pt x="761310" y="39178"/>
                  </a:lnTo>
                  <a:lnTo>
                    <a:pt x="809671" y="26962"/>
                  </a:lnTo>
                  <a:lnTo>
                    <a:pt x="858830" y="16893"/>
                  </a:lnTo>
                  <a:lnTo>
                    <a:pt x="908721" y="9016"/>
                  </a:lnTo>
                  <a:lnTo>
                    <a:pt x="959277" y="3370"/>
                  </a:lnTo>
                  <a:lnTo>
                    <a:pt x="1010434" y="0"/>
                  </a:lnTo>
                </a:path>
              </a:pathLst>
            </a:custGeom>
            <a:ln w="317500">
              <a:solidFill>
                <a:srgbClr val="D5DC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24086" y="2429303"/>
              <a:ext cx="2200275" cy="2075180"/>
            </a:xfrm>
            <a:custGeom>
              <a:avLst/>
              <a:gdLst/>
              <a:ahLst/>
              <a:cxnLst/>
              <a:rect l="l" t="t" r="r" b="b"/>
              <a:pathLst>
                <a:path w="2200275" h="2075179">
                  <a:moveTo>
                    <a:pt x="811317" y="2060019"/>
                  </a:moveTo>
                  <a:lnTo>
                    <a:pt x="764329" y="2045925"/>
                  </a:lnTo>
                  <a:lnTo>
                    <a:pt x="718425" y="2030039"/>
                  </a:lnTo>
                  <a:lnTo>
                    <a:pt x="673637" y="2012413"/>
                  </a:lnTo>
                  <a:lnTo>
                    <a:pt x="629996" y="1993101"/>
                  </a:lnTo>
                  <a:lnTo>
                    <a:pt x="587533" y="1972156"/>
                  </a:lnTo>
                  <a:lnTo>
                    <a:pt x="546281" y="1949631"/>
                  </a:lnTo>
                  <a:lnTo>
                    <a:pt x="506269" y="1925579"/>
                  </a:lnTo>
                  <a:lnTo>
                    <a:pt x="467530" y="1900052"/>
                  </a:lnTo>
                  <a:lnTo>
                    <a:pt x="430096" y="1873105"/>
                  </a:lnTo>
                  <a:lnTo>
                    <a:pt x="393997" y="1844789"/>
                  </a:lnTo>
                  <a:lnTo>
                    <a:pt x="359264" y="1815158"/>
                  </a:lnTo>
                  <a:lnTo>
                    <a:pt x="325930" y="1784264"/>
                  </a:lnTo>
                  <a:lnTo>
                    <a:pt x="294026" y="1752162"/>
                  </a:lnTo>
                  <a:lnTo>
                    <a:pt x="263582" y="1718903"/>
                  </a:lnTo>
                  <a:lnTo>
                    <a:pt x="234631" y="1684542"/>
                  </a:lnTo>
                  <a:lnTo>
                    <a:pt x="207204" y="1649130"/>
                  </a:lnTo>
                  <a:lnTo>
                    <a:pt x="181332" y="1612721"/>
                  </a:lnTo>
                  <a:lnTo>
                    <a:pt x="157047" y="1575367"/>
                  </a:lnTo>
                  <a:lnTo>
                    <a:pt x="134379" y="1537123"/>
                  </a:lnTo>
                  <a:lnTo>
                    <a:pt x="113361" y="1498040"/>
                  </a:lnTo>
                  <a:lnTo>
                    <a:pt x="94024" y="1458172"/>
                  </a:lnTo>
                  <a:lnTo>
                    <a:pt x="76399" y="1417572"/>
                  </a:lnTo>
                  <a:lnTo>
                    <a:pt x="60517" y="1376293"/>
                  </a:lnTo>
                  <a:lnTo>
                    <a:pt x="46411" y="1334387"/>
                  </a:lnTo>
                  <a:lnTo>
                    <a:pt x="34110" y="1291908"/>
                  </a:lnTo>
                  <a:lnTo>
                    <a:pt x="23648" y="1248910"/>
                  </a:lnTo>
                  <a:lnTo>
                    <a:pt x="15054" y="1205443"/>
                  </a:lnTo>
                  <a:lnTo>
                    <a:pt x="8361" y="1161563"/>
                  </a:lnTo>
                  <a:lnTo>
                    <a:pt x="3600" y="1117321"/>
                  </a:lnTo>
                  <a:lnTo>
                    <a:pt x="803" y="1072772"/>
                  </a:lnTo>
                  <a:lnTo>
                    <a:pt x="0" y="1027967"/>
                  </a:lnTo>
                  <a:lnTo>
                    <a:pt x="1222" y="982960"/>
                  </a:lnTo>
                  <a:lnTo>
                    <a:pt x="4503" y="937803"/>
                  </a:lnTo>
                  <a:lnTo>
                    <a:pt x="9872" y="892550"/>
                  </a:lnTo>
                  <a:lnTo>
                    <a:pt x="17362" y="847255"/>
                  </a:lnTo>
                  <a:lnTo>
                    <a:pt x="27003" y="801969"/>
                  </a:lnTo>
                  <a:lnTo>
                    <a:pt x="38827" y="756745"/>
                  </a:lnTo>
                  <a:lnTo>
                    <a:pt x="52718" y="712086"/>
                  </a:lnTo>
                  <a:lnTo>
                    <a:pt x="68504" y="668495"/>
                  </a:lnTo>
                  <a:lnTo>
                    <a:pt x="86130" y="626004"/>
                  </a:lnTo>
                  <a:lnTo>
                    <a:pt x="105542" y="584639"/>
                  </a:lnTo>
                  <a:lnTo>
                    <a:pt x="126684" y="544431"/>
                  </a:lnTo>
                  <a:lnTo>
                    <a:pt x="149501" y="505409"/>
                  </a:lnTo>
                  <a:lnTo>
                    <a:pt x="173939" y="467601"/>
                  </a:lnTo>
                  <a:lnTo>
                    <a:pt x="199943" y="431036"/>
                  </a:lnTo>
                  <a:lnTo>
                    <a:pt x="227458" y="395744"/>
                  </a:lnTo>
                  <a:lnTo>
                    <a:pt x="256429" y="361754"/>
                  </a:lnTo>
                  <a:lnTo>
                    <a:pt x="286802" y="329094"/>
                  </a:lnTo>
                  <a:lnTo>
                    <a:pt x="318520" y="297795"/>
                  </a:lnTo>
                  <a:lnTo>
                    <a:pt x="351530" y="267883"/>
                  </a:lnTo>
                  <a:lnTo>
                    <a:pt x="385776" y="239390"/>
                  </a:lnTo>
                  <a:lnTo>
                    <a:pt x="421205" y="212343"/>
                  </a:lnTo>
                  <a:lnTo>
                    <a:pt x="457760" y="186772"/>
                  </a:lnTo>
                  <a:lnTo>
                    <a:pt x="495387" y="162706"/>
                  </a:lnTo>
                  <a:lnTo>
                    <a:pt x="534031" y="140174"/>
                  </a:lnTo>
                  <a:lnTo>
                    <a:pt x="573637" y="119205"/>
                  </a:lnTo>
                  <a:lnTo>
                    <a:pt x="614151" y="99828"/>
                  </a:lnTo>
                  <a:lnTo>
                    <a:pt x="655517" y="82071"/>
                  </a:lnTo>
                  <a:lnTo>
                    <a:pt x="697680" y="65965"/>
                  </a:lnTo>
                  <a:lnTo>
                    <a:pt x="740587" y="51538"/>
                  </a:lnTo>
                  <a:lnTo>
                    <a:pt x="784181" y="38819"/>
                  </a:lnTo>
                  <a:lnTo>
                    <a:pt x="828408" y="27837"/>
                  </a:lnTo>
                  <a:lnTo>
                    <a:pt x="873213" y="18621"/>
                  </a:lnTo>
                  <a:lnTo>
                    <a:pt x="918542" y="11200"/>
                  </a:lnTo>
                  <a:lnTo>
                    <a:pt x="964339" y="5604"/>
                  </a:lnTo>
                  <a:lnTo>
                    <a:pt x="1010549" y="1860"/>
                  </a:lnTo>
                  <a:lnTo>
                    <a:pt x="1057118" y="0"/>
                  </a:lnTo>
                  <a:lnTo>
                    <a:pt x="1103991" y="50"/>
                  </a:lnTo>
                  <a:lnTo>
                    <a:pt x="1151112" y="2041"/>
                  </a:lnTo>
                  <a:lnTo>
                    <a:pt x="1198428" y="6001"/>
                  </a:lnTo>
                  <a:lnTo>
                    <a:pt x="1245882" y="11960"/>
                  </a:lnTo>
                  <a:lnTo>
                    <a:pt x="1293421" y="19946"/>
                  </a:lnTo>
                  <a:lnTo>
                    <a:pt x="1340990" y="29988"/>
                  </a:lnTo>
                  <a:lnTo>
                    <a:pt x="1388532" y="42116"/>
                  </a:lnTo>
                  <a:lnTo>
                    <a:pt x="1435513" y="56211"/>
                  </a:lnTo>
                  <a:lnTo>
                    <a:pt x="1481410" y="72097"/>
                  </a:lnTo>
                  <a:lnTo>
                    <a:pt x="1526192" y="89723"/>
                  </a:lnTo>
                  <a:lnTo>
                    <a:pt x="1569828" y="109034"/>
                  </a:lnTo>
                  <a:lnTo>
                    <a:pt x="1612286" y="129979"/>
                  </a:lnTo>
                  <a:lnTo>
                    <a:pt x="1653535" y="152505"/>
                  </a:lnTo>
                  <a:lnTo>
                    <a:pt x="1693543" y="176557"/>
                  </a:lnTo>
                  <a:lnTo>
                    <a:pt x="1732279" y="202083"/>
                  </a:lnTo>
                  <a:lnTo>
                    <a:pt x="1769712" y="229031"/>
                  </a:lnTo>
                  <a:lnTo>
                    <a:pt x="1805810" y="257347"/>
                  </a:lnTo>
                  <a:lnTo>
                    <a:pt x="1840541" y="286978"/>
                  </a:lnTo>
                  <a:lnTo>
                    <a:pt x="1873875" y="317871"/>
                  </a:lnTo>
                  <a:lnTo>
                    <a:pt x="1905779" y="349973"/>
                  </a:lnTo>
                  <a:lnTo>
                    <a:pt x="1936222" y="383232"/>
                  </a:lnTo>
                  <a:lnTo>
                    <a:pt x="1965173" y="417594"/>
                  </a:lnTo>
                  <a:lnTo>
                    <a:pt x="1992601" y="453006"/>
                  </a:lnTo>
                  <a:lnTo>
                    <a:pt x="2018474" y="489415"/>
                  </a:lnTo>
                  <a:lnTo>
                    <a:pt x="2042760" y="526768"/>
                  </a:lnTo>
                  <a:lnTo>
                    <a:pt x="2065428" y="565013"/>
                  </a:lnTo>
                  <a:lnTo>
                    <a:pt x="2086447" y="604095"/>
                  </a:lnTo>
                  <a:lnTo>
                    <a:pt x="2105785" y="643963"/>
                  </a:lnTo>
                  <a:lnTo>
                    <a:pt x="2123411" y="684563"/>
                  </a:lnTo>
                  <a:lnTo>
                    <a:pt x="2139293" y="725843"/>
                  </a:lnTo>
                  <a:lnTo>
                    <a:pt x="2153400" y="767748"/>
                  </a:lnTo>
                  <a:lnTo>
                    <a:pt x="2165700" y="810227"/>
                  </a:lnTo>
                  <a:lnTo>
                    <a:pt x="2176162" y="853226"/>
                  </a:lnTo>
                  <a:lnTo>
                    <a:pt x="2184755" y="896692"/>
                  </a:lnTo>
                  <a:lnTo>
                    <a:pt x="2191447" y="940572"/>
                  </a:lnTo>
                  <a:lnTo>
                    <a:pt x="2196207" y="984814"/>
                  </a:lnTo>
                  <a:lnTo>
                    <a:pt x="2199003" y="1029364"/>
                  </a:lnTo>
                  <a:lnTo>
                    <a:pt x="2199803" y="1074169"/>
                  </a:lnTo>
                  <a:lnTo>
                    <a:pt x="2198577" y="1119176"/>
                  </a:lnTo>
                  <a:lnTo>
                    <a:pt x="2195293" y="1164332"/>
                  </a:lnTo>
                  <a:lnTo>
                    <a:pt x="2189919" y="1209585"/>
                  </a:lnTo>
                  <a:lnTo>
                    <a:pt x="2182425" y="1254881"/>
                  </a:lnTo>
                  <a:lnTo>
                    <a:pt x="2172777" y="1300167"/>
                  </a:lnTo>
                  <a:lnTo>
                    <a:pt x="2160946" y="1345390"/>
                  </a:lnTo>
                  <a:lnTo>
                    <a:pt x="2146229" y="1392453"/>
                  </a:lnTo>
                  <a:lnTo>
                    <a:pt x="2129317" y="1438490"/>
                  </a:lnTo>
                  <a:lnTo>
                    <a:pt x="2110266" y="1483447"/>
                  </a:lnTo>
                  <a:lnTo>
                    <a:pt x="2089135" y="1527273"/>
                  </a:lnTo>
                  <a:lnTo>
                    <a:pt x="2065979" y="1569914"/>
                  </a:lnTo>
                  <a:lnTo>
                    <a:pt x="2040857" y="1611317"/>
                  </a:lnTo>
                  <a:lnTo>
                    <a:pt x="2013827" y="1651430"/>
                  </a:lnTo>
                  <a:lnTo>
                    <a:pt x="1984944" y="1690200"/>
                  </a:lnTo>
                  <a:lnTo>
                    <a:pt x="1954267" y="1727575"/>
                  </a:lnTo>
                  <a:lnTo>
                    <a:pt x="1921853" y="1763501"/>
                  </a:lnTo>
                  <a:lnTo>
                    <a:pt x="1887759" y="1797927"/>
                  </a:lnTo>
                  <a:lnTo>
                    <a:pt x="1852043" y="1830798"/>
                  </a:lnTo>
                  <a:lnTo>
                    <a:pt x="1814762" y="1862063"/>
                  </a:lnTo>
                  <a:lnTo>
                    <a:pt x="1775972" y="1891669"/>
                  </a:lnTo>
                  <a:lnTo>
                    <a:pt x="1735732" y="1919562"/>
                  </a:lnTo>
                  <a:lnTo>
                    <a:pt x="1694099" y="1945691"/>
                  </a:lnTo>
                  <a:lnTo>
                    <a:pt x="1651129" y="1970003"/>
                  </a:lnTo>
                  <a:lnTo>
                    <a:pt x="1606881" y="1992444"/>
                  </a:lnTo>
                  <a:lnTo>
                    <a:pt x="1561412" y="2012962"/>
                  </a:lnTo>
                  <a:lnTo>
                    <a:pt x="1514778" y="2031505"/>
                  </a:lnTo>
                  <a:lnTo>
                    <a:pt x="1467038" y="2048019"/>
                  </a:lnTo>
                  <a:lnTo>
                    <a:pt x="1418248" y="2062452"/>
                  </a:lnTo>
                  <a:lnTo>
                    <a:pt x="1368466" y="2074751"/>
                  </a:lnTo>
                </a:path>
              </a:pathLst>
            </a:custGeom>
            <a:ln w="317500">
              <a:solidFill>
                <a:srgbClr val="7966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317728" y="2682985"/>
            <a:ext cx="1631189" cy="1428596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382905">
              <a:lnSpc>
                <a:spcPct val="100000"/>
              </a:lnSpc>
              <a:spcBef>
                <a:spcPts val="1560"/>
              </a:spcBef>
            </a:pPr>
            <a:r>
              <a:rPr sz="3200" spc="-25" dirty="0" smtClean="0">
                <a:solidFill>
                  <a:srgbClr val="2C242E"/>
                </a:solidFill>
                <a:latin typeface="Arial MT"/>
                <a:cs typeface="Arial MT"/>
              </a:rPr>
              <a:t>9</a:t>
            </a:r>
            <a:r>
              <a:rPr lang="ru-RU" sz="3200" spc="-25" dirty="0" smtClean="0">
                <a:solidFill>
                  <a:srgbClr val="2C242E"/>
                </a:solidFill>
                <a:latin typeface="Arial MT"/>
                <a:cs typeface="Arial MT"/>
              </a:rPr>
              <a:t>9,7</a:t>
            </a:r>
            <a:r>
              <a:rPr sz="3200" spc="-25" dirty="0" smtClean="0">
                <a:solidFill>
                  <a:srgbClr val="2C242E"/>
                </a:solidFill>
                <a:latin typeface="Arial MT"/>
                <a:cs typeface="Arial MT"/>
              </a:rPr>
              <a:t>%</a:t>
            </a:r>
            <a:endParaRPr sz="3200" dirty="0">
              <a:latin typeface="Arial MT"/>
              <a:cs typeface="Arial MT"/>
            </a:endParaRPr>
          </a:p>
          <a:p>
            <a:pPr marL="1905" algn="ctr">
              <a:lnSpc>
                <a:spcPct val="100000"/>
              </a:lnSpc>
              <a:spcBef>
                <a:spcPts val="650"/>
              </a:spcBef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общем</a:t>
            </a:r>
            <a:endParaRPr sz="1400" dirty="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объеме</a:t>
            </a:r>
            <a:r>
              <a:rPr sz="1400" spc="-9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расходов бюджета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221227" y="5441391"/>
            <a:ext cx="421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25" dirty="0" smtClean="0">
                <a:solidFill>
                  <a:srgbClr val="2C242E"/>
                </a:solidFill>
                <a:latin typeface="Arial"/>
                <a:cs typeface="Arial"/>
              </a:rPr>
              <a:t>22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03654" y="5129957"/>
            <a:ext cx="3617976" cy="1343297"/>
            <a:chOff x="339999" y="5070264"/>
            <a:chExt cx="3617976" cy="1343297"/>
          </a:xfrm>
        </p:grpSpPr>
        <p:pic>
          <p:nvPicPr>
            <p:cNvPr id="44" name="object 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591" y="5070264"/>
              <a:ext cx="144956" cy="128337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13004" y="5129784"/>
              <a:ext cx="45720" cy="1169035"/>
            </a:xfrm>
            <a:custGeom>
              <a:avLst/>
              <a:gdLst/>
              <a:ahLst/>
              <a:cxnLst/>
              <a:rect l="l" t="t" r="r" b="b"/>
              <a:pathLst>
                <a:path w="45720" h="1169035">
                  <a:moveTo>
                    <a:pt x="22859" y="0"/>
                  </a:moveTo>
                  <a:lnTo>
                    <a:pt x="13962" y="1803"/>
                  </a:lnTo>
                  <a:lnTo>
                    <a:pt x="6696" y="6715"/>
                  </a:lnTo>
                  <a:lnTo>
                    <a:pt x="1796" y="13983"/>
                  </a:lnTo>
                  <a:lnTo>
                    <a:pt x="0" y="22860"/>
                  </a:lnTo>
                  <a:lnTo>
                    <a:pt x="0" y="1146048"/>
                  </a:lnTo>
                  <a:lnTo>
                    <a:pt x="1796" y="1154945"/>
                  </a:lnTo>
                  <a:lnTo>
                    <a:pt x="6696" y="1162211"/>
                  </a:lnTo>
                  <a:lnTo>
                    <a:pt x="13962" y="1167111"/>
                  </a:lnTo>
                  <a:lnTo>
                    <a:pt x="22859" y="1168908"/>
                  </a:lnTo>
                  <a:lnTo>
                    <a:pt x="31757" y="1167111"/>
                  </a:lnTo>
                  <a:lnTo>
                    <a:pt x="39023" y="1162211"/>
                  </a:lnTo>
                  <a:lnTo>
                    <a:pt x="43923" y="1154945"/>
                  </a:lnTo>
                  <a:lnTo>
                    <a:pt x="45719" y="1146048"/>
                  </a:lnTo>
                  <a:lnTo>
                    <a:pt x="45719" y="22860"/>
                  </a:lnTo>
                  <a:lnTo>
                    <a:pt x="43923" y="13983"/>
                  </a:lnTo>
                  <a:lnTo>
                    <a:pt x="39023" y="6715"/>
                  </a:lnTo>
                  <a:lnTo>
                    <a:pt x="31757" y="1803"/>
                  </a:lnTo>
                  <a:lnTo>
                    <a:pt x="22859" y="0"/>
                  </a:lnTo>
                  <a:close/>
                </a:path>
              </a:pathLst>
            </a:custGeom>
            <a:solidFill>
              <a:srgbClr val="927D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999" y="5084633"/>
              <a:ext cx="3617976" cy="132892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84632" y="5117592"/>
              <a:ext cx="3412490" cy="1169035"/>
            </a:xfrm>
            <a:custGeom>
              <a:avLst/>
              <a:gdLst/>
              <a:ahLst/>
              <a:cxnLst/>
              <a:rect l="l" t="t" r="r" b="b"/>
              <a:pathLst>
                <a:path w="3412490" h="1169035">
                  <a:moveTo>
                    <a:pt x="0" y="1168908"/>
                  </a:moveTo>
                  <a:lnTo>
                    <a:pt x="3412236" y="1168908"/>
                  </a:lnTo>
                  <a:lnTo>
                    <a:pt x="3412236" y="0"/>
                  </a:lnTo>
                  <a:lnTo>
                    <a:pt x="0" y="0"/>
                  </a:lnTo>
                  <a:lnTo>
                    <a:pt x="0" y="1168908"/>
                  </a:lnTo>
                  <a:close/>
                </a:path>
              </a:pathLst>
            </a:custGeom>
            <a:ln w="9525">
              <a:solidFill>
                <a:srgbClr val="D5DC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63981" y="5358765"/>
            <a:ext cx="257683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Microsoft Sans Serif"/>
                <a:cs typeface="Microsoft Sans Serif"/>
              </a:rPr>
              <a:t>Количество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муниципальных программ,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реализуемых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при </a:t>
            </a:r>
            <a:r>
              <a:rPr sz="1400" spc="-10" dirty="0">
                <a:latin typeface="Microsoft Sans Serif"/>
                <a:cs typeface="Microsoft Sans Serif"/>
              </a:rPr>
              <a:t>исполнении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местного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бюджета</a:t>
            </a:r>
            <a:endParaRPr sz="14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382437"/>
              </p:ext>
            </p:extLst>
          </p:nvPr>
        </p:nvGraphicFramePr>
        <p:xfrm>
          <a:off x="4502541" y="1195904"/>
          <a:ext cx="5262839" cy="53286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0638"/>
                <a:gridCol w="838200"/>
                <a:gridCol w="838200"/>
                <a:gridCol w="685801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Ассигнования </a:t>
                      </a:r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F9F"/>
                    </a:solidFill>
                  </a:tcPr>
                </a:tc>
              </a:tr>
              <a:tr h="7317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"Обеспечение деятельности Администрации МО "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Заларинский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 по выполнению муниципальных функций и государственных полномочий на 2025-2027годы."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107 342,5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106 485,7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8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образования в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Заларинском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районе на 2025-2027гг."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1 530 275,6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1 516 275,5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8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культуры в Заларинском районе на 2025-2027 гг."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118 908,8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116 320,7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2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физической культуры и спорта в 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Заларинском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районе на 2025-2027 гг. 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1 455,6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2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"Совершенствование управления в сфере муниципального имущества на 2025-2027гг"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86 639,2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83 337,9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8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"Молодым семьям - доступное жилье муниципального образования "Заларинский район" на 2025 - 2027 годы"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1 586,9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1 586,9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8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"Управление мцниципальными финансами муниципального образования "Заларинский район" на 2025-2027 гг."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368 152,4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353 891,4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автомобильных дорог общего пользования местного значения муниципального образования "Заларинский район" на 2025-2027 гг."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9 312,6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2 373,5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9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"Доступная среда для инвалидов и других маломобильных групп населения в муниципальном образовании "</a:t>
                      </a:r>
                      <a:r>
                        <a:rPr lang="ru-RU" sz="10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Заларинский</a:t>
                      </a:r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 на 2025-2027 гг."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391" y="346913"/>
            <a:ext cx="71882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256F9F"/>
                </a:solidFill>
              </a:rPr>
              <a:t>Уважаемые</a:t>
            </a:r>
            <a:r>
              <a:rPr spc="-70" dirty="0">
                <a:solidFill>
                  <a:srgbClr val="256F9F"/>
                </a:solidFill>
              </a:rPr>
              <a:t> </a:t>
            </a:r>
            <a:r>
              <a:rPr spc="-10" dirty="0">
                <a:solidFill>
                  <a:srgbClr val="256F9F"/>
                </a:solidFill>
              </a:rPr>
              <a:t>жители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spc="-10" dirty="0" err="1" smtClean="0">
                <a:solidFill>
                  <a:srgbClr val="256F9F"/>
                </a:solidFill>
              </a:rPr>
              <a:t>Заларинского</a:t>
            </a:r>
            <a:r>
              <a:rPr lang="ru-RU" spc="-10" dirty="0" smtClean="0">
                <a:solidFill>
                  <a:srgbClr val="256F9F"/>
                </a:solidFill>
              </a:rPr>
              <a:t> </a:t>
            </a:r>
            <a:r>
              <a:rPr spc="-10" dirty="0" err="1" smtClean="0">
                <a:solidFill>
                  <a:srgbClr val="256F9F"/>
                </a:solidFill>
              </a:rPr>
              <a:t>муниципального</a:t>
            </a:r>
            <a:r>
              <a:rPr spc="-35" dirty="0" smtClean="0">
                <a:solidFill>
                  <a:srgbClr val="256F9F"/>
                </a:solidFill>
              </a:rPr>
              <a:t> </a:t>
            </a:r>
            <a:r>
              <a:rPr lang="ru-RU" spc="-10" dirty="0" smtClean="0">
                <a:solidFill>
                  <a:srgbClr val="256F9F"/>
                </a:solidFill>
              </a:rPr>
              <a:t>округа</a:t>
            </a:r>
            <a:r>
              <a:rPr spc="-50" dirty="0" smtClean="0">
                <a:solidFill>
                  <a:srgbClr val="256F9F"/>
                </a:solidFill>
              </a:rPr>
              <a:t>!</a:t>
            </a:r>
            <a:endParaRPr spc="-50" dirty="0">
              <a:solidFill>
                <a:srgbClr val="256F9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0379" y="2024888"/>
            <a:ext cx="22161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2095" indent="12763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это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документ, обеспечивающий представление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и </a:t>
            </a:r>
            <a:r>
              <a:rPr sz="1200" spc="-10" dirty="0">
                <a:latin typeface="Microsoft Sans Serif"/>
                <a:cs typeface="Microsoft Sans Serif"/>
              </a:rPr>
              <a:t>отчета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его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исполнении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в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Microsoft Sans Serif"/>
                <a:cs typeface="Microsoft Sans Serif"/>
              </a:rPr>
              <a:t>доступной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граждан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форме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91" y="4590288"/>
            <a:ext cx="9255760" cy="338455"/>
          </a:xfrm>
          <a:prstGeom prst="rect">
            <a:avLst/>
          </a:prstGeom>
          <a:solidFill>
            <a:srgbClr val="DFE3EB"/>
          </a:solidFill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1600" dirty="0">
                <a:latin typeface="Microsoft Sans Serif"/>
                <a:cs typeface="Microsoft Sans Serif"/>
              </a:rPr>
              <a:t>Обратная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связь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</a:t>
            </a:r>
            <a:r>
              <a:rPr sz="1600" spc="-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открытому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бюджету: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541" y="5301234"/>
            <a:ext cx="10725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Мессенджер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540" y="5728209"/>
            <a:ext cx="181345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hlinkClick r:id="rId2"/>
              </a:rPr>
              <a:t>https://t.me/kf5zr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</p:txBody>
      </p:sp>
      <p:sp>
        <p:nvSpPr>
          <p:cNvPr id="7" name="object 7"/>
          <p:cNvSpPr txBox="1"/>
          <p:nvPr/>
        </p:nvSpPr>
        <p:spPr>
          <a:xfrm>
            <a:off x="5023103" y="1946148"/>
            <a:ext cx="4617720" cy="903452"/>
          </a:xfrm>
          <a:prstGeom prst="rect">
            <a:avLst/>
          </a:prstGeom>
          <a:solidFill>
            <a:srgbClr val="EEF0F5"/>
          </a:solidFill>
          <a:ln w="9525">
            <a:solidFill>
              <a:srgbClr val="DAE2F3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2710" marR="147955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latin typeface="Microsoft Sans Serif"/>
                <a:cs typeface="Microsoft Sans Serif"/>
              </a:rPr>
              <a:t>Эта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брошюра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выходит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накануне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публичных </a:t>
            </a:r>
            <a:r>
              <a:rPr sz="1400" dirty="0">
                <a:latin typeface="Microsoft Sans Serif"/>
                <a:cs typeface="Microsoft Sans Serif"/>
              </a:rPr>
              <a:t>слушаний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отчету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исполнении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бюджета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 err="1">
                <a:latin typeface="Microsoft Sans Serif"/>
                <a:cs typeface="Microsoft Sans Serif"/>
              </a:rPr>
              <a:t>за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0" dirty="0" smtClean="0">
                <a:latin typeface="Microsoft Sans Serif"/>
                <a:cs typeface="Microsoft Sans Serif"/>
              </a:rPr>
              <a:t>202</a:t>
            </a:r>
            <a:r>
              <a:rPr lang="ru-RU" sz="1400" spc="-20" dirty="0" smtClean="0">
                <a:latin typeface="Microsoft Sans Serif"/>
                <a:cs typeface="Microsoft Sans Serif"/>
              </a:rPr>
              <a:t>5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год,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которые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-20" dirty="0">
                <a:latin typeface="Microsoft Sans Serif"/>
                <a:cs typeface="Microsoft Sans Serif"/>
              </a:rPr>
              <a:t> будете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приглашены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отдельным извещением.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17947" y="1950720"/>
            <a:ext cx="59690" cy="982980"/>
          </a:xfrm>
          <a:custGeom>
            <a:avLst/>
            <a:gdLst/>
            <a:ahLst/>
            <a:cxnLst/>
            <a:rect l="l" t="t" r="r" b="b"/>
            <a:pathLst>
              <a:path w="59689" h="982980">
                <a:moveTo>
                  <a:pt x="29717" y="0"/>
                </a:moveTo>
                <a:lnTo>
                  <a:pt x="18162" y="2339"/>
                </a:lnTo>
                <a:lnTo>
                  <a:pt x="8715" y="8715"/>
                </a:lnTo>
                <a:lnTo>
                  <a:pt x="2339" y="18162"/>
                </a:lnTo>
                <a:lnTo>
                  <a:pt x="0" y="29717"/>
                </a:lnTo>
                <a:lnTo>
                  <a:pt x="0" y="953262"/>
                </a:lnTo>
                <a:lnTo>
                  <a:pt x="2339" y="964817"/>
                </a:lnTo>
                <a:lnTo>
                  <a:pt x="8715" y="974264"/>
                </a:lnTo>
                <a:lnTo>
                  <a:pt x="18162" y="980640"/>
                </a:lnTo>
                <a:lnTo>
                  <a:pt x="29717" y="982979"/>
                </a:lnTo>
                <a:lnTo>
                  <a:pt x="41273" y="980640"/>
                </a:lnTo>
                <a:lnTo>
                  <a:pt x="50720" y="974264"/>
                </a:lnTo>
                <a:lnTo>
                  <a:pt x="57096" y="964817"/>
                </a:lnTo>
                <a:lnTo>
                  <a:pt x="59436" y="953262"/>
                </a:lnTo>
                <a:lnTo>
                  <a:pt x="59436" y="29717"/>
                </a:lnTo>
                <a:lnTo>
                  <a:pt x="57096" y="18162"/>
                </a:lnTo>
                <a:lnTo>
                  <a:pt x="50720" y="8715"/>
                </a:lnTo>
                <a:lnTo>
                  <a:pt x="41273" y="2339"/>
                </a:lnTo>
                <a:lnTo>
                  <a:pt x="29717" y="0"/>
                </a:lnTo>
                <a:close/>
              </a:path>
            </a:pathLst>
          </a:custGeom>
          <a:solidFill>
            <a:srgbClr val="C4C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905502" y="3162045"/>
            <a:ext cx="72390" cy="1242695"/>
            <a:chOff x="4905502" y="3162045"/>
            <a:chExt cx="72390" cy="1242695"/>
          </a:xfrm>
        </p:grpSpPr>
        <p:sp>
          <p:nvSpPr>
            <p:cNvPr id="11" name="object 11"/>
            <p:cNvSpPr/>
            <p:nvPr/>
          </p:nvSpPr>
          <p:spPr>
            <a:xfrm>
              <a:off x="4911852" y="3168395"/>
              <a:ext cx="59690" cy="1229995"/>
            </a:xfrm>
            <a:custGeom>
              <a:avLst/>
              <a:gdLst/>
              <a:ahLst/>
              <a:cxnLst/>
              <a:rect l="l" t="t" r="r" b="b"/>
              <a:pathLst>
                <a:path w="59689" h="1229995">
                  <a:moveTo>
                    <a:pt x="29718" y="0"/>
                  </a:moveTo>
                  <a:lnTo>
                    <a:pt x="18162" y="2339"/>
                  </a:lnTo>
                  <a:lnTo>
                    <a:pt x="8715" y="8715"/>
                  </a:lnTo>
                  <a:lnTo>
                    <a:pt x="2339" y="18162"/>
                  </a:lnTo>
                  <a:lnTo>
                    <a:pt x="0" y="29717"/>
                  </a:lnTo>
                  <a:lnTo>
                    <a:pt x="0" y="1200149"/>
                  </a:lnTo>
                  <a:lnTo>
                    <a:pt x="2339" y="1211705"/>
                  </a:lnTo>
                  <a:lnTo>
                    <a:pt x="8715" y="1221152"/>
                  </a:lnTo>
                  <a:lnTo>
                    <a:pt x="18162" y="1227528"/>
                  </a:lnTo>
                  <a:lnTo>
                    <a:pt x="29718" y="1229867"/>
                  </a:lnTo>
                  <a:lnTo>
                    <a:pt x="41273" y="1227528"/>
                  </a:lnTo>
                  <a:lnTo>
                    <a:pt x="50720" y="1221152"/>
                  </a:lnTo>
                  <a:lnTo>
                    <a:pt x="57096" y="1211705"/>
                  </a:lnTo>
                  <a:lnTo>
                    <a:pt x="59436" y="1200149"/>
                  </a:lnTo>
                  <a:lnTo>
                    <a:pt x="59436" y="29717"/>
                  </a:lnTo>
                  <a:lnTo>
                    <a:pt x="57096" y="18162"/>
                  </a:lnTo>
                  <a:lnTo>
                    <a:pt x="50720" y="8715"/>
                  </a:lnTo>
                  <a:lnTo>
                    <a:pt x="41273" y="2339"/>
                  </a:lnTo>
                  <a:lnTo>
                    <a:pt x="29718" y="0"/>
                  </a:lnTo>
                  <a:close/>
                </a:path>
              </a:pathLst>
            </a:custGeom>
            <a:solidFill>
              <a:srgbClr val="C4C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11852" y="3168395"/>
              <a:ext cx="59690" cy="1229995"/>
            </a:xfrm>
            <a:custGeom>
              <a:avLst/>
              <a:gdLst/>
              <a:ahLst/>
              <a:cxnLst/>
              <a:rect l="l" t="t" r="r" b="b"/>
              <a:pathLst>
                <a:path w="59689" h="1229995">
                  <a:moveTo>
                    <a:pt x="29718" y="1229867"/>
                  </a:moveTo>
                  <a:lnTo>
                    <a:pt x="18162" y="1227528"/>
                  </a:lnTo>
                  <a:lnTo>
                    <a:pt x="8715" y="1221152"/>
                  </a:lnTo>
                  <a:lnTo>
                    <a:pt x="2339" y="1211705"/>
                  </a:lnTo>
                  <a:lnTo>
                    <a:pt x="0" y="1200149"/>
                  </a:lnTo>
                  <a:lnTo>
                    <a:pt x="0" y="29717"/>
                  </a:lnTo>
                  <a:lnTo>
                    <a:pt x="2339" y="18162"/>
                  </a:lnTo>
                  <a:lnTo>
                    <a:pt x="8715" y="8715"/>
                  </a:lnTo>
                  <a:lnTo>
                    <a:pt x="18162" y="2339"/>
                  </a:lnTo>
                  <a:lnTo>
                    <a:pt x="29718" y="0"/>
                  </a:lnTo>
                  <a:lnTo>
                    <a:pt x="41273" y="2339"/>
                  </a:lnTo>
                  <a:lnTo>
                    <a:pt x="50720" y="8715"/>
                  </a:lnTo>
                  <a:lnTo>
                    <a:pt x="57096" y="18162"/>
                  </a:lnTo>
                  <a:lnTo>
                    <a:pt x="59436" y="29717"/>
                  </a:lnTo>
                  <a:lnTo>
                    <a:pt x="59436" y="1200149"/>
                  </a:lnTo>
                  <a:lnTo>
                    <a:pt x="57096" y="1211705"/>
                  </a:lnTo>
                  <a:lnTo>
                    <a:pt x="50720" y="1221152"/>
                  </a:lnTo>
                  <a:lnTo>
                    <a:pt x="41273" y="1227528"/>
                  </a:lnTo>
                  <a:lnTo>
                    <a:pt x="29718" y="1229867"/>
                  </a:lnTo>
                  <a:close/>
                </a:path>
              </a:pathLst>
            </a:custGeom>
            <a:ln w="12699">
              <a:solidFill>
                <a:srgbClr val="DEEB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2541" y="3368166"/>
            <a:ext cx="385317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799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Microsoft Sans Serif"/>
                <a:cs typeface="Microsoft Sans Serif"/>
              </a:rPr>
              <a:t>разрабатывается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ознакомления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граждан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с </a:t>
            </a:r>
            <a:r>
              <a:rPr sz="1200" spc="-10" dirty="0">
                <a:latin typeface="Microsoft Sans Serif"/>
                <a:cs typeface="Microsoft Sans Serif"/>
              </a:rPr>
              <a:t>приоритетными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направлениями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бюджетной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политики, </a:t>
            </a:r>
            <a:r>
              <a:rPr sz="1200" dirty="0">
                <a:latin typeface="Microsoft Sans Serif"/>
                <a:cs typeface="Microsoft Sans Serif"/>
              </a:rPr>
              <a:t>основными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условиями</a:t>
            </a:r>
            <a:r>
              <a:rPr sz="1200" spc="-10" dirty="0">
                <a:latin typeface="Microsoft Sans Serif"/>
                <a:cs typeface="Microsoft Sans Serif"/>
              </a:rPr>
              <a:t> формирования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10" dirty="0">
                <a:latin typeface="Microsoft Sans Serif"/>
                <a:cs typeface="Microsoft Sans Serif"/>
              </a:rPr>
              <a:t> исполнения бюджета,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20" dirty="0">
                <a:latin typeface="Microsoft Sans Serif"/>
                <a:cs typeface="Microsoft Sans Serif"/>
              </a:rPr>
              <a:t> также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вовлечения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граждан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обсуждение бюджетных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решений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5279" y="1795272"/>
            <a:ext cx="1303020" cy="1525905"/>
            <a:chOff x="335279" y="1795272"/>
            <a:chExt cx="1303020" cy="1525905"/>
          </a:xfrm>
        </p:grpSpPr>
        <p:sp>
          <p:nvSpPr>
            <p:cNvPr id="15" name="object 15"/>
            <p:cNvSpPr/>
            <p:nvPr/>
          </p:nvSpPr>
          <p:spPr>
            <a:xfrm>
              <a:off x="626363" y="1898904"/>
              <a:ext cx="962025" cy="1400810"/>
            </a:xfrm>
            <a:custGeom>
              <a:avLst/>
              <a:gdLst/>
              <a:ahLst/>
              <a:cxnLst/>
              <a:rect l="l" t="t" r="r" b="b"/>
              <a:pathLst>
                <a:path w="962025" h="1400810">
                  <a:moveTo>
                    <a:pt x="961644" y="0"/>
                  </a:moveTo>
                  <a:lnTo>
                    <a:pt x="0" y="0"/>
                  </a:lnTo>
                  <a:lnTo>
                    <a:pt x="0" y="1400556"/>
                  </a:lnTo>
                  <a:lnTo>
                    <a:pt x="961644" y="1400556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139" y="1795272"/>
              <a:ext cx="1219200" cy="15255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279" y="2022335"/>
              <a:ext cx="1303020" cy="11430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2147" y="1840992"/>
              <a:ext cx="1096010" cy="1400810"/>
            </a:xfrm>
            <a:custGeom>
              <a:avLst/>
              <a:gdLst/>
              <a:ahLst/>
              <a:cxnLst/>
              <a:rect l="l" t="t" r="r" b="b"/>
              <a:pathLst>
                <a:path w="1096010" h="1400810">
                  <a:moveTo>
                    <a:pt x="1095756" y="0"/>
                  </a:moveTo>
                  <a:lnTo>
                    <a:pt x="0" y="0"/>
                  </a:lnTo>
                  <a:lnTo>
                    <a:pt x="0" y="1400555"/>
                  </a:lnTo>
                  <a:lnTo>
                    <a:pt x="1095756" y="1400555"/>
                  </a:lnTo>
                  <a:lnTo>
                    <a:pt x="1095756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2147" y="1840992"/>
              <a:ext cx="1096010" cy="1400810"/>
            </a:xfrm>
            <a:custGeom>
              <a:avLst/>
              <a:gdLst/>
              <a:ahLst/>
              <a:cxnLst/>
              <a:rect l="l" t="t" r="r" b="b"/>
              <a:pathLst>
                <a:path w="1096010" h="1400810">
                  <a:moveTo>
                    <a:pt x="0" y="1400555"/>
                  </a:moveTo>
                  <a:lnTo>
                    <a:pt x="1095756" y="1400555"/>
                  </a:lnTo>
                  <a:lnTo>
                    <a:pt x="1095756" y="0"/>
                  </a:lnTo>
                  <a:lnTo>
                    <a:pt x="0" y="0"/>
                  </a:lnTo>
                  <a:lnTo>
                    <a:pt x="0" y="140055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2950" y="2111755"/>
            <a:ext cx="852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Бюджет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0882" y="2386076"/>
            <a:ext cx="417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8566" y="2660396"/>
            <a:ext cx="901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граждан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71856" y="1801329"/>
            <a:ext cx="1405255" cy="1663064"/>
            <a:chOff x="371856" y="1801329"/>
            <a:chExt cx="1405255" cy="16630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3123" y="1801329"/>
              <a:ext cx="403898" cy="38561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432559" y="1840992"/>
              <a:ext cx="289560" cy="273050"/>
            </a:xfrm>
            <a:custGeom>
              <a:avLst/>
              <a:gdLst/>
              <a:ahLst/>
              <a:cxnLst/>
              <a:rect l="l" t="t" r="r" b="b"/>
              <a:pathLst>
                <a:path w="289560" h="273050">
                  <a:moveTo>
                    <a:pt x="144780" y="0"/>
                  </a:moveTo>
                  <a:lnTo>
                    <a:pt x="98999" y="6955"/>
                  </a:lnTo>
                  <a:lnTo>
                    <a:pt x="59253" y="26322"/>
                  </a:lnTo>
                  <a:lnTo>
                    <a:pt x="27919" y="55851"/>
                  </a:lnTo>
                  <a:lnTo>
                    <a:pt x="7376" y="93293"/>
                  </a:lnTo>
                  <a:lnTo>
                    <a:pt x="0" y="136398"/>
                  </a:lnTo>
                  <a:lnTo>
                    <a:pt x="7376" y="179502"/>
                  </a:lnTo>
                  <a:lnTo>
                    <a:pt x="27919" y="216944"/>
                  </a:lnTo>
                  <a:lnTo>
                    <a:pt x="59253" y="246473"/>
                  </a:lnTo>
                  <a:lnTo>
                    <a:pt x="98999" y="265840"/>
                  </a:lnTo>
                  <a:lnTo>
                    <a:pt x="144780" y="272796"/>
                  </a:lnTo>
                  <a:lnTo>
                    <a:pt x="190560" y="265840"/>
                  </a:lnTo>
                  <a:lnTo>
                    <a:pt x="230306" y="246473"/>
                  </a:lnTo>
                  <a:lnTo>
                    <a:pt x="261640" y="216944"/>
                  </a:lnTo>
                  <a:lnTo>
                    <a:pt x="282183" y="179502"/>
                  </a:lnTo>
                  <a:lnTo>
                    <a:pt x="289559" y="136398"/>
                  </a:lnTo>
                  <a:lnTo>
                    <a:pt x="282183" y="93293"/>
                  </a:lnTo>
                  <a:lnTo>
                    <a:pt x="261640" y="55851"/>
                  </a:lnTo>
                  <a:lnTo>
                    <a:pt x="230306" y="26322"/>
                  </a:lnTo>
                  <a:lnTo>
                    <a:pt x="190560" y="6955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EAB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856" y="3076943"/>
              <a:ext cx="403898" cy="38710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31292" y="3116580"/>
              <a:ext cx="289560" cy="274320"/>
            </a:xfrm>
            <a:custGeom>
              <a:avLst/>
              <a:gdLst/>
              <a:ahLst/>
              <a:cxnLst/>
              <a:rect l="l" t="t" r="r" b="b"/>
              <a:pathLst>
                <a:path w="289559" h="274320">
                  <a:moveTo>
                    <a:pt x="144779" y="0"/>
                  </a:moveTo>
                  <a:lnTo>
                    <a:pt x="99018" y="6998"/>
                  </a:lnTo>
                  <a:lnTo>
                    <a:pt x="59275" y="26481"/>
                  </a:lnTo>
                  <a:lnTo>
                    <a:pt x="27934" y="56180"/>
                  </a:lnTo>
                  <a:lnTo>
                    <a:pt x="7381" y="93829"/>
                  </a:lnTo>
                  <a:lnTo>
                    <a:pt x="0" y="137160"/>
                  </a:lnTo>
                  <a:lnTo>
                    <a:pt x="7381" y="180490"/>
                  </a:lnTo>
                  <a:lnTo>
                    <a:pt x="27934" y="218139"/>
                  </a:lnTo>
                  <a:lnTo>
                    <a:pt x="59275" y="247838"/>
                  </a:lnTo>
                  <a:lnTo>
                    <a:pt x="99018" y="267321"/>
                  </a:lnTo>
                  <a:lnTo>
                    <a:pt x="144779" y="274320"/>
                  </a:lnTo>
                  <a:lnTo>
                    <a:pt x="190541" y="267321"/>
                  </a:lnTo>
                  <a:lnTo>
                    <a:pt x="230284" y="247838"/>
                  </a:lnTo>
                  <a:lnTo>
                    <a:pt x="261625" y="218139"/>
                  </a:lnTo>
                  <a:lnTo>
                    <a:pt x="282178" y="180490"/>
                  </a:lnTo>
                  <a:lnTo>
                    <a:pt x="289559" y="137160"/>
                  </a:lnTo>
                  <a:lnTo>
                    <a:pt x="282178" y="93829"/>
                  </a:lnTo>
                  <a:lnTo>
                    <a:pt x="261625" y="56180"/>
                  </a:lnTo>
                  <a:lnTo>
                    <a:pt x="230284" y="26481"/>
                  </a:lnTo>
                  <a:lnTo>
                    <a:pt x="190541" y="6998"/>
                  </a:lnTo>
                  <a:lnTo>
                    <a:pt x="144779" y="0"/>
                  </a:lnTo>
                  <a:close/>
                </a:path>
              </a:pathLst>
            </a:custGeom>
            <a:solidFill>
              <a:srgbClr val="EAB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95344" y="1985887"/>
            <a:ext cx="610283" cy="581978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00887" y="1209801"/>
            <a:ext cx="866013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Microsoft Sans Serif"/>
                <a:cs typeface="Microsoft Sans Serif"/>
              </a:rPr>
              <a:t>Предлагаем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Вашему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вниманию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издание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«Бюджет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для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граждан»,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20" dirty="0">
                <a:latin typeface="Microsoft Sans Serif"/>
                <a:cs typeface="Microsoft Sans Serif"/>
              </a:rPr>
              <a:t> котором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кратко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доступно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отражены </a:t>
            </a:r>
            <a:r>
              <a:rPr sz="1400" dirty="0">
                <a:latin typeface="Microsoft Sans Serif"/>
                <a:cs typeface="Microsoft Sans Serif"/>
              </a:rPr>
              <a:t>основные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положения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отчета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исполнении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бюджета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муниципального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образования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 err="1">
                <a:latin typeface="Microsoft Sans Serif"/>
                <a:cs typeface="Microsoft Sans Serif"/>
              </a:rPr>
              <a:t>за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5</a:t>
            </a:r>
            <a:r>
              <a:rPr sz="1400" spc="-30" dirty="0" smtClean="0">
                <a:latin typeface="Microsoft Sans Serif"/>
                <a:cs typeface="Microsoft Sans Serif"/>
              </a:rPr>
              <a:t> </a:t>
            </a:r>
            <a:r>
              <a:rPr sz="1400" spc="-25" dirty="0" err="1" smtClean="0">
                <a:latin typeface="Microsoft Sans Serif"/>
                <a:cs typeface="Microsoft Sans Serif"/>
              </a:rPr>
              <a:t>год</a:t>
            </a:r>
            <a:r>
              <a:rPr lang="ru-RU" sz="1400" spc="-25" dirty="0" smtClean="0">
                <a:latin typeface="Microsoft Sans Serif"/>
                <a:cs typeface="Microsoft Sans Serif"/>
              </a:rPr>
              <a:t>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69204" y="5170678"/>
            <a:ext cx="417131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Официальный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сайт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муниципального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образования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25" dirty="0" smtClean="0">
                <a:latin typeface="Microsoft Sans Serif"/>
                <a:cs typeface="Microsoft Sans Serif"/>
              </a:rPr>
              <a:t>«</a:t>
            </a:r>
            <a:r>
              <a:rPr lang="ru-RU" sz="1400" spc="-25" dirty="0" err="1">
                <a:latin typeface="Microsoft Sans Serif"/>
                <a:cs typeface="Microsoft Sans Serif"/>
              </a:rPr>
              <a:t>З</a:t>
            </a:r>
            <a:r>
              <a:rPr lang="ru-RU" sz="1400" spc="-25" dirty="0" err="1" smtClean="0">
                <a:latin typeface="Microsoft Sans Serif"/>
                <a:cs typeface="Microsoft Sans Serif"/>
              </a:rPr>
              <a:t>аларинский</a:t>
            </a:r>
            <a:r>
              <a:rPr lang="ru-RU" sz="1400" spc="-25" dirty="0" smtClean="0">
                <a:latin typeface="Microsoft Sans Serif"/>
                <a:cs typeface="Microsoft Sans Serif"/>
              </a:rPr>
              <a:t> район</a:t>
            </a:r>
            <a:r>
              <a:rPr sz="1400" spc="-20" dirty="0" smtClean="0">
                <a:latin typeface="Microsoft Sans Serif"/>
                <a:cs typeface="Microsoft Sans Serif"/>
              </a:rPr>
              <a:t>»</a:t>
            </a:r>
            <a:r>
              <a:rPr sz="1400" spc="-30" dirty="0" smtClean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сети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Интернет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69204" y="5811113"/>
            <a:ext cx="19208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 smtClean="0">
                <a:latin typeface="Arial MT"/>
                <a:cs typeface="Arial MT"/>
                <a:hlinkClick r:id="rId8"/>
              </a:rPr>
              <a:t>http://www.zalari.ru/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68298" y="5515646"/>
            <a:ext cx="560471" cy="52672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763000" y="5516879"/>
            <a:ext cx="868679" cy="690371"/>
          </a:xfrm>
          <a:prstGeom prst="rect">
            <a:avLst/>
          </a:prstGeom>
        </p:spPr>
      </p:pic>
      <p:sp>
        <p:nvSpPr>
          <p:cNvPr id="35" name="object 9"/>
          <p:cNvSpPr txBox="1"/>
          <p:nvPr/>
        </p:nvSpPr>
        <p:spPr>
          <a:xfrm>
            <a:off x="5023103" y="3144011"/>
            <a:ext cx="4608830" cy="1179169"/>
          </a:xfrm>
          <a:prstGeom prst="rect">
            <a:avLst/>
          </a:prstGeom>
          <a:solidFill>
            <a:srgbClr val="EEF0F5"/>
          </a:solidFill>
        </p:spPr>
        <p:txBody>
          <a:bodyPr vert="horz" wrap="square" lIns="0" tIns="40005" rIns="0" bIns="0" rtlCol="0">
            <a:spAutoFit/>
          </a:bodyPr>
          <a:lstStyle/>
          <a:p>
            <a:pPr marL="92710" marR="120650">
              <a:lnSpc>
                <a:spcPct val="100000"/>
              </a:lnSpc>
              <a:spcBef>
                <a:spcPts val="315"/>
              </a:spcBef>
            </a:pPr>
            <a:r>
              <a:rPr sz="1800" spc="-10" dirty="0">
                <a:solidFill>
                  <a:srgbClr val="256F9F"/>
                </a:solidFill>
                <a:latin typeface="Microsoft Sans Serif"/>
                <a:cs typeface="Microsoft Sans Serif"/>
              </a:rPr>
              <a:t>Публичные</a:t>
            </a:r>
            <a:r>
              <a:rPr sz="1800" spc="-15" dirty="0">
                <a:solidFill>
                  <a:srgbClr val="256F9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256F9F"/>
                </a:solidFill>
                <a:latin typeface="Microsoft Sans Serif"/>
                <a:cs typeface="Microsoft Sans Serif"/>
              </a:rPr>
              <a:t>слушания</a:t>
            </a:r>
            <a:r>
              <a:rPr sz="1800" spc="20" dirty="0">
                <a:solidFill>
                  <a:srgbClr val="256F9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проводятся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соответствии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lang="ru-RU" sz="1400" spc="-10" dirty="0" smtClean="0">
                <a:latin typeface="Microsoft Sans Serif"/>
                <a:cs typeface="Microsoft Sans Serif"/>
              </a:rPr>
              <a:t>Порядком назначения и проведения</a:t>
            </a:r>
            <a:r>
              <a:rPr sz="1400" spc="-10" dirty="0" smtClean="0">
                <a:latin typeface="Microsoft Sans Serif"/>
                <a:cs typeface="Microsoft Sans Serif"/>
              </a:rPr>
              <a:t> </a:t>
            </a:r>
            <a:r>
              <a:rPr sz="1400" spc="-10" dirty="0" err="1" smtClean="0">
                <a:latin typeface="Microsoft Sans Serif"/>
                <a:cs typeface="Microsoft Sans Serif"/>
              </a:rPr>
              <a:t>публичных</a:t>
            </a:r>
            <a:r>
              <a:rPr sz="1400" spc="5" dirty="0" smtClean="0">
                <a:latin typeface="Microsoft Sans Serif"/>
                <a:cs typeface="Microsoft Sans Serif"/>
              </a:rPr>
              <a:t> </a:t>
            </a:r>
            <a:r>
              <a:rPr sz="1400" spc="-10" dirty="0" err="1" smtClean="0">
                <a:latin typeface="Microsoft Sans Serif"/>
                <a:cs typeface="Microsoft Sans Serif"/>
              </a:rPr>
              <a:t>слушани</a:t>
            </a:r>
            <a:r>
              <a:rPr lang="ru-RU" sz="1400" spc="-10" dirty="0" smtClean="0">
                <a:latin typeface="Microsoft Sans Serif"/>
                <a:cs typeface="Microsoft Sans Serif"/>
              </a:rPr>
              <a:t>й</a:t>
            </a:r>
            <a:r>
              <a:rPr sz="1400" spc="-10" dirty="0" smtClean="0">
                <a:latin typeface="Microsoft Sans Serif"/>
                <a:cs typeface="Microsoft Sans Serif"/>
              </a:rPr>
              <a:t> </a:t>
            </a:r>
            <a:r>
              <a:rPr sz="1400" dirty="0" smtClean="0">
                <a:latin typeface="Microsoft Sans Serif"/>
                <a:cs typeface="Microsoft Sans Serif"/>
              </a:rPr>
              <a:t>в</a:t>
            </a:r>
            <a:r>
              <a:rPr lang="ru-RU" sz="1400" dirty="0" smtClean="0">
                <a:latin typeface="Microsoft Sans Serif"/>
                <a:cs typeface="Microsoft Sans Serif"/>
              </a:rPr>
              <a:t> </a:t>
            </a:r>
            <a:r>
              <a:rPr lang="ru-RU" sz="1400" dirty="0" err="1" smtClean="0">
                <a:latin typeface="Microsoft Sans Serif"/>
                <a:cs typeface="Microsoft Sans Serif"/>
              </a:rPr>
              <a:t>Заларинском</a:t>
            </a:r>
            <a:r>
              <a:rPr sz="1400" spc="-5" dirty="0" smtClean="0">
                <a:latin typeface="Microsoft Sans Serif"/>
                <a:cs typeface="Microsoft Sans Serif"/>
              </a:rPr>
              <a:t> </a:t>
            </a:r>
            <a:r>
              <a:rPr sz="1400" spc="-10" dirty="0" err="1">
                <a:latin typeface="Microsoft Sans Serif"/>
                <a:cs typeface="Microsoft Sans Serif"/>
              </a:rPr>
              <a:t>муниципальном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lang="ru-RU" sz="1400" spc="-10" dirty="0" smtClean="0">
                <a:latin typeface="Microsoft Sans Serif"/>
                <a:cs typeface="Microsoft Sans Serif"/>
              </a:rPr>
              <a:t>округе Иркутской области, </a:t>
            </a:r>
            <a:r>
              <a:rPr sz="1400" spc="-10" dirty="0" err="1" smtClean="0">
                <a:latin typeface="Microsoft Sans Serif"/>
                <a:cs typeface="Microsoft Sans Serif"/>
              </a:rPr>
              <a:t>утвержденн</a:t>
            </a:r>
            <a:r>
              <a:rPr lang="ru-RU" sz="1400" spc="-10" dirty="0" smtClean="0">
                <a:latin typeface="Microsoft Sans Serif"/>
                <a:cs typeface="Microsoft Sans Serif"/>
              </a:rPr>
              <a:t>ы</a:t>
            </a:r>
            <a:r>
              <a:rPr sz="1400" spc="-10" dirty="0" smtClean="0">
                <a:latin typeface="Microsoft Sans Serif"/>
                <a:cs typeface="Microsoft Sans Serif"/>
              </a:rPr>
              <a:t>м</a:t>
            </a:r>
            <a:r>
              <a:rPr sz="1400" spc="-50" dirty="0" smtClean="0">
                <a:latin typeface="Microsoft Sans Serif"/>
                <a:cs typeface="Microsoft Sans Serif"/>
              </a:rPr>
              <a:t> </a:t>
            </a:r>
            <a:r>
              <a:rPr sz="1400" dirty="0" err="1">
                <a:latin typeface="Microsoft Sans Serif"/>
                <a:cs typeface="Microsoft Sans Serif"/>
              </a:rPr>
              <a:t>решением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lang="ru-RU" sz="1400" spc="-10" dirty="0" smtClean="0">
                <a:latin typeface="Microsoft Sans Serif"/>
                <a:cs typeface="Microsoft Sans Serif"/>
              </a:rPr>
              <a:t>Думы от 06.</a:t>
            </a:r>
            <a:r>
              <a:rPr lang="ru-RU" sz="1400" dirty="0" smtClean="0">
                <a:latin typeface="Microsoft Sans Serif"/>
                <a:cs typeface="Microsoft Sans Serif"/>
              </a:rPr>
              <a:t>11</a:t>
            </a:r>
            <a:r>
              <a:rPr sz="1400" dirty="0" smtClean="0">
                <a:latin typeface="Microsoft Sans Serif"/>
                <a:cs typeface="Microsoft Sans Serif"/>
              </a:rPr>
              <a:t>.20</a:t>
            </a:r>
            <a:r>
              <a:rPr lang="ru-RU" sz="1400" dirty="0" smtClean="0">
                <a:latin typeface="Microsoft Sans Serif"/>
                <a:cs typeface="Microsoft Sans Serif"/>
              </a:rPr>
              <a:t>25</a:t>
            </a:r>
            <a:r>
              <a:rPr sz="1400" spc="-45" dirty="0" smtClean="0">
                <a:latin typeface="Microsoft Sans Serif"/>
                <a:cs typeface="Microsoft Sans Serif"/>
              </a:rPr>
              <a:t> </a:t>
            </a:r>
            <a:r>
              <a:rPr sz="1400" spc="95" dirty="0">
                <a:latin typeface="Microsoft Sans Serif"/>
                <a:cs typeface="Microsoft Sans Serif"/>
              </a:rPr>
              <a:t>№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lang="ru-RU" sz="1400" spc="-10" dirty="0" smtClean="0">
                <a:latin typeface="Microsoft Sans Serif"/>
                <a:cs typeface="Microsoft Sans Serif"/>
              </a:rPr>
              <a:t>27</a:t>
            </a:r>
            <a:r>
              <a:rPr sz="1400" spc="-20" dirty="0" smtClean="0">
                <a:latin typeface="Microsoft Sans Serif"/>
                <a:cs typeface="Microsoft Sans Serif"/>
              </a:rPr>
              <a:t>.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009182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 txBox="1"/>
          <p:nvPr/>
        </p:nvSpPr>
        <p:spPr>
          <a:xfrm>
            <a:off x="304800" y="-34834"/>
            <a:ext cx="8991601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</a:t>
            </a:r>
            <a:r>
              <a:rPr sz="1800" b="1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r>
              <a:rPr sz="18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образовании </a:t>
            </a:r>
          </a:p>
          <a:p>
            <a:pPr marL="12700" marR="5080" algn="l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</a:t>
            </a:r>
            <a:r>
              <a:rPr sz="1800" b="1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800" b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sz="1800" b="1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800" b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289335"/>
              </p:ext>
            </p:extLst>
          </p:nvPr>
        </p:nvGraphicFramePr>
        <p:xfrm>
          <a:off x="76200" y="542967"/>
          <a:ext cx="9753600" cy="61730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9000"/>
                <a:gridCol w="914400"/>
                <a:gridCol w="914400"/>
                <a:gridCol w="685800"/>
              </a:tblGrid>
              <a:tr h="198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79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Ассигнования </a:t>
                      </a:r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</a:tr>
              <a:tr h="254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"Охрана окружающей среды на территории Заларинского района на 2025-2027 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15 852,0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11 459,5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72,3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"Подготовка документов для проектно-изыскательских работ по объектам образования, физкультуры, спорта и документов территориального планирования на 2025-2027 гг."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7 394,1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6 188,2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"Создание благоприятных условий в целях привлечения работников бюджетной сферы для работы на территории муниципального образования "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Заларинский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 на 2025-2027 гг.»"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993,0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759,7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8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"Комплексное развитие сельских территорий Заларинского района на 2025-2027 гг."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571 198,3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562 564,4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4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"Противодействие экстремизму и терроризму на территории муниципального образования "Заларинский район" на 2025-2027 гг."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1 372,5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1 372,5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4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"Поддержка и развитие малого предпринимательства на территории муниципального образования Заларинский район" на 2025-2027 гг."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801,6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700,0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87,3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8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"Улучшение условий и охраны труда в муниципальном образовании «Заларинский район» на 2025-2027 гг."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1 113,5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1 113,5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8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"Профилактика правонарушений в муниципальном образовании "Заларинский район" на 2025-2027 гг."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223,1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223,1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4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"Повышение безопасности дорожного движения в муниципальном образовании "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Заларинский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 на 2025-2027 г."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26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"Формирование системы мотивации граждан к ведению здорового образа жизни через укрепление общественного здоровья населения муниципального образования "Заларинский район" на 2025-2027 годы."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359,5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237,9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96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"О гражданской обороне и защите населения и территорий Заларинского района от чрезвычайных ситуаций природного и техногенного характера, обеспечению пожарной безопасности и безопасности людей на водных объектах на 2025 - 2027 годы"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9 676,5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1 628,2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98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молодежной политики в муниципальном образовании "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Заларинский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 на 2025-2027 гг."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2 188,8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1 969,5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4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"Реализация государственной национальной политики в муниципальном образовании "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Заларинский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район" на 2025-2027 гг."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194,6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8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расходы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9 272,9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9 162,5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82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2 844 636,4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2 779 542,6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2" marR="4442" marT="444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82B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3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024389"/>
              </p:ext>
            </p:extLst>
          </p:nvPr>
        </p:nvGraphicFramePr>
        <p:xfrm>
          <a:off x="533400" y="1288256"/>
          <a:ext cx="8991600" cy="503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1"/>
          <p:cNvSpPr txBox="1"/>
          <p:nvPr/>
        </p:nvSpPr>
        <p:spPr>
          <a:xfrm>
            <a:off x="533400" y="5715000"/>
            <a:ext cx="5256619" cy="7201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данному направлению расходов составило 136 153,3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или 97,7% от плановых назначений.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249261"/>
            <a:ext cx="7761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МО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аларинский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на общегосударственные вопросы в 2025 году.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21"/>
          <p:cNvSpPr txBox="1"/>
          <p:nvPr/>
        </p:nvSpPr>
        <p:spPr>
          <a:xfrm>
            <a:off x="8438113" y="779512"/>
            <a:ext cx="105640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050" b="1" spc="-1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5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4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32573779"/>
              </p:ext>
            </p:extLst>
          </p:nvPr>
        </p:nvGraphicFramePr>
        <p:xfrm>
          <a:off x="746760" y="952064"/>
          <a:ext cx="8915400" cy="517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57200" y="381000"/>
            <a:ext cx="920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МО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на жилищно-коммунальное хозяйство 2023-2025 гг.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960" y="5029200"/>
            <a:ext cx="1800200" cy="1649251"/>
          </a:xfrm>
          <a:prstGeom prst="rect">
            <a:avLst/>
          </a:prstGeom>
        </p:spPr>
      </p:pic>
      <p:sp>
        <p:nvSpPr>
          <p:cNvPr id="5" name="object 21"/>
          <p:cNvSpPr txBox="1"/>
          <p:nvPr/>
        </p:nvSpPr>
        <p:spPr>
          <a:xfrm>
            <a:off x="8452443" y="866464"/>
            <a:ext cx="105640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050" b="1" spc="-1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5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28600" y="6028652"/>
            <a:ext cx="4191000" cy="74634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Общая сумма расходов бюджета составила</a:t>
            </a:r>
          </a:p>
          <a:p>
            <a:pPr algn="l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400" b="1" u="sng" dirty="0" smtClean="0">
                <a:latin typeface="Times New Roman" pitchFamily="18" charset="0"/>
                <a:cs typeface="Times New Roman" pitchFamily="18" charset="0"/>
              </a:rPr>
              <a:t>373 302,2 тыс. руб</a:t>
            </a:r>
            <a:r>
              <a:rPr lang="ru-RU" altLang="ru-RU" sz="1400" b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u="sng" dirty="0"/>
          </a:p>
        </p:txBody>
      </p:sp>
    </p:spTree>
    <p:extLst>
      <p:ext uri="{BB962C8B-B14F-4D97-AF65-F5344CB8AC3E}">
        <p14:creationId xmlns:p14="http://schemas.microsoft.com/office/powerpoint/2010/main" val="62351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3467" y="1248000"/>
            <a:ext cx="327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 – 299 999,9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– 858,9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бюджет- 13 457,1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-255 683,9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Внебюджет.источники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- 30 000,0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09601" y="241300"/>
            <a:ext cx="8386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очистных сооружений хозяйственно-бытовых сточных вод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муниципальной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 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устойчивое развитие сельских территорий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гг.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6414" y="5830348"/>
            <a:ext cx="57792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финансового обеспечения, направленная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очистных сооружений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 778 003,2 тыс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90600" y="2566488"/>
            <a:ext cx="3276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 – 478 003,3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– 858,9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бюджет- 28 628,7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-448 515,7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417" y="1248000"/>
            <a:ext cx="3764651" cy="2117616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448987"/>
            <a:ext cx="1897678" cy="332288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463402"/>
            <a:ext cx="4143070" cy="2330476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46919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974674438"/>
              </p:ext>
            </p:extLst>
          </p:nvPr>
        </p:nvGraphicFramePr>
        <p:xfrm>
          <a:off x="152400" y="743943"/>
          <a:ext cx="97536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219200" y="3048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МО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на образование 2023-2025 гг.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5334000"/>
            <a:ext cx="1447800" cy="1295400"/>
          </a:xfrm>
          <a:prstGeom prst="rect">
            <a:avLst/>
          </a:prstGeom>
        </p:spPr>
      </p:pic>
      <p:sp>
        <p:nvSpPr>
          <p:cNvPr id="5" name="object 21"/>
          <p:cNvSpPr txBox="1"/>
          <p:nvPr/>
        </p:nvSpPr>
        <p:spPr>
          <a:xfrm>
            <a:off x="8763000" y="731530"/>
            <a:ext cx="105640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050" b="1" spc="-1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5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28600" y="6028652"/>
            <a:ext cx="4648200" cy="74634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Общая сумма расходов бюджета составила</a:t>
            </a:r>
          </a:p>
          <a:p>
            <a:pPr algn="l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400" b="1" u="sng" dirty="0" smtClean="0">
                <a:latin typeface="Times New Roman" pitchFamily="18" charset="0"/>
                <a:cs typeface="Times New Roman" pitchFamily="18" charset="0"/>
              </a:rPr>
              <a:t>1 804 426,1 тыс. руб</a:t>
            </a:r>
            <a:r>
              <a:rPr lang="ru-RU" altLang="ru-RU" sz="1400" b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u="sng" dirty="0"/>
          </a:p>
        </p:txBody>
      </p:sp>
    </p:spTree>
    <p:extLst>
      <p:ext uri="{BB962C8B-B14F-4D97-AF65-F5344CB8AC3E}">
        <p14:creationId xmlns:p14="http://schemas.microsoft.com/office/powerpoint/2010/main" val="4154141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1" y="152400"/>
            <a:ext cx="8386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МБОУ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№2  в рамках муниципальной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программы«Комплексное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устойчивое развитие сельских территорий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2022-2026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3401" y="4044567"/>
            <a:ext cx="293608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 -372 930,0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– 949,8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бюджет- 14 879,2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-357 101,0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05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727 690,7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– 1 853,1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бюджет- 29 033,8тыс.руб.;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-696 803,8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4048697"/>
            <a:ext cx="5593557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год – 212 914,8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10 763,5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бюджет- 168 628,9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-33 522,4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5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 – 168 198,3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4 588,5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бюджет- 71 887,0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внебюджетных средств- 91 722,8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5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5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 – </a:t>
            </a:r>
            <a:r>
              <a:rPr lang="ru-RU" sz="105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27 055,9 </a:t>
            </a:r>
            <a:r>
              <a:rPr lang="ru-RU" sz="105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внебюджетных средств- 27 055,9 </a:t>
            </a:r>
            <a:r>
              <a:rPr lang="ru-RU" sz="105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05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524" y="5803024"/>
            <a:ext cx="4969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финансового обеспечения, направленная на модернизацию объекта в 2022 -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гг.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508 789,7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endParaRPr lang="ru-RU" b="1" u="sng" dirty="0"/>
          </a:p>
          <a:p>
            <a:endParaRPr lang="ru-RU" b="1" u="sng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14"/>
          <a:stretch/>
        </p:blipFill>
        <p:spPr>
          <a:xfrm>
            <a:off x="381000" y="1166264"/>
            <a:ext cx="9144000" cy="27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9606" y="228600"/>
            <a:ext cx="8865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детского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сада на 90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 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муниципальной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программы«Комплексное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устойчивое развитие сельских территорий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2025 -2026гг.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1477335"/>
            <a:ext cx="3276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 – 90 000,0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– 286,4 </a:t>
            </a:r>
            <a:r>
              <a:rPr lang="ru-RU" sz="1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бюджет- 4 485,7 </a:t>
            </a:r>
            <a:r>
              <a:rPr lang="ru-RU" sz="1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-85 227,9тыс.руб.;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u="sng" dirty="0" smtClean="0"/>
          </a:p>
          <a:p>
            <a:endParaRPr lang="ru-RU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2815132"/>
            <a:ext cx="3276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 – 202 421,1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– 374,9 </a:t>
            </a:r>
            <a:r>
              <a:rPr lang="ru-RU" sz="1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бюджет- 12 122,8 </a:t>
            </a:r>
            <a:r>
              <a:rPr lang="ru-RU" sz="1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 -189 923,4 </a:t>
            </a:r>
            <a:r>
              <a:rPr lang="ru-RU" sz="1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ru-RU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u="sng" dirty="0" smtClean="0"/>
          </a:p>
          <a:p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4982" y="4747039"/>
            <a:ext cx="57792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финансового обеспечения, направленная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на 90 мест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 292 421,1 тыс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  <a:endParaRPr lang="ru-RU" b="1" u="sng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92" y="1415904"/>
            <a:ext cx="4885509" cy="2374900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5664" r="45000" b="26050"/>
          <a:stretch/>
        </p:blipFill>
        <p:spPr>
          <a:xfrm>
            <a:off x="5791200" y="4090465"/>
            <a:ext cx="3581400" cy="2590800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4379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3048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МО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на культуру 2023-2025 гг.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804018191"/>
              </p:ext>
            </p:extLst>
          </p:nvPr>
        </p:nvGraphicFramePr>
        <p:xfrm>
          <a:off x="-28303" y="865298"/>
          <a:ext cx="9829800" cy="540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ject 21"/>
          <p:cNvSpPr txBox="1"/>
          <p:nvPr/>
        </p:nvSpPr>
        <p:spPr>
          <a:xfrm>
            <a:off x="8534400" y="705955"/>
            <a:ext cx="105640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050" b="1" spc="-1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5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228600" y="6028652"/>
            <a:ext cx="8686800" cy="74634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eaLnBrk="1" hangingPunct="1"/>
            <a:endParaRPr lang="ru-RU" alt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Общая сумма расходов бюджета составила   77 316,2</a:t>
            </a:r>
            <a:r>
              <a:rPr lang="ru-RU" altLang="ru-RU" sz="1400" b="1" u="sng" dirty="0" smtClean="0">
                <a:latin typeface="Times New Roman" pitchFamily="18" charset="0"/>
                <a:cs typeface="Times New Roman" pitchFamily="18" charset="0"/>
              </a:rPr>
              <a:t> тыс. руб</a:t>
            </a:r>
            <a:r>
              <a:rPr lang="ru-RU" altLang="ru-RU" sz="1400" b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u="sng" dirty="0"/>
          </a:p>
        </p:txBody>
      </p:sp>
    </p:spTree>
    <p:extLst>
      <p:ext uri="{BB962C8B-B14F-4D97-AF65-F5344CB8AC3E}">
        <p14:creationId xmlns:p14="http://schemas.microsoft.com/office/powerpoint/2010/main" val="1001697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04585169"/>
              </p:ext>
            </p:extLst>
          </p:nvPr>
        </p:nvGraphicFramePr>
        <p:xfrm>
          <a:off x="762001" y="1488547"/>
          <a:ext cx="8351043" cy="4037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95400" y="3792239"/>
            <a:ext cx="6786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 чел.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4594" y="1389195"/>
            <a:ext cx="914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286" y="76201"/>
            <a:ext cx="5206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на оказание материальной помощи участникам специальной военной операции из бюджета муниципального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2024-2025 гг.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400" y="5525923"/>
            <a:ext cx="88511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 Губернатора Иркутской области от 08.11.2022г. № 338-р«Об утверждении перечня мер социальной поддержки, предоставляемых в Иркутской области участникам специальной военной операции, проводимой с 24.02.2022г., и членам их семей», Постановлением Администрации МО «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от 01.12.2023   № 681 «Об утверждении Положения об единовременных выплатах, компенсации, участникам специальной военной операции, проводимой с 24.02.2022г., и членам их семей на территории МО «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381000"/>
            <a:ext cx="4064000" cy="228600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5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2002916" y="2047112"/>
            <a:ext cx="5886450" cy="0"/>
          </a:xfrm>
          <a:custGeom>
            <a:avLst/>
            <a:gdLst/>
            <a:ahLst/>
            <a:cxnLst/>
            <a:rect l="l" t="t" r="r" b="b"/>
            <a:pathLst>
              <a:path w="7848600">
                <a:moveTo>
                  <a:pt x="0" y="0"/>
                </a:moveTo>
                <a:lnTo>
                  <a:pt x="7848600" y="0"/>
                </a:lnTo>
              </a:path>
            </a:pathLst>
          </a:custGeom>
          <a:ln w="9525">
            <a:solidFill>
              <a:srgbClr val="E1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35480" y="388010"/>
            <a:ext cx="8229600" cy="44525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69069" marR="3810" indent="-160020" algn="ctr">
              <a:lnSpc>
                <a:spcPct val="101899"/>
              </a:lnSpc>
              <a:spcBef>
                <a:spcPts val="45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400" b="1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400" b="1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ВЫРАВНИВАНИЕ</a:t>
            </a:r>
            <a:r>
              <a:rPr lang="ru-RU" sz="1400" b="1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БЮДЖЕТНОЙ ОБЕСПЕЧЕННОСТИ</a:t>
            </a:r>
            <a:r>
              <a:rPr lang="ru-RU" sz="1400" b="1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БЮДЖЕТАМ ПОСЕЛЕНИЙ</a:t>
            </a:r>
            <a:r>
              <a:rPr lang="ru-RU" sz="1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</a:t>
            </a:r>
            <a:r>
              <a:rPr lang="ru-RU" sz="1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r>
              <a:rPr lang="ru-RU" sz="1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РАЙОННОГО</a:t>
            </a:r>
            <a:r>
              <a:rPr lang="ru-RU"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ОБЛАСТНОГО</a:t>
            </a:r>
            <a:r>
              <a:rPr lang="ru-RU" sz="1400" b="1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в 2023-2025 гг.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01001" y="1183822"/>
            <a:ext cx="105640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050" b="1" spc="-1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5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sz="10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3974465900"/>
              </p:ext>
            </p:extLst>
          </p:nvPr>
        </p:nvGraphicFramePr>
        <p:xfrm>
          <a:off x="1002787" y="1527972"/>
          <a:ext cx="7432244" cy="386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 rot="2316705">
            <a:off x="3729876" y="3048310"/>
            <a:ext cx="925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-32 611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3276600" y="2717029"/>
            <a:ext cx="1473680" cy="11893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5410200" y="2042937"/>
            <a:ext cx="1447800" cy="1828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8524585">
            <a:off x="5564740" y="2704982"/>
            <a:ext cx="925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+ 52 066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929414"/>
              </p:ext>
            </p:extLst>
          </p:nvPr>
        </p:nvGraphicFramePr>
        <p:xfrm>
          <a:off x="1002788" y="5567811"/>
          <a:ext cx="7760213" cy="1131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8450"/>
                <a:gridCol w="834712"/>
                <a:gridCol w="834712"/>
                <a:gridCol w="1165119"/>
                <a:gridCol w="834712"/>
                <a:gridCol w="1182508"/>
              </a:tblGrid>
              <a:tr h="407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Увеличение/</a:t>
                      </a:r>
                    </a:p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уменьшение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 к 2024г.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Увеличение/</a:t>
                      </a:r>
                    </a:p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уменьшение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 к 2025г.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78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счет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 областного бюджета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283 839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248 712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35 127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285 773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37 061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1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счет средств местного бюджета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19 941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34 946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 flipV="1">
            <a:off x="3276600" y="2007332"/>
            <a:ext cx="3581400" cy="6740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59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073" y="505714"/>
            <a:ext cx="3239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Основные</a:t>
            </a:r>
            <a:r>
              <a:rPr spc="-95" dirty="0"/>
              <a:t> </a:t>
            </a:r>
            <a:r>
              <a:rPr sz="1600" dirty="0"/>
              <a:t>понятия</a:t>
            </a:r>
            <a:r>
              <a:rPr sz="1600" spc="-15" dirty="0"/>
              <a:t> </a:t>
            </a:r>
            <a:r>
              <a:rPr sz="1600" dirty="0"/>
              <a:t>и</a:t>
            </a:r>
            <a:r>
              <a:rPr sz="1600" spc="-35" dirty="0"/>
              <a:t> </a:t>
            </a:r>
            <a:r>
              <a:rPr sz="1600" spc="-10" dirty="0"/>
              <a:t>термины</a:t>
            </a:r>
            <a:endParaRPr sz="1600"/>
          </a:p>
        </p:txBody>
      </p:sp>
      <p:sp>
        <p:nvSpPr>
          <p:cNvPr id="3" name="object 3"/>
          <p:cNvSpPr/>
          <p:nvPr/>
        </p:nvSpPr>
        <p:spPr>
          <a:xfrm>
            <a:off x="443483" y="938783"/>
            <a:ext cx="4358640" cy="320040"/>
          </a:xfrm>
          <a:custGeom>
            <a:avLst/>
            <a:gdLst/>
            <a:ahLst/>
            <a:cxnLst/>
            <a:rect l="l" t="t" r="r" b="b"/>
            <a:pathLst>
              <a:path w="4358640" h="320040">
                <a:moveTo>
                  <a:pt x="4305300" y="0"/>
                </a:moveTo>
                <a:lnTo>
                  <a:pt x="53339" y="0"/>
                </a:lnTo>
                <a:lnTo>
                  <a:pt x="32575" y="4191"/>
                </a:lnTo>
                <a:lnTo>
                  <a:pt x="15620" y="15621"/>
                </a:lnTo>
                <a:lnTo>
                  <a:pt x="4190" y="32575"/>
                </a:lnTo>
                <a:lnTo>
                  <a:pt x="0" y="53339"/>
                </a:lnTo>
                <a:lnTo>
                  <a:pt x="0" y="266700"/>
                </a:lnTo>
                <a:lnTo>
                  <a:pt x="4190" y="287464"/>
                </a:lnTo>
                <a:lnTo>
                  <a:pt x="15620" y="304419"/>
                </a:lnTo>
                <a:lnTo>
                  <a:pt x="32575" y="315849"/>
                </a:lnTo>
                <a:lnTo>
                  <a:pt x="53339" y="320039"/>
                </a:lnTo>
                <a:lnTo>
                  <a:pt x="4305300" y="320039"/>
                </a:lnTo>
                <a:lnTo>
                  <a:pt x="4326064" y="315848"/>
                </a:lnTo>
                <a:lnTo>
                  <a:pt x="4343019" y="304418"/>
                </a:lnTo>
                <a:lnTo>
                  <a:pt x="4354449" y="287464"/>
                </a:lnTo>
                <a:lnTo>
                  <a:pt x="4358640" y="266700"/>
                </a:lnTo>
                <a:lnTo>
                  <a:pt x="4358640" y="53339"/>
                </a:lnTo>
                <a:lnTo>
                  <a:pt x="4354448" y="32575"/>
                </a:lnTo>
                <a:lnTo>
                  <a:pt x="4343019" y="15620"/>
                </a:lnTo>
                <a:lnTo>
                  <a:pt x="4326064" y="4190"/>
                </a:lnTo>
                <a:lnTo>
                  <a:pt x="43053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3484" y="2042159"/>
            <a:ext cx="4373880" cy="347980"/>
          </a:xfrm>
          <a:custGeom>
            <a:avLst/>
            <a:gdLst/>
            <a:ahLst/>
            <a:cxnLst/>
            <a:rect l="l" t="t" r="r" b="b"/>
            <a:pathLst>
              <a:path w="4373880" h="347980">
                <a:moveTo>
                  <a:pt x="4373880" y="60452"/>
                </a:moveTo>
                <a:lnTo>
                  <a:pt x="4369371" y="38100"/>
                </a:lnTo>
                <a:lnTo>
                  <a:pt x="4357078" y="19850"/>
                </a:lnTo>
                <a:lnTo>
                  <a:pt x="4338828" y="7556"/>
                </a:lnTo>
                <a:lnTo>
                  <a:pt x="4316476" y="3048"/>
                </a:lnTo>
                <a:lnTo>
                  <a:pt x="4316336" y="3048"/>
                </a:lnTo>
                <a:lnTo>
                  <a:pt x="4301236" y="0"/>
                </a:lnTo>
                <a:lnTo>
                  <a:pt x="57404" y="0"/>
                </a:lnTo>
                <a:lnTo>
                  <a:pt x="35052" y="4508"/>
                </a:lnTo>
                <a:lnTo>
                  <a:pt x="16814" y="16802"/>
                </a:lnTo>
                <a:lnTo>
                  <a:pt x="4508" y="35052"/>
                </a:lnTo>
                <a:lnTo>
                  <a:pt x="0" y="57404"/>
                </a:lnTo>
                <a:lnTo>
                  <a:pt x="0" y="287020"/>
                </a:lnTo>
                <a:lnTo>
                  <a:pt x="4508" y="309384"/>
                </a:lnTo>
                <a:lnTo>
                  <a:pt x="16814" y="327634"/>
                </a:lnTo>
                <a:lnTo>
                  <a:pt x="35052" y="339928"/>
                </a:lnTo>
                <a:lnTo>
                  <a:pt x="57404" y="344424"/>
                </a:lnTo>
                <a:lnTo>
                  <a:pt x="72644" y="347472"/>
                </a:lnTo>
                <a:lnTo>
                  <a:pt x="4316476" y="347472"/>
                </a:lnTo>
                <a:lnTo>
                  <a:pt x="4338828" y="342976"/>
                </a:lnTo>
                <a:lnTo>
                  <a:pt x="4357078" y="330682"/>
                </a:lnTo>
                <a:lnTo>
                  <a:pt x="4369371" y="312432"/>
                </a:lnTo>
                <a:lnTo>
                  <a:pt x="4373880" y="290068"/>
                </a:lnTo>
                <a:lnTo>
                  <a:pt x="4373880" y="60452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3484" y="3171443"/>
            <a:ext cx="4383405" cy="356870"/>
          </a:xfrm>
          <a:custGeom>
            <a:avLst/>
            <a:gdLst/>
            <a:ahLst/>
            <a:cxnLst/>
            <a:rect l="l" t="t" r="r" b="b"/>
            <a:pathLst>
              <a:path w="4383405" h="356870">
                <a:moveTo>
                  <a:pt x="4383024" y="60706"/>
                </a:moveTo>
                <a:lnTo>
                  <a:pt x="4378363" y="37693"/>
                </a:lnTo>
                <a:lnTo>
                  <a:pt x="4365663" y="18884"/>
                </a:lnTo>
                <a:lnTo>
                  <a:pt x="4346854" y="6184"/>
                </a:lnTo>
                <a:lnTo>
                  <a:pt x="4323842" y="1524"/>
                </a:lnTo>
                <a:lnTo>
                  <a:pt x="4316120" y="1524"/>
                </a:lnTo>
                <a:lnTo>
                  <a:pt x="4308602" y="0"/>
                </a:lnTo>
                <a:lnTo>
                  <a:pt x="59182" y="0"/>
                </a:lnTo>
                <a:lnTo>
                  <a:pt x="36131" y="4660"/>
                </a:lnTo>
                <a:lnTo>
                  <a:pt x="17322" y="17360"/>
                </a:lnTo>
                <a:lnTo>
                  <a:pt x="4648" y="36169"/>
                </a:lnTo>
                <a:lnTo>
                  <a:pt x="0" y="59182"/>
                </a:lnTo>
                <a:lnTo>
                  <a:pt x="0" y="295910"/>
                </a:lnTo>
                <a:lnTo>
                  <a:pt x="4648" y="318935"/>
                </a:lnTo>
                <a:lnTo>
                  <a:pt x="17322" y="337743"/>
                </a:lnTo>
                <a:lnTo>
                  <a:pt x="36131" y="350443"/>
                </a:lnTo>
                <a:lnTo>
                  <a:pt x="59182" y="355092"/>
                </a:lnTo>
                <a:lnTo>
                  <a:pt x="66852" y="355092"/>
                </a:lnTo>
                <a:lnTo>
                  <a:pt x="74422" y="356616"/>
                </a:lnTo>
                <a:lnTo>
                  <a:pt x="4323842" y="356616"/>
                </a:lnTo>
                <a:lnTo>
                  <a:pt x="4346854" y="351967"/>
                </a:lnTo>
                <a:lnTo>
                  <a:pt x="4365663" y="339267"/>
                </a:lnTo>
                <a:lnTo>
                  <a:pt x="4378363" y="320459"/>
                </a:lnTo>
                <a:lnTo>
                  <a:pt x="4383024" y="297434"/>
                </a:lnTo>
                <a:lnTo>
                  <a:pt x="4383024" y="60706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437133" y="3934714"/>
            <a:ext cx="4397375" cy="358775"/>
            <a:chOff x="437133" y="3934714"/>
            <a:chExt cx="4397375" cy="358775"/>
          </a:xfrm>
        </p:grpSpPr>
        <p:sp>
          <p:nvSpPr>
            <p:cNvPr id="7" name="object 7"/>
            <p:cNvSpPr/>
            <p:nvPr/>
          </p:nvSpPr>
          <p:spPr>
            <a:xfrm>
              <a:off x="443483" y="3941064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4311904" y="0"/>
                  </a:moveTo>
                  <a:lnTo>
                    <a:pt x="57403" y="0"/>
                  </a:lnTo>
                  <a:lnTo>
                    <a:pt x="35061" y="4504"/>
                  </a:lnTo>
                  <a:lnTo>
                    <a:pt x="16814" y="16795"/>
                  </a:lnTo>
                  <a:lnTo>
                    <a:pt x="4511" y="35040"/>
                  </a:lnTo>
                  <a:lnTo>
                    <a:pt x="0" y="57404"/>
                  </a:lnTo>
                  <a:lnTo>
                    <a:pt x="0" y="287019"/>
                  </a:lnTo>
                  <a:lnTo>
                    <a:pt x="4511" y="309383"/>
                  </a:lnTo>
                  <a:lnTo>
                    <a:pt x="16814" y="327628"/>
                  </a:lnTo>
                  <a:lnTo>
                    <a:pt x="35061" y="339919"/>
                  </a:lnTo>
                  <a:lnTo>
                    <a:pt x="57403" y="344424"/>
                  </a:lnTo>
                  <a:lnTo>
                    <a:pt x="4311904" y="344424"/>
                  </a:lnTo>
                  <a:lnTo>
                    <a:pt x="4334267" y="339919"/>
                  </a:lnTo>
                  <a:lnTo>
                    <a:pt x="4352512" y="327628"/>
                  </a:lnTo>
                  <a:lnTo>
                    <a:pt x="4364803" y="309383"/>
                  </a:lnTo>
                  <a:lnTo>
                    <a:pt x="4369308" y="287019"/>
                  </a:lnTo>
                  <a:lnTo>
                    <a:pt x="4369308" y="57404"/>
                  </a:lnTo>
                  <a:lnTo>
                    <a:pt x="4364803" y="35040"/>
                  </a:lnTo>
                  <a:lnTo>
                    <a:pt x="4352512" y="16795"/>
                  </a:lnTo>
                  <a:lnTo>
                    <a:pt x="4334267" y="4504"/>
                  </a:lnTo>
                  <a:lnTo>
                    <a:pt x="431190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3483" y="3941064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0" y="57404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3" y="0"/>
                  </a:lnTo>
                  <a:lnTo>
                    <a:pt x="4311904" y="0"/>
                  </a:lnTo>
                  <a:lnTo>
                    <a:pt x="4334267" y="4504"/>
                  </a:lnTo>
                  <a:lnTo>
                    <a:pt x="4352512" y="16795"/>
                  </a:lnTo>
                  <a:lnTo>
                    <a:pt x="4364803" y="35040"/>
                  </a:lnTo>
                  <a:lnTo>
                    <a:pt x="4369308" y="57404"/>
                  </a:lnTo>
                  <a:lnTo>
                    <a:pt x="4369308" y="287019"/>
                  </a:lnTo>
                  <a:lnTo>
                    <a:pt x="4364803" y="309383"/>
                  </a:lnTo>
                  <a:lnTo>
                    <a:pt x="4352512" y="327628"/>
                  </a:lnTo>
                  <a:lnTo>
                    <a:pt x="4334267" y="339919"/>
                  </a:lnTo>
                  <a:lnTo>
                    <a:pt x="4311904" y="344424"/>
                  </a:lnTo>
                  <a:lnTo>
                    <a:pt x="57403" y="344424"/>
                  </a:lnTo>
                  <a:lnTo>
                    <a:pt x="35061" y="339919"/>
                  </a:lnTo>
                  <a:lnTo>
                    <a:pt x="16814" y="327628"/>
                  </a:lnTo>
                  <a:lnTo>
                    <a:pt x="4511" y="309383"/>
                  </a:lnTo>
                  <a:lnTo>
                    <a:pt x="0" y="287019"/>
                  </a:lnTo>
                  <a:lnTo>
                    <a:pt x="0" y="57404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23" y="3942588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4311904" y="0"/>
                  </a:moveTo>
                  <a:lnTo>
                    <a:pt x="57404" y="0"/>
                  </a:lnTo>
                  <a:lnTo>
                    <a:pt x="35061" y="4504"/>
                  </a:lnTo>
                  <a:lnTo>
                    <a:pt x="16814" y="16795"/>
                  </a:lnTo>
                  <a:lnTo>
                    <a:pt x="4511" y="35040"/>
                  </a:lnTo>
                  <a:lnTo>
                    <a:pt x="0" y="57404"/>
                  </a:lnTo>
                  <a:lnTo>
                    <a:pt x="0" y="287019"/>
                  </a:lnTo>
                  <a:lnTo>
                    <a:pt x="4511" y="309383"/>
                  </a:lnTo>
                  <a:lnTo>
                    <a:pt x="16814" y="327628"/>
                  </a:lnTo>
                  <a:lnTo>
                    <a:pt x="35061" y="339919"/>
                  </a:lnTo>
                  <a:lnTo>
                    <a:pt x="57404" y="344424"/>
                  </a:lnTo>
                  <a:lnTo>
                    <a:pt x="4311904" y="344424"/>
                  </a:lnTo>
                  <a:lnTo>
                    <a:pt x="4334267" y="339919"/>
                  </a:lnTo>
                  <a:lnTo>
                    <a:pt x="4352512" y="327628"/>
                  </a:lnTo>
                  <a:lnTo>
                    <a:pt x="4364803" y="309383"/>
                  </a:lnTo>
                  <a:lnTo>
                    <a:pt x="4369308" y="287019"/>
                  </a:lnTo>
                  <a:lnTo>
                    <a:pt x="4369308" y="57404"/>
                  </a:lnTo>
                  <a:lnTo>
                    <a:pt x="4364803" y="35040"/>
                  </a:lnTo>
                  <a:lnTo>
                    <a:pt x="4352512" y="16795"/>
                  </a:lnTo>
                  <a:lnTo>
                    <a:pt x="4334267" y="4504"/>
                  </a:lnTo>
                  <a:lnTo>
                    <a:pt x="431190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723" y="3942588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0" y="57404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4311904" y="0"/>
                  </a:lnTo>
                  <a:lnTo>
                    <a:pt x="4334267" y="4504"/>
                  </a:lnTo>
                  <a:lnTo>
                    <a:pt x="4352512" y="16795"/>
                  </a:lnTo>
                  <a:lnTo>
                    <a:pt x="4364803" y="35040"/>
                  </a:lnTo>
                  <a:lnTo>
                    <a:pt x="4369308" y="57404"/>
                  </a:lnTo>
                  <a:lnTo>
                    <a:pt x="4369308" y="287019"/>
                  </a:lnTo>
                  <a:lnTo>
                    <a:pt x="4364803" y="309383"/>
                  </a:lnTo>
                  <a:lnTo>
                    <a:pt x="4352512" y="327628"/>
                  </a:lnTo>
                  <a:lnTo>
                    <a:pt x="4334267" y="339919"/>
                  </a:lnTo>
                  <a:lnTo>
                    <a:pt x="4311904" y="344424"/>
                  </a:lnTo>
                  <a:lnTo>
                    <a:pt x="57404" y="344424"/>
                  </a:lnTo>
                  <a:lnTo>
                    <a:pt x="35061" y="339919"/>
                  </a:lnTo>
                  <a:lnTo>
                    <a:pt x="16814" y="327628"/>
                  </a:lnTo>
                  <a:lnTo>
                    <a:pt x="4511" y="309383"/>
                  </a:lnTo>
                  <a:lnTo>
                    <a:pt x="0" y="287019"/>
                  </a:lnTo>
                  <a:lnTo>
                    <a:pt x="0" y="57404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443484" y="4700015"/>
            <a:ext cx="4396740" cy="346075"/>
          </a:xfrm>
          <a:custGeom>
            <a:avLst/>
            <a:gdLst/>
            <a:ahLst/>
            <a:cxnLst/>
            <a:rect l="l" t="t" r="r" b="b"/>
            <a:pathLst>
              <a:path w="4396740" h="346075">
                <a:moveTo>
                  <a:pt x="4396740" y="58928"/>
                </a:moveTo>
                <a:lnTo>
                  <a:pt x="4392231" y="36576"/>
                </a:lnTo>
                <a:lnTo>
                  <a:pt x="4379938" y="18326"/>
                </a:lnTo>
                <a:lnTo>
                  <a:pt x="4361688" y="6032"/>
                </a:lnTo>
                <a:lnTo>
                  <a:pt x="4339336" y="1524"/>
                </a:lnTo>
                <a:lnTo>
                  <a:pt x="4330116" y="1524"/>
                </a:lnTo>
                <a:lnTo>
                  <a:pt x="4322572" y="0"/>
                </a:lnTo>
                <a:lnTo>
                  <a:pt x="57404" y="0"/>
                </a:lnTo>
                <a:lnTo>
                  <a:pt x="35052" y="4508"/>
                </a:lnTo>
                <a:lnTo>
                  <a:pt x="16814" y="16802"/>
                </a:lnTo>
                <a:lnTo>
                  <a:pt x="4508" y="35052"/>
                </a:lnTo>
                <a:lnTo>
                  <a:pt x="0" y="57404"/>
                </a:lnTo>
                <a:lnTo>
                  <a:pt x="0" y="287020"/>
                </a:lnTo>
                <a:lnTo>
                  <a:pt x="4508" y="309384"/>
                </a:lnTo>
                <a:lnTo>
                  <a:pt x="16814" y="327634"/>
                </a:lnTo>
                <a:lnTo>
                  <a:pt x="35052" y="339928"/>
                </a:lnTo>
                <a:lnTo>
                  <a:pt x="57404" y="344424"/>
                </a:lnTo>
                <a:lnTo>
                  <a:pt x="65062" y="344424"/>
                </a:lnTo>
                <a:lnTo>
                  <a:pt x="72644" y="345948"/>
                </a:lnTo>
                <a:lnTo>
                  <a:pt x="4339336" y="345948"/>
                </a:lnTo>
                <a:lnTo>
                  <a:pt x="4361688" y="341452"/>
                </a:lnTo>
                <a:lnTo>
                  <a:pt x="4379938" y="329158"/>
                </a:lnTo>
                <a:lnTo>
                  <a:pt x="4392231" y="310908"/>
                </a:lnTo>
                <a:lnTo>
                  <a:pt x="4396740" y="288544"/>
                </a:lnTo>
                <a:lnTo>
                  <a:pt x="4396740" y="58928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3484" y="5458967"/>
            <a:ext cx="4396740" cy="346075"/>
          </a:xfrm>
          <a:custGeom>
            <a:avLst/>
            <a:gdLst/>
            <a:ahLst/>
            <a:cxnLst/>
            <a:rect l="l" t="t" r="r" b="b"/>
            <a:pathLst>
              <a:path w="4396740" h="346075">
                <a:moveTo>
                  <a:pt x="4396740" y="58928"/>
                </a:moveTo>
                <a:lnTo>
                  <a:pt x="4392231" y="36576"/>
                </a:lnTo>
                <a:lnTo>
                  <a:pt x="4379938" y="18326"/>
                </a:lnTo>
                <a:lnTo>
                  <a:pt x="4361688" y="6032"/>
                </a:lnTo>
                <a:lnTo>
                  <a:pt x="4339336" y="1524"/>
                </a:lnTo>
                <a:lnTo>
                  <a:pt x="4330382" y="1524"/>
                </a:lnTo>
                <a:lnTo>
                  <a:pt x="4322826" y="0"/>
                </a:lnTo>
                <a:lnTo>
                  <a:pt x="57150" y="0"/>
                </a:lnTo>
                <a:lnTo>
                  <a:pt x="34899" y="4483"/>
                </a:lnTo>
                <a:lnTo>
                  <a:pt x="16738" y="16725"/>
                </a:lnTo>
                <a:lnTo>
                  <a:pt x="4483" y="34886"/>
                </a:lnTo>
                <a:lnTo>
                  <a:pt x="0" y="57150"/>
                </a:lnTo>
                <a:lnTo>
                  <a:pt x="0" y="285750"/>
                </a:lnTo>
                <a:lnTo>
                  <a:pt x="4483" y="308000"/>
                </a:lnTo>
                <a:lnTo>
                  <a:pt x="16738" y="326161"/>
                </a:lnTo>
                <a:lnTo>
                  <a:pt x="34899" y="338416"/>
                </a:lnTo>
                <a:lnTo>
                  <a:pt x="57150" y="342900"/>
                </a:lnTo>
                <a:lnTo>
                  <a:pt x="57531" y="342900"/>
                </a:lnTo>
                <a:lnTo>
                  <a:pt x="72644" y="345948"/>
                </a:lnTo>
                <a:lnTo>
                  <a:pt x="4339336" y="345948"/>
                </a:lnTo>
                <a:lnTo>
                  <a:pt x="4361688" y="341439"/>
                </a:lnTo>
                <a:lnTo>
                  <a:pt x="4379938" y="329133"/>
                </a:lnTo>
                <a:lnTo>
                  <a:pt x="4392231" y="310896"/>
                </a:lnTo>
                <a:lnTo>
                  <a:pt x="4396740" y="288544"/>
                </a:lnTo>
                <a:lnTo>
                  <a:pt x="4396740" y="58928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4984" y="959866"/>
            <a:ext cx="4344670" cy="5149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0" indent="-17208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7650" algn="l"/>
              </a:tabLst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Бюджет</a:t>
            </a:r>
            <a:endParaRPr sz="1600">
              <a:latin typeface="Arial"/>
              <a:cs typeface="Arial"/>
            </a:endParaRPr>
          </a:p>
          <a:p>
            <a:pPr marL="59690" marR="214629">
              <a:lnSpc>
                <a:spcPct val="100000"/>
              </a:lnSpc>
              <a:spcBef>
                <a:spcPts val="1205"/>
              </a:spcBef>
            </a:pPr>
            <a:r>
              <a:rPr sz="1200" dirty="0">
                <a:latin typeface="Microsoft Sans Serif"/>
                <a:cs typeface="Microsoft Sans Serif"/>
              </a:rPr>
              <a:t>форма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расходования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денежных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средств, предназначенных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финансового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обеспечения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задач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и </a:t>
            </a:r>
            <a:r>
              <a:rPr sz="1200" spc="-10" dirty="0">
                <a:latin typeface="Microsoft Sans Serif"/>
                <a:cs typeface="Microsoft Sans Serif"/>
              </a:rPr>
              <a:t>функций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государства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местного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самоуправления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200">
              <a:latin typeface="Microsoft Sans Serif"/>
              <a:cs typeface="Microsoft Sans Serif"/>
            </a:endParaRPr>
          </a:p>
          <a:p>
            <a:pPr marL="264160" indent="-172085">
              <a:lnSpc>
                <a:spcPct val="100000"/>
              </a:lnSpc>
              <a:buFont typeface="Wingdings"/>
              <a:buChar char=""/>
              <a:tabLst>
                <a:tab pos="264160" algn="l"/>
              </a:tabLst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Бюджетная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система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РФ</a:t>
            </a:r>
            <a:endParaRPr sz="1600">
              <a:latin typeface="Arial"/>
              <a:cs typeface="Arial"/>
            </a:endParaRPr>
          </a:p>
          <a:p>
            <a:pPr marL="59690" marR="278130">
              <a:lnSpc>
                <a:spcPct val="100000"/>
              </a:lnSpc>
              <a:spcBef>
                <a:spcPts val="1290"/>
              </a:spcBef>
            </a:pPr>
            <a:r>
              <a:rPr sz="1200" spc="-10" dirty="0">
                <a:latin typeface="Microsoft Sans Serif"/>
                <a:cs typeface="Microsoft Sans Serif"/>
              </a:rPr>
              <a:t>совокупность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всех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бюджетов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РФ: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федерального бюджета,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бюджетов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субъектов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РФ,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местных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бюджетов</a:t>
            </a:r>
            <a:r>
              <a:rPr sz="1200" spc="-50" dirty="0">
                <a:latin typeface="Microsoft Sans Serif"/>
                <a:cs typeface="Microsoft Sans Serif"/>
              </a:rPr>
              <a:t> и </a:t>
            </a:r>
            <a:r>
              <a:rPr sz="1200" spc="-10" dirty="0">
                <a:latin typeface="Microsoft Sans Serif"/>
                <a:cs typeface="Microsoft Sans Serif"/>
              </a:rPr>
              <a:t>бюджетов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государственных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внебюджетных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фондов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Microsoft Sans Serif"/>
              <a:cs typeface="Microsoft Sans Serif"/>
            </a:endParaRPr>
          </a:p>
          <a:p>
            <a:pPr marL="264795" indent="-172085">
              <a:lnSpc>
                <a:spcPct val="100000"/>
              </a:lnSpc>
              <a:buFont typeface="Wingdings"/>
              <a:buChar char=""/>
              <a:tabLst>
                <a:tab pos="264795" algn="l"/>
              </a:tabLst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Доходы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бюджета</a:t>
            </a:r>
            <a:endParaRPr sz="16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  <a:spcBef>
                <a:spcPts val="133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денежные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средства,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поступающие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</a:t>
            </a:r>
            <a:endParaRPr sz="1200">
              <a:latin typeface="Microsoft Sans Serif"/>
              <a:cs typeface="Microsoft Sans Serif"/>
            </a:endParaRPr>
          </a:p>
          <a:p>
            <a:pPr marL="76835">
              <a:lnSpc>
                <a:spcPct val="100000"/>
              </a:lnSpc>
              <a:spcBef>
                <a:spcPts val="1330"/>
              </a:spcBef>
            </a:pPr>
            <a:r>
              <a:rPr sz="1600" spc="-315" dirty="0">
                <a:solidFill>
                  <a:srgbClr val="FFFFFF"/>
                </a:solidFill>
                <a:latin typeface="Wingdings"/>
                <a:cs typeface="Wingdings"/>
              </a:rPr>
              <a:t></a:t>
            </a:r>
            <a:r>
              <a:rPr sz="16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95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00" b="1" spc="-15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00" b="1" spc="-78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spc="-78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00" b="1" spc="-16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00" b="1" spc="-78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600" b="1" spc="-17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600" b="1" spc="-86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spc="-17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spc="-90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25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8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00" b="1" spc="-125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00" b="1" spc="-15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00" b="1" spc="-90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040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16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78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15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68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15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78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  <a:spcBef>
                <a:spcPts val="128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денежные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средства,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выплачиваемые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из </a:t>
            </a:r>
            <a:r>
              <a:rPr sz="1200" spc="-10" dirty="0">
                <a:latin typeface="Microsoft Sans Serif"/>
                <a:cs typeface="Microsoft Sans Serif"/>
              </a:rPr>
              <a:t>бюджета</a:t>
            </a:r>
            <a:endParaRPr sz="1200">
              <a:latin typeface="Microsoft Sans Serif"/>
              <a:cs typeface="Microsoft Sans Serif"/>
            </a:endParaRPr>
          </a:p>
          <a:p>
            <a:pPr marL="76835">
              <a:lnSpc>
                <a:spcPct val="100000"/>
              </a:lnSpc>
              <a:spcBef>
                <a:spcPts val="1330"/>
              </a:spcBef>
            </a:pPr>
            <a:r>
              <a:rPr sz="1600" spc="-315" dirty="0">
                <a:solidFill>
                  <a:srgbClr val="FFFFFF"/>
                </a:solidFill>
                <a:latin typeface="Wingdings"/>
                <a:cs typeface="Wingdings"/>
              </a:rPr>
              <a:t></a:t>
            </a:r>
            <a:r>
              <a:rPr sz="16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03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78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130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00" b="1" spc="-14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00" b="1" spc="-87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1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88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600" b="1" spc="-88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67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8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00" b="1" spc="-125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00" b="1" spc="-160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00" b="1" spc="-90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4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03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170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77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16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68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16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77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  <a:spcBef>
                <a:spcPts val="1285"/>
              </a:spcBef>
            </a:pPr>
            <a:r>
              <a:rPr sz="1200" dirty="0">
                <a:latin typeface="Microsoft Sans Serif"/>
                <a:cs typeface="Microsoft Sans Serif"/>
              </a:rPr>
              <a:t>превышение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расходов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над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его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доходами</a:t>
            </a:r>
            <a:endParaRPr sz="1200">
              <a:latin typeface="Microsoft Sans Serif"/>
              <a:cs typeface="Microsoft Sans Serif"/>
            </a:endParaRPr>
          </a:p>
          <a:p>
            <a:pPr marL="76835">
              <a:lnSpc>
                <a:spcPct val="100000"/>
              </a:lnSpc>
              <a:spcBef>
                <a:spcPts val="1330"/>
              </a:spcBef>
            </a:pPr>
            <a:r>
              <a:rPr sz="1600" spc="-315" dirty="0">
                <a:solidFill>
                  <a:srgbClr val="FFFFFF"/>
                </a:solidFill>
                <a:latin typeface="Wingdings"/>
                <a:cs typeface="Wingdings"/>
              </a:rPr>
              <a:t></a:t>
            </a:r>
            <a:r>
              <a:rPr sz="1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05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00" b="1" spc="-8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00" b="1" spc="-1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00" b="1" spc="-86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spc="-129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600" b="1" spc="-869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869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1600" b="1" spc="-87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13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67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8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00" b="1" spc="-1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600" b="1" spc="-125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00" b="1" spc="-160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600" b="1" spc="-90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4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600" b="1" spc="-1035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170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77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16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68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15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spc="-77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  <a:spcBef>
                <a:spcPts val="1285"/>
              </a:spcBef>
            </a:pPr>
            <a:r>
              <a:rPr sz="1200" dirty="0">
                <a:latin typeface="Microsoft Sans Serif"/>
                <a:cs typeface="Microsoft Sans Serif"/>
              </a:rPr>
              <a:t>превышение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доходов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бюджета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над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его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расходами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56276" y="938783"/>
            <a:ext cx="4413885" cy="344805"/>
          </a:xfrm>
          <a:custGeom>
            <a:avLst/>
            <a:gdLst/>
            <a:ahLst/>
            <a:cxnLst/>
            <a:rect l="l" t="t" r="r" b="b"/>
            <a:pathLst>
              <a:path w="4413884" h="344805">
                <a:moveTo>
                  <a:pt x="4356100" y="0"/>
                </a:moveTo>
                <a:lnTo>
                  <a:pt x="57403" y="0"/>
                </a:lnTo>
                <a:lnTo>
                  <a:pt x="35040" y="4504"/>
                </a:lnTo>
                <a:lnTo>
                  <a:pt x="16795" y="16795"/>
                </a:lnTo>
                <a:lnTo>
                  <a:pt x="4504" y="35040"/>
                </a:lnTo>
                <a:lnTo>
                  <a:pt x="0" y="57403"/>
                </a:lnTo>
                <a:lnTo>
                  <a:pt x="0" y="287019"/>
                </a:lnTo>
                <a:lnTo>
                  <a:pt x="4504" y="309383"/>
                </a:lnTo>
                <a:lnTo>
                  <a:pt x="16795" y="327628"/>
                </a:lnTo>
                <a:lnTo>
                  <a:pt x="35040" y="339919"/>
                </a:lnTo>
                <a:lnTo>
                  <a:pt x="57403" y="344424"/>
                </a:lnTo>
                <a:lnTo>
                  <a:pt x="4356100" y="344424"/>
                </a:lnTo>
                <a:lnTo>
                  <a:pt x="4378463" y="339919"/>
                </a:lnTo>
                <a:lnTo>
                  <a:pt x="4396708" y="327628"/>
                </a:lnTo>
                <a:lnTo>
                  <a:pt x="4408999" y="309383"/>
                </a:lnTo>
                <a:lnTo>
                  <a:pt x="4413504" y="287019"/>
                </a:lnTo>
                <a:lnTo>
                  <a:pt x="4413504" y="57403"/>
                </a:lnTo>
                <a:lnTo>
                  <a:pt x="4408999" y="35040"/>
                </a:lnTo>
                <a:lnTo>
                  <a:pt x="4396708" y="16795"/>
                </a:lnTo>
                <a:lnTo>
                  <a:pt x="4378463" y="4504"/>
                </a:lnTo>
                <a:lnTo>
                  <a:pt x="43561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56276" y="2217420"/>
            <a:ext cx="4413885" cy="342900"/>
          </a:xfrm>
          <a:custGeom>
            <a:avLst/>
            <a:gdLst/>
            <a:ahLst/>
            <a:cxnLst/>
            <a:rect l="l" t="t" r="r" b="b"/>
            <a:pathLst>
              <a:path w="4413884" h="342900">
                <a:moveTo>
                  <a:pt x="4356354" y="0"/>
                </a:moveTo>
                <a:lnTo>
                  <a:pt x="57150" y="0"/>
                </a:ln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0" y="285750"/>
                </a:lnTo>
                <a:lnTo>
                  <a:pt x="4482" y="308020"/>
                </a:lnTo>
                <a:lnTo>
                  <a:pt x="16716" y="326183"/>
                </a:lnTo>
                <a:lnTo>
                  <a:pt x="34879" y="338417"/>
                </a:lnTo>
                <a:lnTo>
                  <a:pt x="57150" y="342900"/>
                </a:lnTo>
                <a:lnTo>
                  <a:pt x="4356354" y="342900"/>
                </a:lnTo>
                <a:lnTo>
                  <a:pt x="4378624" y="338417"/>
                </a:lnTo>
                <a:lnTo>
                  <a:pt x="4396787" y="326183"/>
                </a:lnTo>
                <a:lnTo>
                  <a:pt x="4409021" y="308020"/>
                </a:lnTo>
                <a:lnTo>
                  <a:pt x="4413504" y="285750"/>
                </a:lnTo>
                <a:lnTo>
                  <a:pt x="4413504" y="57150"/>
                </a:lnTo>
                <a:lnTo>
                  <a:pt x="4409021" y="34879"/>
                </a:lnTo>
                <a:lnTo>
                  <a:pt x="4396787" y="16716"/>
                </a:lnTo>
                <a:lnTo>
                  <a:pt x="4378624" y="4482"/>
                </a:lnTo>
                <a:lnTo>
                  <a:pt x="4356354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56276" y="3125723"/>
            <a:ext cx="4413885" cy="344805"/>
          </a:xfrm>
          <a:custGeom>
            <a:avLst/>
            <a:gdLst/>
            <a:ahLst/>
            <a:cxnLst/>
            <a:rect l="l" t="t" r="r" b="b"/>
            <a:pathLst>
              <a:path w="4413884" h="344804">
                <a:moveTo>
                  <a:pt x="4356100" y="0"/>
                </a:moveTo>
                <a:lnTo>
                  <a:pt x="57403" y="0"/>
                </a:lnTo>
                <a:lnTo>
                  <a:pt x="35040" y="4504"/>
                </a:lnTo>
                <a:lnTo>
                  <a:pt x="16795" y="16795"/>
                </a:lnTo>
                <a:lnTo>
                  <a:pt x="4504" y="35040"/>
                </a:lnTo>
                <a:lnTo>
                  <a:pt x="0" y="57403"/>
                </a:lnTo>
                <a:lnTo>
                  <a:pt x="0" y="287020"/>
                </a:lnTo>
                <a:lnTo>
                  <a:pt x="4504" y="309383"/>
                </a:lnTo>
                <a:lnTo>
                  <a:pt x="16795" y="327628"/>
                </a:lnTo>
                <a:lnTo>
                  <a:pt x="35040" y="339919"/>
                </a:lnTo>
                <a:lnTo>
                  <a:pt x="57403" y="344424"/>
                </a:lnTo>
                <a:lnTo>
                  <a:pt x="4356100" y="344424"/>
                </a:lnTo>
                <a:lnTo>
                  <a:pt x="4378463" y="339919"/>
                </a:lnTo>
                <a:lnTo>
                  <a:pt x="4396708" y="327628"/>
                </a:lnTo>
                <a:lnTo>
                  <a:pt x="4408999" y="309383"/>
                </a:lnTo>
                <a:lnTo>
                  <a:pt x="4413504" y="287020"/>
                </a:lnTo>
                <a:lnTo>
                  <a:pt x="4413504" y="57403"/>
                </a:lnTo>
                <a:lnTo>
                  <a:pt x="4408999" y="35040"/>
                </a:lnTo>
                <a:lnTo>
                  <a:pt x="4396708" y="16795"/>
                </a:lnTo>
                <a:lnTo>
                  <a:pt x="4378463" y="4504"/>
                </a:lnTo>
                <a:lnTo>
                  <a:pt x="43561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41035" y="4588764"/>
            <a:ext cx="4429125" cy="344805"/>
          </a:xfrm>
          <a:custGeom>
            <a:avLst/>
            <a:gdLst/>
            <a:ahLst/>
            <a:cxnLst/>
            <a:rect l="l" t="t" r="r" b="b"/>
            <a:pathLst>
              <a:path w="4429125" h="344804">
                <a:moveTo>
                  <a:pt x="4371340" y="0"/>
                </a:moveTo>
                <a:lnTo>
                  <a:pt x="57403" y="0"/>
                </a:lnTo>
                <a:lnTo>
                  <a:pt x="35040" y="4504"/>
                </a:lnTo>
                <a:lnTo>
                  <a:pt x="16795" y="16795"/>
                </a:lnTo>
                <a:lnTo>
                  <a:pt x="4504" y="35040"/>
                </a:lnTo>
                <a:lnTo>
                  <a:pt x="0" y="57404"/>
                </a:lnTo>
                <a:lnTo>
                  <a:pt x="0" y="287019"/>
                </a:lnTo>
                <a:lnTo>
                  <a:pt x="4504" y="309383"/>
                </a:lnTo>
                <a:lnTo>
                  <a:pt x="16795" y="327628"/>
                </a:lnTo>
                <a:lnTo>
                  <a:pt x="35040" y="339919"/>
                </a:lnTo>
                <a:lnTo>
                  <a:pt x="57403" y="344424"/>
                </a:lnTo>
                <a:lnTo>
                  <a:pt x="4371340" y="344424"/>
                </a:lnTo>
                <a:lnTo>
                  <a:pt x="4393703" y="339919"/>
                </a:lnTo>
                <a:lnTo>
                  <a:pt x="4411948" y="327628"/>
                </a:lnTo>
                <a:lnTo>
                  <a:pt x="4424239" y="309383"/>
                </a:lnTo>
                <a:lnTo>
                  <a:pt x="4428744" y="287019"/>
                </a:lnTo>
                <a:lnTo>
                  <a:pt x="4428744" y="57404"/>
                </a:lnTo>
                <a:lnTo>
                  <a:pt x="4424239" y="35040"/>
                </a:lnTo>
                <a:lnTo>
                  <a:pt x="4411948" y="16795"/>
                </a:lnTo>
                <a:lnTo>
                  <a:pt x="4393703" y="4504"/>
                </a:lnTo>
                <a:lnTo>
                  <a:pt x="437134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36794" y="971804"/>
            <a:ext cx="4258310" cy="534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0025" indent="-17208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00025" algn="l"/>
              </a:tabLst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Сбалансированность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бюджета</a:t>
            </a:r>
            <a:endParaRPr sz="1600">
              <a:latin typeface="Arial"/>
              <a:cs typeface="Arial"/>
            </a:endParaRPr>
          </a:p>
          <a:p>
            <a:pPr marL="29209" marR="5080" algn="just">
              <a:lnSpc>
                <a:spcPct val="100000"/>
              </a:lnSpc>
              <a:spcBef>
                <a:spcPts val="1165"/>
              </a:spcBef>
            </a:pPr>
            <a:r>
              <a:rPr sz="1200" dirty="0">
                <a:latin typeface="Microsoft Sans Serif"/>
                <a:cs typeface="Microsoft Sans Serif"/>
              </a:rPr>
              <a:t>соответствие</a:t>
            </a:r>
            <a:r>
              <a:rPr sz="1200" spc="350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(равновесие)</a:t>
            </a:r>
            <a:r>
              <a:rPr sz="1200" spc="35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объема</a:t>
            </a:r>
            <a:r>
              <a:rPr sz="1200" spc="350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предусмотренных </a:t>
            </a:r>
            <a:r>
              <a:rPr sz="1200" spc="-20" dirty="0">
                <a:latin typeface="Microsoft Sans Serif"/>
                <a:cs typeface="Microsoft Sans Serif"/>
              </a:rPr>
              <a:t>бюджетом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расходов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суммарному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объему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доходов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бюджета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поступлений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источников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финансирования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его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дефицита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305"/>
              </a:spcBef>
            </a:pPr>
            <a:endParaRPr sz="1200">
              <a:latin typeface="Microsoft Sans Serif"/>
              <a:cs typeface="Microsoft Sans Serif"/>
            </a:endParaRPr>
          </a:p>
          <a:p>
            <a:pPr marL="200025" indent="-172085">
              <a:lnSpc>
                <a:spcPct val="100000"/>
              </a:lnSpc>
              <a:buFont typeface="Wingdings"/>
              <a:buChar char=""/>
              <a:tabLst>
                <a:tab pos="200025" algn="l"/>
              </a:tabLst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Межбюджетные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трансферты</a:t>
            </a:r>
            <a:endParaRPr sz="1600">
              <a:latin typeface="Arial"/>
              <a:cs typeface="Arial"/>
            </a:endParaRPr>
          </a:p>
          <a:p>
            <a:pPr marL="30480" marR="5080" algn="just">
              <a:lnSpc>
                <a:spcPct val="100000"/>
              </a:lnSpc>
              <a:spcBef>
                <a:spcPts val="1165"/>
              </a:spcBef>
            </a:pPr>
            <a:r>
              <a:rPr sz="1200" dirty="0">
                <a:latin typeface="Microsoft Sans Serif"/>
                <a:cs typeface="Microsoft Sans Serif"/>
              </a:rPr>
              <a:t>средства,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предоставляемые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одним</a:t>
            </a:r>
            <a:r>
              <a:rPr sz="1200" spc="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бюджетом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бюджетной </a:t>
            </a:r>
            <a:r>
              <a:rPr sz="1200" dirty="0">
                <a:latin typeface="Microsoft Sans Serif"/>
                <a:cs typeface="Microsoft Sans Serif"/>
              </a:rPr>
              <a:t>системы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другому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бюджету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бюджетной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системы</a:t>
            </a:r>
            <a:endParaRPr sz="1200">
              <a:latin typeface="Microsoft Sans Serif"/>
              <a:cs typeface="Microsoft Sans Serif"/>
            </a:endParaRPr>
          </a:p>
          <a:p>
            <a:pPr marL="199390" indent="-171450">
              <a:lnSpc>
                <a:spcPct val="100000"/>
              </a:lnSpc>
              <a:spcBef>
                <a:spcPts val="1190"/>
              </a:spcBef>
              <a:buFont typeface="Wingdings"/>
              <a:buChar char=""/>
              <a:tabLst>
                <a:tab pos="199390" algn="l"/>
              </a:tabLst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Муниципальный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долг</a:t>
            </a:r>
            <a:endParaRPr sz="1600">
              <a:latin typeface="Arial"/>
              <a:cs typeface="Arial"/>
            </a:endParaRPr>
          </a:p>
          <a:p>
            <a:pPr marL="29209" marR="5080" algn="just">
              <a:lnSpc>
                <a:spcPct val="100000"/>
              </a:lnSpc>
              <a:spcBef>
                <a:spcPts val="1165"/>
              </a:spcBef>
            </a:pPr>
            <a:r>
              <a:rPr sz="1200" dirty="0">
                <a:latin typeface="Microsoft Sans Serif"/>
                <a:cs typeface="Microsoft Sans Serif"/>
              </a:rPr>
              <a:t>обязательства,</a:t>
            </a:r>
            <a:r>
              <a:rPr sz="1200" spc="415" dirty="0">
                <a:latin typeface="Microsoft Sans Serif"/>
                <a:cs typeface="Microsoft Sans Serif"/>
              </a:rPr>
              <a:t>   </a:t>
            </a:r>
            <a:r>
              <a:rPr sz="1200" dirty="0">
                <a:latin typeface="Microsoft Sans Serif"/>
                <a:cs typeface="Microsoft Sans Serif"/>
              </a:rPr>
              <a:t>возникающие</a:t>
            </a:r>
            <a:r>
              <a:rPr sz="1200" spc="415" dirty="0">
                <a:latin typeface="Microsoft Sans Serif"/>
                <a:cs typeface="Microsoft Sans Serif"/>
              </a:rPr>
              <a:t>   </a:t>
            </a:r>
            <a:r>
              <a:rPr sz="1200" dirty="0">
                <a:latin typeface="Microsoft Sans Serif"/>
                <a:cs typeface="Microsoft Sans Serif"/>
              </a:rPr>
              <a:t>из</a:t>
            </a:r>
            <a:r>
              <a:rPr sz="1200" spc="415" dirty="0">
                <a:latin typeface="Microsoft Sans Serif"/>
                <a:cs typeface="Microsoft Sans Serif"/>
              </a:rPr>
              <a:t>   </a:t>
            </a:r>
            <a:r>
              <a:rPr sz="1200" spc="-10" dirty="0">
                <a:latin typeface="Microsoft Sans Serif"/>
                <a:cs typeface="Microsoft Sans Serif"/>
              </a:rPr>
              <a:t>муниципальных </a:t>
            </a:r>
            <a:r>
              <a:rPr sz="1200" dirty="0">
                <a:latin typeface="Microsoft Sans Serif"/>
                <a:cs typeface="Microsoft Sans Serif"/>
              </a:rPr>
              <a:t>заимствований,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гарантий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обязательствам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третьих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лиц, </a:t>
            </a:r>
            <a:r>
              <a:rPr sz="1200" dirty="0">
                <a:latin typeface="Microsoft Sans Serif"/>
                <a:cs typeface="Microsoft Sans Serif"/>
              </a:rPr>
              <a:t>другие</a:t>
            </a:r>
            <a:r>
              <a:rPr sz="1200" spc="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обязательства</a:t>
            </a:r>
            <a:r>
              <a:rPr sz="1200" spc="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соответствии</a:t>
            </a:r>
            <a:r>
              <a:rPr sz="1200" spc="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видами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долговых </a:t>
            </a:r>
            <a:r>
              <a:rPr sz="1200" dirty="0">
                <a:latin typeface="Microsoft Sans Serif"/>
                <a:cs typeface="Microsoft Sans Serif"/>
              </a:rPr>
              <a:t>обязательств,</a:t>
            </a:r>
            <a:r>
              <a:rPr sz="1200" spc="229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установленными</a:t>
            </a:r>
            <a:r>
              <a:rPr sz="1200" spc="240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Бюджетным</a:t>
            </a:r>
            <a:r>
              <a:rPr sz="1200" spc="229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кодексом, </a:t>
            </a:r>
            <a:r>
              <a:rPr sz="1200" dirty="0">
                <a:latin typeface="Microsoft Sans Serif"/>
                <a:cs typeface="Microsoft Sans Serif"/>
              </a:rPr>
              <a:t>принятые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себя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муниципальным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образованием</a:t>
            </a:r>
            <a:endParaRPr sz="1200">
              <a:latin typeface="Microsoft Sans Serif"/>
              <a:cs typeface="Microsoft Sans Serif"/>
            </a:endParaRPr>
          </a:p>
          <a:p>
            <a:pPr marL="184785" indent="-172085">
              <a:lnSpc>
                <a:spcPct val="100000"/>
              </a:lnSpc>
              <a:spcBef>
                <a:spcPts val="1240"/>
              </a:spcBef>
              <a:buFont typeface="Wingdings"/>
              <a:buChar char=""/>
              <a:tabLst>
                <a:tab pos="184785" algn="l"/>
              </a:tabLst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Бюджетный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процесс</a:t>
            </a:r>
            <a:endParaRPr sz="1600">
              <a:latin typeface="Arial"/>
              <a:cs typeface="Arial"/>
            </a:endParaRPr>
          </a:p>
          <a:p>
            <a:pPr marL="29209" marR="5080" algn="just">
              <a:lnSpc>
                <a:spcPct val="100000"/>
              </a:lnSpc>
              <a:spcBef>
                <a:spcPts val="1165"/>
              </a:spcBef>
            </a:pPr>
            <a:r>
              <a:rPr sz="1200" dirty="0">
                <a:latin typeface="Microsoft Sans Serif"/>
                <a:cs typeface="Microsoft Sans Serif"/>
              </a:rPr>
              <a:t>регламентируемая</a:t>
            </a:r>
            <a:r>
              <a:rPr sz="1200" spc="295" dirty="0">
                <a:latin typeface="Microsoft Sans Serif"/>
                <a:cs typeface="Microsoft Sans Serif"/>
              </a:rPr>
              <a:t>   </a:t>
            </a:r>
            <a:r>
              <a:rPr sz="1200" dirty="0">
                <a:latin typeface="Microsoft Sans Serif"/>
                <a:cs typeface="Microsoft Sans Serif"/>
              </a:rPr>
              <a:t>законодательством</a:t>
            </a:r>
            <a:r>
              <a:rPr sz="1200" spc="305" dirty="0">
                <a:latin typeface="Microsoft Sans Serif"/>
                <a:cs typeface="Microsoft Sans Serif"/>
              </a:rPr>
              <a:t>   </a:t>
            </a:r>
            <a:r>
              <a:rPr sz="1200" spc="-10" dirty="0">
                <a:latin typeface="Microsoft Sans Serif"/>
                <a:cs typeface="Microsoft Sans Serif"/>
              </a:rPr>
              <a:t>деятельность </a:t>
            </a:r>
            <a:r>
              <a:rPr sz="1200" dirty="0">
                <a:latin typeface="Microsoft Sans Serif"/>
                <a:cs typeface="Microsoft Sans Serif"/>
              </a:rPr>
              <a:t>органов</a:t>
            </a:r>
            <a:r>
              <a:rPr sz="1200" spc="41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исполнительной</a:t>
            </a:r>
            <a:r>
              <a:rPr sz="1200" spc="41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власти,</a:t>
            </a:r>
            <a:r>
              <a:rPr sz="1200" spc="420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органов</a:t>
            </a:r>
            <a:r>
              <a:rPr sz="1200" spc="415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местного </a:t>
            </a:r>
            <a:r>
              <a:rPr sz="1200" dirty="0">
                <a:latin typeface="Microsoft Sans Serif"/>
                <a:cs typeface="Microsoft Sans Serif"/>
              </a:rPr>
              <a:t>самоуправления</a:t>
            </a:r>
            <a:r>
              <a:rPr sz="1200" spc="47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по</a:t>
            </a:r>
            <a:r>
              <a:rPr sz="1200" spc="47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составлению</a:t>
            </a:r>
            <a:r>
              <a:rPr sz="1200" spc="47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470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рассмотрению </a:t>
            </a:r>
            <a:r>
              <a:rPr sz="1200" dirty="0">
                <a:latin typeface="Microsoft Sans Serif"/>
                <a:cs typeface="Microsoft Sans Serif"/>
              </a:rPr>
              <a:t>проектов</a:t>
            </a:r>
            <a:r>
              <a:rPr sz="1200" spc="260" dirty="0">
                <a:latin typeface="Microsoft Sans Serif"/>
                <a:cs typeface="Microsoft Sans Serif"/>
              </a:rPr>
              <a:t>   </a:t>
            </a:r>
            <a:r>
              <a:rPr sz="1200" dirty="0">
                <a:latin typeface="Microsoft Sans Serif"/>
                <a:cs typeface="Microsoft Sans Serif"/>
              </a:rPr>
              <a:t>бюджетов,</a:t>
            </a:r>
            <a:r>
              <a:rPr sz="1200" spc="260" dirty="0">
                <a:latin typeface="Microsoft Sans Serif"/>
                <a:cs typeface="Microsoft Sans Serif"/>
              </a:rPr>
              <a:t>   </a:t>
            </a:r>
            <a:r>
              <a:rPr sz="1200" dirty="0">
                <a:latin typeface="Microsoft Sans Serif"/>
                <a:cs typeface="Microsoft Sans Serif"/>
              </a:rPr>
              <a:t>утверждению</a:t>
            </a:r>
            <a:r>
              <a:rPr sz="1200" spc="260" dirty="0">
                <a:latin typeface="Microsoft Sans Serif"/>
                <a:cs typeface="Microsoft Sans Serif"/>
              </a:rPr>
              <a:t>  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65" dirty="0">
                <a:latin typeface="Microsoft Sans Serif"/>
                <a:cs typeface="Microsoft Sans Serif"/>
              </a:rPr>
              <a:t>   </a:t>
            </a:r>
            <a:r>
              <a:rPr sz="1200" spc="-10" dirty="0">
                <a:latin typeface="Microsoft Sans Serif"/>
                <a:cs typeface="Microsoft Sans Serif"/>
              </a:rPr>
              <a:t>исполнению </a:t>
            </a:r>
            <a:r>
              <a:rPr sz="1200" dirty="0">
                <a:latin typeface="Microsoft Sans Serif"/>
                <a:cs typeface="Microsoft Sans Serif"/>
              </a:rPr>
              <a:t>бюджетов,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контролю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1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их</a:t>
            </a:r>
            <a:r>
              <a:rPr sz="1200" spc="1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исполнением,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осуществлению </a:t>
            </a:r>
            <a:r>
              <a:rPr sz="1200" dirty="0">
                <a:latin typeface="Microsoft Sans Serif"/>
                <a:cs typeface="Microsoft Sans Serif"/>
              </a:rPr>
              <a:t>бюджетного</a:t>
            </a:r>
            <a:r>
              <a:rPr sz="1200" spc="280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учета,</a:t>
            </a:r>
            <a:r>
              <a:rPr sz="1200" spc="275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составлению,</a:t>
            </a:r>
            <a:r>
              <a:rPr sz="1200" spc="280" dirty="0">
                <a:latin typeface="Microsoft Sans Serif"/>
                <a:cs typeface="Microsoft Sans Serif"/>
              </a:rPr>
              <a:t>  </a:t>
            </a:r>
            <a:r>
              <a:rPr sz="1200" dirty="0">
                <a:latin typeface="Microsoft Sans Serif"/>
                <a:cs typeface="Microsoft Sans Serif"/>
              </a:rPr>
              <a:t>внешней</a:t>
            </a:r>
            <a:r>
              <a:rPr sz="1200" spc="280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проверке, рассмотрению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утверждению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бюджетной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отчетности</a:t>
            </a:r>
            <a:endParaRPr sz="120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921382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2002916" y="2047112"/>
            <a:ext cx="5886450" cy="0"/>
          </a:xfrm>
          <a:custGeom>
            <a:avLst/>
            <a:gdLst/>
            <a:ahLst/>
            <a:cxnLst/>
            <a:rect l="l" t="t" r="r" b="b"/>
            <a:pathLst>
              <a:path w="7848600">
                <a:moveTo>
                  <a:pt x="0" y="0"/>
                </a:moveTo>
                <a:lnTo>
                  <a:pt x="7848600" y="0"/>
                </a:lnTo>
              </a:path>
            </a:pathLst>
          </a:custGeom>
          <a:ln w="9525">
            <a:solidFill>
              <a:srgbClr val="E1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42131" y="313336"/>
            <a:ext cx="7008019" cy="44525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69069" marR="3810" indent="-160020" algn="ctr">
              <a:lnSpc>
                <a:spcPct val="101899"/>
              </a:lnSpc>
              <a:spcBef>
                <a:spcPts val="45"/>
              </a:spcBef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БЮДЖЕТАМ ПОСЕЛЕНИЙ</a:t>
            </a:r>
            <a:r>
              <a:rPr lang="ru-RU" sz="1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</a:t>
            </a:r>
            <a:r>
              <a:rPr lang="ru-RU" sz="1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</a:t>
            </a:r>
            <a:r>
              <a:rPr lang="ru-RU" sz="1400" b="1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БЮДЖЕТА В 2023-2025 гг.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01001" y="1183822"/>
            <a:ext cx="105640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050" b="1" spc="-1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50" b="1" spc="-1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2652409162"/>
              </p:ext>
            </p:extLst>
          </p:nvPr>
        </p:nvGraphicFramePr>
        <p:xfrm>
          <a:off x="1002787" y="1527972"/>
          <a:ext cx="7607813" cy="4796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 rot="18239130">
            <a:off x="3563443" y="4278473"/>
            <a:ext cx="9044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+ 9 255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3352800" y="3657600"/>
            <a:ext cx="1371600" cy="2133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5562600" y="2286001"/>
            <a:ext cx="1371600" cy="13716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8777020">
            <a:off x="5604866" y="2721552"/>
            <a:ext cx="925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+ 5 880</a:t>
            </a:r>
          </a:p>
        </p:txBody>
      </p:sp>
    </p:spTree>
    <p:extLst>
      <p:ext uri="{BB962C8B-B14F-4D97-AF65-F5344CB8AC3E}">
        <p14:creationId xmlns:p14="http://schemas.microsoft.com/office/powerpoint/2010/main" val="38723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7979" y="381000"/>
            <a:ext cx="5508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МО«ЗАЛАРИНСКИЙ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РАЙОН» В ДИНАМИКЕ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2022-2025гг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0" name="Диаграмма 9"/>
          <p:cNvGraphicFramePr/>
          <p:nvPr>
            <p:extLst/>
          </p:nvPr>
        </p:nvGraphicFramePr>
        <p:xfrm>
          <a:off x="1059657" y="1558851"/>
          <a:ext cx="7765256" cy="4460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928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93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0"/>
              </a:spcBef>
            </a:pPr>
            <a:r>
              <a:rPr dirty="0"/>
              <a:t>Контактная</a:t>
            </a:r>
            <a:r>
              <a:rPr spc="-70" dirty="0"/>
              <a:t> </a:t>
            </a:r>
            <a:r>
              <a:rPr spc="-10" dirty="0"/>
              <a:t>информация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36795" y="929639"/>
            <a:ext cx="9373235" cy="777240"/>
            <a:chOff x="336795" y="929639"/>
            <a:chExt cx="9373235" cy="777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795" y="932442"/>
              <a:ext cx="9372617" cy="7227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05583" y="934211"/>
              <a:ext cx="6091428" cy="77266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1000" y="929639"/>
              <a:ext cx="9288780" cy="647700"/>
            </a:xfrm>
            <a:custGeom>
              <a:avLst/>
              <a:gdLst/>
              <a:ahLst/>
              <a:cxnLst/>
              <a:rect l="l" t="t" r="r" b="b"/>
              <a:pathLst>
                <a:path w="9288780" h="647700">
                  <a:moveTo>
                    <a:pt x="9180830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45"/>
                  </a:lnTo>
                  <a:lnTo>
                    <a:pt x="31619" y="616061"/>
                  </a:lnTo>
                  <a:lnTo>
                    <a:pt x="65933" y="639208"/>
                  </a:lnTo>
                  <a:lnTo>
                    <a:pt x="107950" y="647700"/>
                  </a:lnTo>
                  <a:lnTo>
                    <a:pt x="9180830" y="647700"/>
                  </a:lnTo>
                  <a:lnTo>
                    <a:pt x="9222825" y="639208"/>
                  </a:lnTo>
                  <a:lnTo>
                    <a:pt x="9257141" y="616061"/>
                  </a:lnTo>
                  <a:lnTo>
                    <a:pt x="9280288" y="581745"/>
                  </a:lnTo>
                  <a:lnTo>
                    <a:pt x="9288780" y="539750"/>
                  </a:lnTo>
                  <a:lnTo>
                    <a:pt x="9288780" y="107950"/>
                  </a:lnTo>
                  <a:lnTo>
                    <a:pt x="9280288" y="65954"/>
                  </a:lnTo>
                  <a:lnTo>
                    <a:pt x="9257141" y="31638"/>
                  </a:lnTo>
                  <a:lnTo>
                    <a:pt x="9222825" y="8491"/>
                  </a:lnTo>
                  <a:lnTo>
                    <a:pt x="91808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68144" y="990041"/>
            <a:ext cx="576897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 smtClean="0">
                <a:latin typeface="Microsoft Sans Serif"/>
                <a:cs typeface="Microsoft Sans Serif"/>
              </a:rPr>
              <a:t>Комитет по финансам администрации </a:t>
            </a:r>
            <a:r>
              <a:rPr lang="ru-RU" sz="1600" spc="-10" dirty="0" err="1" smtClean="0">
                <a:latin typeface="Microsoft Sans Serif"/>
                <a:cs typeface="Microsoft Sans Serif"/>
              </a:rPr>
              <a:t>Заларинского</a:t>
            </a:r>
            <a:r>
              <a:rPr lang="ru-RU" sz="1600" spc="-10" dirty="0" smtClean="0">
                <a:latin typeface="Microsoft Sans Serif"/>
                <a:cs typeface="Microsoft Sans Serif"/>
              </a:rPr>
              <a:t> муниципального округа Иркутской области.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9949" y="1845564"/>
            <a:ext cx="4020820" cy="1285240"/>
            <a:chOff x="409949" y="1845564"/>
            <a:chExt cx="4020820" cy="12852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949" y="1848503"/>
              <a:ext cx="4020325" cy="12452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7676" y="1869960"/>
              <a:ext cx="2403348" cy="12603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54151" y="1845564"/>
              <a:ext cx="3937000" cy="1170940"/>
            </a:xfrm>
            <a:custGeom>
              <a:avLst/>
              <a:gdLst/>
              <a:ahLst/>
              <a:cxnLst/>
              <a:rect l="l" t="t" r="r" b="b"/>
              <a:pathLst>
                <a:path w="3937000" h="1170939">
                  <a:moveTo>
                    <a:pt x="3765296" y="0"/>
                  </a:moveTo>
                  <a:lnTo>
                    <a:pt x="171183" y="0"/>
                  </a:lnTo>
                  <a:lnTo>
                    <a:pt x="125677" y="6110"/>
                  </a:lnTo>
                  <a:lnTo>
                    <a:pt x="84785" y="23358"/>
                  </a:lnTo>
                  <a:lnTo>
                    <a:pt x="50139" y="50117"/>
                  </a:lnTo>
                  <a:lnTo>
                    <a:pt x="23372" y="84760"/>
                  </a:lnTo>
                  <a:lnTo>
                    <a:pt x="6115" y="125662"/>
                  </a:lnTo>
                  <a:lnTo>
                    <a:pt x="0" y="171196"/>
                  </a:lnTo>
                  <a:lnTo>
                    <a:pt x="0" y="999236"/>
                  </a:lnTo>
                  <a:lnTo>
                    <a:pt x="6115" y="1044769"/>
                  </a:lnTo>
                  <a:lnTo>
                    <a:pt x="23372" y="1085671"/>
                  </a:lnTo>
                  <a:lnTo>
                    <a:pt x="50139" y="1120314"/>
                  </a:lnTo>
                  <a:lnTo>
                    <a:pt x="84785" y="1147073"/>
                  </a:lnTo>
                  <a:lnTo>
                    <a:pt x="125677" y="1164321"/>
                  </a:lnTo>
                  <a:lnTo>
                    <a:pt x="171183" y="1170432"/>
                  </a:lnTo>
                  <a:lnTo>
                    <a:pt x="3765296" y="1170432"/>
                  </a:lnTo>
                  <a:lnTo>
                    <a:pt x="3810829" y="1164321"/>
                  </a:lnTo>
                  <a:lnTo>
                    <a:pt x="3851731" y="1147073"/>
                  </a:lnTo>
                  <a:lnTo>
                    <a:pt x="3886374" y="1120314"/>
                  </a:lnTo>
                  <a:lnTo>
                    <a:pt x="3913133" y="1085671"/>
                  </a:lnTo>
                  <a:lnTo>
                    <a:pt x="3930381" y="1044769"/>
                  </a:lnTo>
                  <a:lnTo>
                    <a:pt x="3936492" y="999236"/>
                  </a:lnTo>
                  <a:lnTo>
                    <a:pt x="3936492" y="171196"/>
                  </a:lnTo>
                  <a:lnTo>
                    <a:pt x="3930381" y="125662"/>
                  </a:lnTo>
                  <a:lnTo>
                    <a:pt x="3913133" y="84760"/>
                  </a:lnTo>
                  <a:lnTo>
                    <a:pt x="3886374" y="50117"/>
                  </a:lnTo>
                  <a:lnTo>
                    <a:pt x="3851731" y="23358"/>
                  </a:lnTo>
                  <a:lnTo>
                    <a:pt x="3810829" y="6110"/>
                  </a:lnTo>
                  <a:lnTo>
                    <a:pt x="37652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52600" y="1926717"/>
            <a:ext cx="141211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20" dirty="0" smtClean="0">
                <a:latin typeface="Microsoft Sans Serif"/>
                <a:cs typeface="Microsoft Sans Serif"/>
              </a:rPr>
              <a:t>Председатель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80871" y="2414092"/>
            <a:ext cx="2082800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 smtClean="0">
                <a:latin typeface="Microsoft Sans Serif"/>
                <a:cs typeface="Microsoft Sans Serif"/>
              </a:rPr>
              <a:t>Воскресенская 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 smtClean="0">
                <a:latin typeface="Microsoft Sans Serif"/>
                <a:cs typeface="Microsoft Sans Serif"/>
              </a:rPr>
              <a:t>Наталья Геннадьевна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1852" y="3214116"/>
            <a:ext cx="4058920" cy="2703830"/>
            <a:chOff x="371852" y="3214116"/>
            <a:chExt cx="4058920" cy="270383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852" y="3217123"/>
              <a:ext cx="4058418" cy="270058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248" y="3304032"/>
              <a:ext cx="3663696" cy="232562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16052" y="3214116"/>
              <a:ext cx="3975100" cy="2626360"/>
            </a:xfrm>
            <a:custGeom>
              <a:avLst/>
              <a:gdLst/>
              <a:ahLst/>
              <a:cxnLst/>
              <a:rect l="l" t="t" r="r" b="b"/>
              <a:pathLst>
                <a:path w="3975100" h="2626360">
                  <a:moveTo>
                    <a:pt x="3590544" y="0"/>
                  </a:moveTo>
                  <a:lnTo>
                    <a:pt x="384060" y="0"/>
                  </a:lnTo>
                  <a:lnTo>
                    <a:pt x="335884" y="2992"/>
                  </a:lnTo>
                  <a:lnTo>
                    <a:pt x="289493" y="11730"/>
                  </a:lnTo>
                  <a:lnTo>
                    <a:pt x="245248" y="25852"/>
                  </a:lnTo>
                  <a:lnTo>
                    <a:pt x="203509" y="44999"/>
                  </a:lnTo>
                  <a:lnTo>
                    <a:pt x="164636" y="68812"/>
                  </a:lnTo>
                  <a:lnTo>
                    <a:pt x="128988" y="96929"/>
                  </a:lnTo>
                  <a:lnTo>
                    <a:pt x="96926" y="128991"/>
                  </a:lnTo>
                  <a:lnTo>
                    <a:pt x="68809" y="164639"/>
                  </a:lnTo>
                  <a:lnTo>
                    <a:pt x="44997" y="203511"/>
                  </a:lnTo>
                  <a:lnTo>
                    <a:pt x="25851" y="245248"/>
                  </a:lnTo>
                  <a:lnTo>
                    <a:pt x="11729" y="289489"/>
                  </a:lnTo>
                  <a:lnTo>
                    <a:pt x="2992" y="335876"/>
                  </a:lnTo>
                  <a:lnTo>
                    <a:pt x="0" y="384048"/>
                  </a:lnTo>
                  <a:lnTo>
                    <a:pt x="0" y="2241804"/>
                  </a:lnTo>
                  <a:lnTo>
                    <a:pt x="2992" y="2289977"/>
                  </a:lnTo>
                  <a:lnTo>
                    <a:pt x="11729" y="2336366"/>
                  </a:lnTo>
                  <a:lnTo>
                    <a:pt x="25851" y="2380609"/>
                  </a:lnTo>
                  <a:lnTo>
                    <a:pt x="44997" y="2422346"/>
                  </a:lnTo>
                  <a:lnTo>
                    <a:pt x="68809" y="2461218"/>
                  </a:lnTo>
                  <a:lnTo>
                    <a:pt x="96926" y="2496865"/>
                  </a:lnTo>
                  <a:lnTo>
                    <a:pt x="128988" y="2528926"/>
                  </a:lnTo>
                  <a:lnTo>
                    <a:pt x="164636" y="2557043"/>
                  </a:lnTo>
                  <a:lnTo>
                    <a:pt x="203509" y="2580854"/>
                  </a:lnTo>
                  <a:lnTo>
                    <a:pt x="245248" y="2600001"/>
                  </a:lnTo>
                  <a:lnTo>
                    <a:pt x="289493" y="2614122"/>
                  </a:lnTo>
                  <a:lnTo>
                    <a:pt x="335884" y="2622859"/>
                  </a:lnTo>
                  <a:lnTo>
                    <a:pt x="384060" y="2625852"/>
                  </a:lnTo>
                  <a:lnTo>
                    <a:pt x="3590544" y="2625852"/>
                  </a:lnTo>
                  <a:lnTo>
                    <a:pt x="3638715" y="2622859"/>
                  </a:lnTo>
                  <a:lnTo>
                    <a:pt x="3685102" y="2614122"/>
                  </a:lnTo>
                  <a:lnTo>
                    <a:pt x="3729343" y="2600001"/>
                  </a:lnTo>
                  <a:lnTo>
                    <a:pt x="3771080" y="2580854"/>
                  </a:lnTo>
                  <a:lnTo>
                    <a:pt x="3809952" y="2557043"/>
                  </a:lnTo>
                  <a:lnTo>
                    <a:pt x="3845600" y="2528926"/>
                  </a:lnTo>
                  <a:lnTo>
                    <a:pt x="3877662" y="2496865"/>
                  </a:lnTo>
                  <a:lnTo>
                    <a:pt x="3905779" y="2461218"/>
                  </a:lnTo>
                  <a:lnTo>
                    <a:pt x="3929592" y="2422346"/>
                  </a:lnTo>
                  <a:lnTo>
                    <a:pt x="3948739" y="2380609"/>
                  </a:lnTo>
                  <a:lnTo>
                    <a:pt x="3962861" y="2336366"/>
                  </a:lnTo>
                  <a:lnTo>
                    <a:pt x="3971599" y="2289977"/>
                  </a:lnTo>
                  <a:lnTo>
                    <a:pt x="3974592" y="2241804"/>
                  </a:lnTo>
                  <a:lnTo>
                    <a:pt x="3974592" y="384048"/>
                  </a:lnTo>
                  <a:lnTo>
                    <a:pt x="3971599" y="335876"/>
                  </a:lnTo>
                  <a:lnTo>
                    <a:pt x="3962861" y="289489"/>
                  </a:lnTo>
                  <a:lnTo>
                    <a:pt x="3948739" y="245248"/>
                  </a:lnTo>
                  <a:lnTo>
                    <a:pt x="3929592" y="203511"/>
                  </a:lnTo>
                  <a:lnTo>
                    <a:pt x="3905779" y="164639"/>
                  </a:lnTo>
                  <a:lnTo>
                    <a:pt x="3877662" y="128991"/>
                  </a:lnTo>
                  <a:lnTo>
                    <a:pt x="3845600" y="96929"/>
                  </a:lnTo>
                  <a:lnTo>
                    <a:pt x="3809952" y="68812"/>
                  </a:lnTo>
                  <a:lnTo>
                    <a:pt x="3771080" y="44999"/>
                  </a:lnTo>
                  <a:lnTo>
                    <a:pt x="3729343" y="25852"/>
                  </a:lnTo>
                  <a:lnTo>
                    <a:pt x="3685102" y="11730"/>
                  </a:lnTo>
                  <a:lnTo>
                    <a:pt x="3638715" y="2992"/>
                  </a:lnTo>
                  <a:lnTo>
                    <a:pt x="35905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43888" y="3360166"/>
            <a:ext cx="15208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35" dirty="0">
                <a:latin typeface="Microsoft Sans Serif"/>
                <a:cs typeface="Microsoft Sans Serif"/>
              </a:rPr>
              <a:t>График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работы: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46088" y="3983177"/>
            <a:ext cx="1274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lang="ru-RU" sz="1400" spc="20" dirty="0" smtClean="0">
                <a:latin typeface="Microsoft Sans Serif"/>
                <a:cs typeface="Microsoft Sans Serif"/>
              </a:rPr>
              <a:t>8</a:t>
            </a:r>
            <a:r>
              <a:rPr sz="1400" spc="-10" dirty="0" smtClean="0">
                <a:latin typeface="Arial MT"/>
                <a:cs typeface="Arial MT"/>
              </a:rPr>
              <a:t>-</a:t>
            </a:r>
            <a:r>
              <a:rPr sz="1400" dirty="0" smtClean="0">
                <a:latin typeface="Microsoft Sans Serif"/>
                <a:cs typeface="Microsoft Sans Serif"/>
              </a:rPr>
              <a:t>00 </a:t>
            </a:r>
            <a:r>
              <a:rPr sz="1400" dirty="0" err="1">
                <a:latin typeface="Microsoft Sans Serif"/>
                <a:cs typeface="Microsoft Sans Serif"/>
              </a:rPr>
              <a:t>до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 smtClean="0">
                <a:latin typeface="Microsoft Sans Serif"/>
                <a:cs typeface="Microsoft Sans Serif"/>
              </a:rPr>
              <a:t>1</a:t>
            </a:r>
            <a:r>
              <a:rPr lang="ru-RU" sz="1400" spc="-10" dirty="0" smtClean="0">
                <a:latin typeface="Microsoft Sans Serif"/>
                <a:cs typeface="Microsoft Sans Serif"/>
              </a:rPr>
              <a:t>7</a:t>
            </a:r>
            <a:r>
              <a:rPr sz="1400" spc="-10" dirty="0" smtClean="0">
                <a:latin typeface="Arial MT"/>
                <a:cs typeface="Arial MT"/>
              </a:rPr>
              <a:t>-</a:t>
            </a:r>
            <a:r>
              <a:rPr sz="1400" spc="-25" dirty="0" smtClean="0">
                <a:latin typeface="Arial MT"/>
                <a:cs typeface="Arial MT"/>
              </a:rPr>
              <a:t>00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62324" y="4486783"/>
            <a:ext cx="13762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lang="ru-RU" sz="1400" spc="5" dirty="0" smtClean="0">
                <a:latin typeface="Microsoft Sans Serif"/>
                <a:cs typeface="Microsoft Sans Serif"/>
              </a:rPr>
              <a:t>12</a:t>
            </a:r>
            <a:r>
              <a:rPr sz="1400" dirty="0" smtClean="0">
                <a:latin typeface="Arial MT"/>
                <a:cs typeface="Arial MT"/>
              </a:rPr>
              <a:t>-</a:t>
            </a:r>
            <a:r>
              <a:rPr sz="1400" dirty="0" smtClean="0">
                <a:latin typeface="Microsoft Sans Serif"/>
                <a:cs typeface="Microsoft Sans Serif"/>
              </a:rPr>
              <a:t>00</a:t>
            </a:r>
            <a:r>
              <a:rPr sz="1400" spc="-5" dirty="0" smtClean="0">
                <a:latin typeface="Microsoft Sans Serif"/>
                <a:cs typeface="Microsoft Sans Serif"/>
              </a:rPr>
              <a:t> </a:t>
            </a:r>
            <a:r>
              <a:rPr sz="1400" dirty="0" err="1">
                <a:latin typeface="Microsoft Sans Serif"/>
                <a:cs typeface="Microsoft Sans Serif"/>
              </a:rPr>
              <a:t>до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 smtClean="0">
                <a:latin typeface="Microsoft Sans Serif"/>
                <a:cs typeface="Microsoft Sans Serif"/>
              </a:rPr>
              <a:t>1</a:t>
            </a:r>
            <a:r>
              <a:rPr lang="ru-RU" sz="1400" spc="-10" dirty="0" smtClean="0">
                <a:latin typeface="Microsoft Sans Serif"/>
                <a:cs typeface="Microsoft Sans Serif"/>
              </a:rPr>
              <a:t>3</a:t>
            </a:r>
            <a:r>
              <a:rPr sz="1400" spc="-10" dirty="0" smtClean="0">
                <a:latin typeface="Arial MT"/>
                <a:cs typeface="Arial MT"/>
              </a:rPr>
              <a:t>-</a:t>
            </a:r>
            <a:r>
              <a:rPr sz="1400" spc="-25" dirty="0" smtClean="0">
                <a:latin typeface="Arial MT"/>
                <a:cs typeface="Arial MT"/>
              </a:rPr>
              <a:t>00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7263" y="3983177"/>
            <a:ext cx="1588770" cy="9521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lang="ru-RU" sz="1400" spc="-20" dirty="0" smtClean="0">
                <a:latin typeface="Microsoft Sans Serif"/>
                <a:cs typeface="Microsoft Sans Serif"/>
              </a:rPr>
              <a:t>понедельник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365" dirty="0">
                <a:latin typeface="Microsoft Sans Serif"/>
                <a:cs typeface="Microsoft Sans Serif"/>
              </a:rPr>
              <a:t>–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пятница: </a:t>
            </a:r>
            <a:r>
              <a:rPr sz="1400" spc="-20" dirty="0">
                <a:latin typeface="Microsoft Sans Serif"/>
                <a:cs typeface="Microsoft Sans Serif"/>
              </a:rPr>
              <a:t>час.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latin typeface="Microsoft Sans Serif"/>
                <a:cs typeface="Microsoft Sans Serif"/>
              </a:rPr>
              <a:t>перерыв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обед: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0" dirty="0">
                <a:latin typeface="Microsoft Sans Serif"/>
                <a:cs typeface="Microsoft Sans Serif"/>
              </a:rPr>
              <a:t>час.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54736" y="3310115"/>
            <a:ext cx="620395" cy="597535"/>
            <a:chOff x="554736" y="3310115"/>
            <a:chExt cx="620395" cy="597535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4736" y="3310115"/>
              <a:ext cx="620242" cy="5974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9976" y="3363468"/>
              <a:ext cx="518160" cy="495299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37972" y="1912620"/>
            <a:ext cx="637540" cy="553720"/>
            <a:chOff x="537972" y="1912620"/>
            <a:chExt cx="637540" cy="55372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7972" y="1912620"/>
              <a:ext cx="637019" cy="5532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3212" y="1965960"/>
              <a:ext cx="534924" cy="451103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5448293" y="4888991"/>
            <a:ext cx="4258310" cy="980440"/>
            <a:chOff x="5448293" y="4888991"/>
            <a:chExt cx="4258310" cy="980440"/>
          </a:xfrm>
        </p:grpSpPr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48293" y="4891926"/>
              <a:ext cx="4258069" cy="94506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94575" y="4899659"/>
              <a:ext cx="2057400" cy="96928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492495" y="4888991"/>
              <a:ext cx="4174490" cy="870585"/>
            </a:xfrm>
            <a:custGeom>
              <a:avLst/>
              <a:gdLst/>
              <a:ahLst/>
              <a:cxnLst/>
              <a:rect l="l" t="t" r="r" b="b"/>
              <a:pathLst>
                <a:path w="4174490" h="870585">
                  <a:moveTo>
                    <a:pt x="4046981" y="0"/>
                  </a:moveTo>
                  <a:lnTo>
                    <a:pt x="127253" y="0"/>
                  </a:ln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0" y="742924"/>
                  </a:lnTo>
                  <a:lnTo>
                    <a:pt x="10007" y="792467"/>
                  </a:lnTo>
                  <a:lnTo>
                    <a:pt x="37290" y="832924"/>
                  </a:lnTo>
                  <a:lnTo>
                    <a:pt x="77741" y="860201"/>
                  </a:lnTo>
                  <a:lnTo>
                    <a:pt x="127253" y="870203"/>
                  </a:lnTo>
                  <a:lnTo>
                    <a:pt x="4046981" y="870203"/>
                  </a:lnTo>
                  <a:lnTo>
                    <a:pt x="4096494" y="860201"/>
                  </a:lnTo>
                  <a:lnTo>
                    <a:pt x="4136945" y="832924"/>
                  </a:lnTo>
                  <a:lnTo>
                    <a:pt x="4164228" y="792467"/>
                  </a:lnTo>
                  <a:lnTo>
                    <a:pt x="4174235" y="742924"/>
                  </a:lnTo>
                  <a:lnTo>
                    <a:pt x="4174235" y="127253"/>
                  </a:lnTo>
                  <a:lnTo>
                    <a:pt x="4164228" y="77741"/>
                  </a:lnTo>
                  <a:lnTo>
                    <a:pt x="4136945" y="37290"/>
                  </a:lnTo>
                  <a:lnTo>
                    <a:pt x="4096494" y="10007"/>
                  </a:lnTo>
                  <a:lnTo>
                    <a:pt x="4046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451597" y="4957064"/>
            <a:ext cx="657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 MT"/>
                <a:cs typeface="Arial MT"/>
              </a:rPr>
              <a:t>E-mail: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42784" y="5443524"/>
            <a:ext cx="1770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4"/>
              </a:rPr>
              <a:t>fin18</a:t>
            </a:r>
            <a:r>
              <a:rPr sz="14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4"/>
              </a:rPr>
              <a:t>@</a:t>
            </a:r>
            <a:r>
              <a:rPr lang="en-US" sz="14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4"/>
              </a:rPr>
              <a:t>govirk</a:t>
            </a:r>
            <a:r>
              <a:rPr sz="14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 MT"/>
                <a:cs typeface="Arial MT"/>
                <a:hlinkClick r:id="rId14"/>
              </a:rPr>
              <a:t>.ru</a:t>
            </a:r>
            <a:endParaRPr sz="1400" dirty="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471143" y="3281171"/>
            <a:ext cx="4235450" cy="981710"/>
            <a:chOff x="5471143" y="3281171"/>
            <a:chExt cx="4235450" cy="981710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71143" y="3284093"/>
              <a:ext cx="4235228" cy="9450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94931" y="3293338"/>
              <a:ext cx="1830324" cy="96928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515355" y="3281171"/>
              <a:ext cx="4151629" cy="870585"/>
            </a:xfrm>
            <a:custGeom>
              <a:avLst/>
              <a:gdLst/>
              <a:ahLst/>
              <a:cxnLst/>
              <a:rect l="l" t="t" r="r" b="b"/>
              <a:pathLst>
                <a:path w="4151629" h="870585">
                  <a:moveTo>
                    <a:pt x="4024122" y="0"/>
                  </a:moveTo>
                  <a:lnTo>
                    <a:pt x="127254" y="0"/>
                  </a:ln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0" y="742950"/>
                  </a:lnTo>
                  <a:lnTo>
                    <a:pt x="10007" y="792462"/>
                  </a:lnTo>
                  <a:lnTo>
                    <a:pt x="37290" y="832913"/>
                  </a:lnTo>
                  <a:lnTo>
                    <a:pt x="77741" y="860196"/>
                  </a:lnTo>
                  <a:lnTo>
                    <a:pt x="127254" y="870203"/>
                  </a:lnTo>
                  <a:lnTo>
                    <a:pt x="4024122" y="870203"/>
                  </a:lnTo>
                  <a:lnTo>
                    <a:pt x="4073634" y="860196"/>
                  </a:lnTo>
                  <a:lnTo>
                    <a:pt x="4114085" y="832913"/>
                  </a:lnTo>
                  <a:lnTo>
                    <a:pt x="4141368" y="792462"/>
                  </a:lnTo>
                  <a:lnTo>
                    <a:pt x="4151376" y="742950"/>
                  </a:lnTo>
                  <a:lnTo>
                    <a:pt x="4151376" y="127253"/>
                  </a:lnTo>
                  <a:lnTo>
                    <a:pt x="4141368" y="77741"/>
                  </a:lnTo>
                  <a:lnTo>
                    <a:pt x="4114085" y="37290"/>
                  </a:lnTo>
                  <a:lnTo>
                    <a:pt x="4073634" y="10007"/>
                  </a:lnTo>
                  <a:lnTo>
                    <a:pt x="40241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866890" y="3349498"/>
            <a:ext cx="14503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Microsoft Sans Serif"/>
                <a:cs typeface="Microsoft Sans Serif"/>
              </a:rPr>
              <a:t>Телефон/факс: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44030" y="3835653"/>
            <a:ext cx="1495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(8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lang="ru-RU" sz="1400" dirty="0" smtClean="0">
                <a:latin typeface="Arial MT"/>
                <a:cs typeface="Arial MT"/>
              </a:rPr>
              <a:t>395</a:t>
            </a:r>
            <a:r>
              <a:rPr sz="1400" spc="-10" dirty="0" smtClean="0">
                <a:latin typeface="Arial MT"/>
                <a:cs typeface="Arial MT"/>
              </a:rPr>
              <a:t> </a:t>
            </a:r>
            <a:r>
              <a:rPr lang="ru-RU" sz="1400" spc="-10" dirty="0" smtClean="0">
                <a:latin typeface="Arial MT"/>
                <a:cs typeface="Arial MT"/>
              </a:rPr>
              <a:t>52</a:t>
            </a:r>
            <a:r>
              <a:rPr sz="1400" dirty="0" smtClean="0">
                <a:latin typeface="Arial MT"/>
                <a:cs typeface="Arial MT"/>
              </a:rPr>
              <a:t>)</a:t>
            </a:r>
            <a:r>
              <a:rPr sz="1400" spc="-10" dirty="0" smtClean="0">
                <a:latin typeface="Arial MT"/>
                <a:cs typeface="Arial MT"/>
              </a:rPr>
              <a:t> </a:t>
            </a:r>
            <a:r>
              <a:rPr lang="ru-RU" sz="1400" spc="-10" dirty="0" smtClean="0">
                <a:latin typeface="Arial MT"/>
                <a:cs typeface="Arial MT"/>
              </a:rPr>
              <a:t>2</a:t>
            </a:r>
            <a:r>
              <a:rPr sz="1400" dirty="0" smtClean="0">
                <a:latin typeface="Arial MT"/>
                <a:cs typeface="Arial MT"/>
              </a:rPr>
              <a:t>-</a:t>
            </a:r>
            <a:r>
              <a:rPr lang="ru-RU" sz="1400" dirty="0" smtClean="0">
                <a:latin typeface="Arial MT"/>
                <a:cs typeface="Arial MT"/>
              </a:rPr>
              <a:t>14</a:t>
            </a:r>
            <a:r>
              <a:rPr sz="1400" spc="-10" dirty="0" smtClean="0">
                <a:latin typeface="Arial MT"/>
                <a:cs typeface="Arial MT"/>
              </a:rPr>
              <a:t>-</a:t>
            </a:r>
            <a:r>
              <a:rPr lang="ru-RU" sz="1400" spc="-10" dirty="0" smtClean="0">
                <a:latin typeface="Arial MT"/>
                <a:cs typeface="Arial MT"/>
              </a:rPr>
              <a:t>84</a:t>
            </a:r>
            <a:endParaRPr sz="1400" dirty="0">
              <a:latin typeface="Arial MT"/>
              <a:cs typeface="Arial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448293" y="1863851"/>
            <a:ext cx="4258310" cy="1205865"/>
            <a:chOff x="5448293" y="1863851"/>
            <a:chExt cx="4258310" cy="1205865"/>
          </a:xfrm>
        </p:grpSpPr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48293" y="1866749"/>
              <a:ext cx="4258069" cy="11797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59067" y="1886711"/>
              <a:ext cx="2636519" cy="118262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492495" y="1863851"/>
              <a:ext cx="4174490" cy="1104900"/>
            </a:xfrm>
            <a:custGeom>
              <a:avLst/>
              <a:gdLst/>
              <a:ahLst/>
              <a:cxnLst/>
              <a:rect l="l" t="t" r="r" b="b"/>
              <a:pathLst>
                <a:path w="4174490" h="1104900">
                  <a:moveTo>
                    <a:pt x="4012692" y="0"/>
                  </a:moveTo>
                  <a:lnTo>
                    <a:pt x="161543" y="0"/>
                  </a:lnTo>
                  <a:lnTo>
                    <a:pt x="118621" y="5774"/>
                  </a:lnTo>
                  <a:lnTo>
                    <a:pt x="80038" y="22069"/>
                  </a:lnTo>
                  <a:lnTo>
                    <a:pt x="47339" y="47339"/>
                  </a:lnTo>
                  <a:lnTo>
                    <a:pt x="22069" y="80038"/>
                  </a:lnTo>
                  <a:lnTo>
                    <a:pt x="5774" y="118621"/>
                  </a:lnTo>
                  <a:lnTo>
                    <a:pt x="0" y="161544"/>
                  </a:lnTo>
                  <a:lnTo>
                    <a:pt x="0" y="943356"/>
                  </a:lnTo>
                  <a:lnTo>
                    <a:pt x="5774" y="986278"/>
                  </a:lnTo>
                  <a:lnTo>
                    <a:pt x="22069" y="1024861"/>
                  </a:lnTo>
                  <a:lnTo>
                    <a:pt x="47339" y="1057560"/>
                  </a:lnTo>
                  <a:lnTo>
                    <a:pt x="80038" y="1082830"/>
                  </a:lnTo>
                  <a:lnTo>
                    <a:pt x="118621" y="1099125"/>
                  </a:lnTo>
                  <a:lnTo>
                    <a:pt x="161543" y="1104900"/>
                  </a:lnTo>
                  <a:lnTo>
                    <a:pt x="4012692" y="1104900"/>
                  </a:lnTo>
                  <a:lnTo>
                    <a:pt x="4055614" y="1099125"/>
                  </a:lnTo>
                  <a:lnTo>
                    <a:pt x="4094197" y="1082830"/>
                  </a:lnTo>
                  <a:lnTo>
                    <a:pt x="4126896" y="1057560"/>
                  </a:lnTo>
                  <a:lnTo>
                    <a:pt x="4152166" y="1024861"/>
                  </a:lnTo>
                  <a:lnTo>
                    <a:pt x="4168461" y="986278"/>
                  </a:lnTo>
                  <a:lnTo>
                    <a:pt x="4174235" y="943356"/>
                  </a:lnTo>
                  <a:lnTo>
                    <a:pt x="4174235" y="161544"/>
                  </a:lnTo>
                  <a:lnTo>
                    <a:pt x="4168461" y="118621"/>
                  </a:lnTo>
                  <a:lnTo>
                    <a:pt x="4152166" y="80038"/>
                  </a:lnTo>
                  <a:lnTo>
                    <a:pt x="4126896" y="47339"/>
                  </a:lnTo>
                  <a:lnTo>
                    <a:pt x="4094197" y="22069"/>
                  </a:lnTo>
                  <a:lnTo>
                    <a:pt x="4055614" y="5774"/>
                  </a:lnTo>
                  <a:lnTo>
                    <a:pt x="401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248270" y="1942287"/>
            <a:ext cx="665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Microsoft Sans Serif"/>
                <a:cs typeface="Microsoft Sans Serif"/>
              </a:rPr>
              <a:t>Адрес: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07022" y="2429001"/>
            <a:ext cx="234632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400" dirty="0" smtClean="0">
                <a:latin typeface="Microsoft Sans Serif"/>
                <a:cs typeface="Microsoft Sans Serif"/>
              </a:rPr>
              <a:t>666322</a:t>
            </a:r>
            <a:r>
              <a:rPr sz="1400" dirty="0" smtClean="0">
                <a:latin typeface="Microsoft Sans Serif"/>
                <a:cs typeface="Microsoft Sans Serif"/>
              </a:rPr>
              <a:t>,</a:t>
            </a:r>
            <a:r>
              <a:rPr sz="1400" spc="360" dirty="0" smtClean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п.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lang="ru-RU" sz="1400" spc="-10" dirty="0" err="1" smtClean="0">
                <a:latin typeface="Microsoft Sans Serif"/>
                <a:cs typeface="Microsoft Sans Serif"/>
              </a:rPr>
              <a:t>Залари</a:t>
            </a:r>
            <a:r>
              <a:rPr sz="1400" spc="-10" dirty="0" smtClean="0">
                <a:latin typeface="Microsoft Sans Serif"/>
                <a:cs typeface="Microsoft Sans Serif"/>
              </a:rPr>
              <a:t>,</a:t>
            </a:r>
            <a:endParaRPr sz="14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ул.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lang="ru-RU" sz="1400" spc="-10" dirty="0" smtClean="0">
                <a:latin typeface="Microsoft Sans Serif"/>
                <a:cs typeface="Microsoft Sans Serif"/>
              </a:rPr>
              <a:t>Ленина</a:t>
            </a:r>
            <a:r>
              <a:rPr sz="1400" spc="-10" dirty="0" smtClean="0">
                <a:latin typeface="Microsoft Sans Serif"/>
                <a:cs typeface="Microsoft Sans Serif"/>
              </a:rPr>
              <a:t>,</a:t>
            </a:r>
            <a:r>
              <a:rPr sz="1400" spc="-50" dirty="0" smtClean="0">
                <a:latin typeface="Microsoft Sans Serif"/>
                <a:cs typeface="Microsoft Sans Serif"/>
              </a:rPr>
              <a:t> </a:t>
            </a:r>
            <a:r>
              <a:rPr sz="1400" dirty="0" smtClean="0">
                <a:latin typeface="Microsoft Sans Serif"/>
                <a:cs typeface="Microsoft Sans Serif"/>
              </a:rPr>
              <a:t>д.</a:t>
            </a:r>
            <a:r>
              <a:rPr lang="ru-RU" sz="1400" dirty="0" smtClean="0">
                <a:latin typeface="Microsoft Sans Serif"/>
                <a:cs typeface="Microsoft Sans Serif"/>
              </a:rPr>
              <a:t>103</a:t>
            </a:r>
            <a:r>
              <a:rPr sz="1400" dirty="0" smtClean="0">
                <a:latin typeface="Microsoft Sans Serif"/>
                <a:cs typeface="Microsoft Sans Serif"/>
              </a:rPr>
              <a:t>,</a:t>
            </a:r>
            <a:r>
              <a:rPr sz="1400" spc="-40" dirty="0" smtClean="0">
                <a:latin typeface="Microsoft Sans Serif"/>
                <a:cs typeface="Microsoft Sans Serif"/>
              </a:rPr>
              <a:t> </a:t>
            </a:r>
            <a:r>
              <a:rPr sz="1400" spc="-10" dirty="0" smtClean="0">
                <a:latin typeface="Microsoft Sans Serif"/>
                <a:cs typeface="Microsoft Sans Serif"/>
              </a:rPr>
              <a:t>каб.10</a:t>
            </a:r>
            <a:r>
              <a:rPr lang="ru-RU" sz="1400" spc="-10" dirty="0" smtClean="0">
                <a:latin typeface="Microsoft Sans Serif"/>
                <a:cs typeface="Microsoft Sans Serif"/>
              </a:rPr>
              <a:t>6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5657088" y="4791418"/>
            <a:ext cx="612775" cy="594995"/>
            <a:chOff x="5657088" y="4791418"/>
            <a:chExt cx="612775" cy="594995"/>
          </a:xfrm>
        </p:grpSpPr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57088" y="4791418"/>
              <a:ext cx="612686" cy="59439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72328" y="4844796"/>
              <a:ext cx="510539" cy="492252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5657088" y="3336035"/>
            <a:ext cx="612775" cy="571500"/>
            <a:chOff x="5657088" y="3336035"/>
            <a:chExt cx="612775" cy="571500"/>
          </a:xfrm>
        </p:grpSpPr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57088" y="3336035"/>
              <a:ext cx="612686" cy="5715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72328" y="3389375"/>
              <a:ext cx="510539" cy="469392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5559552" y="1892795"/>
            <a:ext cx="638810" cy="551815"/>
            <a:chOff x="5559552" y="1892795"/>
            <a:chExt cx="638810" cy="551815"/>
          </a:xfrm>
        </p:grpSpPr>
        <p:pic>
          <p:nvPicPr>
            <p:cNvPr id="54" name="object 5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59552" y="1892795"/>
              <a:ext cx="638530" cy="551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74792" y="1946148"/>
              <a:ext cx="536448" cy="449579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9358630" y="6398573"/>
            <a:ext cx="196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25" dirty="0">
                <a:solidFill>
                  <a:srgbClr val="888888"/>
                </a:solidFill>
                <a:latin typeface="Arial MT"/>
                <a:cs typeface="Arial MT"/>
              </a:rPr>
              <a:t>70</a:t>
            </a:r>
            <a:endParaRPr sz="12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90165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4791" y="429005"/>
            <a:ext cx="33356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Этапы</a:t>
            </a:r>
            <a:r>
              <a:rPr spc="-65" dirty="0"/>
              <a:t> </a:t>
            </a:r>
            <a:r>
              <a:rPr spc="-10" dirty="0"/>
              <a:t>бюджетного</a:t>
            </a:r>
            <a:r>
              <a:rPr spc="-55" dirty="0"/>
              <a:t> </a:t>
            </a:r>
            <a:r>
              <a:rPr spc="-10" dirty="0"/>
              <a:t>процесса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392061" y="740918"/>
          <a:ext cx="9266552" cy="2138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2185"/>
                <a:gridCol w="463550"/>
                <a:gridCol w="455295"/>
                <a:gridCol w="492125"/>
                <a:gridCol w="467360"/>
                <a:gridCol w="516889"/>
                <a:gridCol w="541020"/>
                <a:gridCol w="528955"/>
                <a:gridCol w="455295"/>
                <a:gridCol w="455295"/>
                <a:gridCol w="455295"/>
                <a:gridCol w="480059"/>
                <a:gridCol w="443229"/>
              </a:tblGrid>
              <a:tr h="375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 gridSpan="12">
                  <a:txBody>
                    <a:bodyPr/>
                    <a:lstStyle/>
                    <a:p>
                      <a:pPr marL="1905" algn="ctr">
                        <a:lnSpc>
                          <a:spcPts val="2825"/>
                        </a:lnSpc>
                        <a:spcBef>
                          <a:spcPts val="30"/>
                        </a:spcBef>
                      </a:pPr>
                      <a:r>
                        <a:rPr sz="2400" b="1" spc="-20" dirty="0" smtClean="0">
                          <a:solidFill>
                            <a:srgbClr val="1F5F97"/>
                          </a:solidFill>
                          <a:latin typeface="Arial"/>
                          <a:cs typeface="Arial"/>
                        </a:rPr>
                        <a:t>2023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2885">
                <a:tc>
                  <a:txBody>
                    <a:bodyPr/>
                    <a:lstStyle/>
                    <a:p>
                      <a:pPr marL="58419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Этапы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бюджетного</a:t>
                      </a: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процесса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янв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фев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мар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апр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май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июнь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июл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авг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сен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окт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ноя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дек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marL="58419">
                        <a:lnSpc>
                          <a:spcPts val="1610"/>
                        </a:lnSpc>
                        <a:spcBef>
                          <a:spcPts val="45"/>
                        </a:spcBef>
                        <a:tabLst>
                          <a:tab pos="304800" algn="l"/>
                        </a:tabLst>
                      </a:pPr>
                      <a:r>
                        <a:rPr sz="1400" spc="-25" dirty="0">
                          <a:latin typeface="Arial MT"/>
                          <a:cs typeface="Arial MT"/>
                        </a:rPr>
                        <a:t>I.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Составление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проекта</a:t>
                      </a: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521334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2024-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2026</a:t>
                      </a:r>
                      <a:endParaRPr sz="1400" dirty="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5609">
                <a:tc>
                  <a:txBody>
                    <a:bodyPr/>
                    <a:lstStyle/>
                    <a:p>
                      <a:pPr marL="9525" marR="43180" indent="4826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II.</a:t>
                      </a:r>
                      <a:r>
                        <a:rPr sz="1400" spc="3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Рассмотрение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проекта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 утверждение бюджета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2024-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2026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1239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2885">
                <a:tc>
                  <a:txBody>
                    <a:bodyPr/>
                    <a:lstStyle/>
                    <a:p>
                      <a:pPr marL="58419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III.</a:t>
                      </a:r>
                      <a:r>
                        <a:rPr sz="1400" spc="3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Исполнение бюджета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 gridSpan="12">
                  <a:txBody>
                    <a:bodyPr/>
                    <a:lstStyle/>
                    <a:p>
                      <a:pPr marL="3175" algn="ctr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1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</a:t>
                      </a:r>
                      <a:r>
                        <a:rPr lang="ru-RU" sz="1400" spc="-1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5</a:t>
                      </a:r>
                      <a:r>
                        <a:rPr sz="1400" spc="-1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-</a:t>
                      </a:r>
                      <a:r>
                        <a:rPr sz="1400" spc="-2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</a:t>
                      </a:r>
                      <a:r>
                        <a:rPr lang="ru-RU" sz="1400" spc="-2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7</a:t>
                      </a:r>
                      <a:endParaRPr sz="1400" dirty="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  <a:solidFill>
                      <a:srgbClr val="256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36245">
                <a:tc>
                  <a:txBody>
                    <a:bodyPr/>
                    <a:lstStyle/>
                    <a:p>
                      <a:pPr marL="58419" marR="147955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IV.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Подготовка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утверждение</a:t>
                      </a: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отчета</a:t>
                      </a:r>
                      <a:r>
                        <a:rPr sz="14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об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исполнении</a:t>
                      </a:r>
                      <a:r>
                        <a:rPr sz="1400" spc="-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spc="-20" dirty="0" smtClean="0">
                          <a:latin typeface="Arial MT"/>
                          <a:cs typeface="Arial MT"/>
                        </a:rPr>
                        <a:t>202</a:t>
                      </a:r>
                      <a:r>
                        <a:rPr lang="ru-RU" sz="1400" spc="-20" dirty="0" smtClean="0">
                          <a:latin typeface="Arial MT"/>
                          <a:cs typeface="Arial MT"/>
                        </a:rPr>
                        <a:t>4</a:t>
                      </a:r>
                      <a:endParaRPr sz="1400" dirty="0">
                        <a:latin typeface="Arial MT"/>
                        <a:cs typeface="Arial MT"/>
                      </a:endParaRPr>
                    </a:p>
                  </a:txBody>
                  <a:tcPr marL="0" marR="0" marT="1047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ACB8C9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marL="58419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Финансовый</a:t>
                      </a: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контроль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T w="12700">
                      <a:solidFill>
                        <a:srgbClr val="ACB8C9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</a:tcPr>
                </a:tc>
                <a:tc gridSpan="12">
                  <a:txBody>
                    <a:bodyPr/>
                    <a:lstStyle/>
                    <a:p>
                      <a:pPr marL="3175" algn="ctr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1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</a:t>
                      </a:r>
                      <a:r>
                        <a:rPr lang="ru-RU" sz="1400" spc="-1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5</a:t>
                      </a:r>
                      <a:r>
                        <a:rPr sz="1400" spc="-1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-</a:t>
                      </a:r>
                      <a:r>
                        <a:rPr sz="1400" spc="-2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</a:t>
                      </a:r>
                      <a:r>
                        <a:rPr lang="ru-RU" sz="1400" spc="-20" dirty="0" smtClean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7</a:t>
                      </a:r>
                      <a:endParaRPr sz="1400" dirty="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CB8C9"/>
                      </a:solidFill>
                      <a:prstDash val="solid"/>
                    </a:lnB>
                    <a:solidFill>
                      <a:srgbClr val="256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97763" y="3006851"/>
            <a:ext cx="1702435" cy="83058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5719" rIns="0" bIns="0" rtlCol="0">
            <a:spAutoFit/>
          </a:bodyPr>
          <a:lstStyle/>
          <a:p>
            <a:pPr marL="240029" marR="233045" indent="1016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Arial MT"/>
                <a:cs typeface="Arial MT"/>
              </a:rPr>
              <a:t>I.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Составление проекта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бюджета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00">
              <a:latin typeface="Microsoft Sans Serif"/>
              <a:cs typeface="Microsoft Sans Serif"/>
            </a:endParaRPr>
          </a:p>
          <a:p>
            <a:pPr marL="304165">
              <a:lnSpc>
                <a:spcPct val="100000"/>
              </a:lnSpc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(август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-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ноябрь)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5488" y="3006851"/>
            <a:ext cx="1624965" cy="830580"/>
          </a:xfrm>
          <a:prstGeom prst="rect">
            <a:avLst/>
          </a:prstGeom>
          <a:solidFill>
            <a:srgbClr val="256F9F"/>
          </a:solidFill>
        </p:spPr>
        <p:txBody>
          <a:bodyPr vert="horz" wrap="square" lIns="0" tIns="45719" rIns="0" bIns="0" rtlCol="0">
            <a:spAutoFit/>
          </a:bodyPr>
          <a:lstStyle/>
          <a:p>
            <a:pPr marL="499745" marR="267335" indent="-227329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III.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Исполнение бюджета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00" dirty="0">
              <a:latin typeface="Microsoft Sans Serif"/>
              <a:cs typeface="Microsoft Sans Serif"/>
            </a:endParaRPr>
          </a:p>
          <a:p>
            <a:pPr marL="198120">
              <a:lnSpc>
                <a:spcPct val="100000"/>
              </a:lnSpc>
            </a:pP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(январь</a:t>
            </a: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</a:rPr>
              <a:t>-</a:t>
            </a: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декабрь)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41135" y="3006851"/>
            <a:ext cx="1856739" cy="83058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5719" rIns="0" bIns="0" rtlCol="0">
            <a:spAutoFit/>
          </a:bodyPr>
          <a:lstStyle/>
          <a:p>
            <a:pPr marL="107314" marR="99695" indent="248285">
              <a:lnSpc>
                <a:spcPct val="100000"/>
              </a:lnSpc>
              <a:spcBef>
                <a:spcPts val="359"/>
              </a:spcBef>
            </a:pPr>
            <a:r>
              <a:rPr sz="1200" spc="-20" dirty="0">
                <a:latin typeface="Microsoft Sans Serif"/>
                <a:cs typeface="Microsoft Sans Serif"/>
              </a:rPr>
              <a:t>IV.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Подготовка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и </a:t>
            </a:r>
            <a:r>
              <a:rPr sz="1200" spc="-10" dirty="0">
                <a:latin typeface="Microsoft Sans Serif"/>
                <a:cs typeface="Microsoft Sans Serif"/>
              </a:rPr>
              <a:t>утверждение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отчета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об </a:t>
            </a:r>
            <a:r>
              <a:rPr sz="1200" spc="-10" dirty="0">
                <a:latin typeface="Microsoft Sans Serif"/>
                <a:cs typeface="Microsoft Sans Serif"/>
              </a:rPr>
              <a:t>исполнении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бюджета</a:t>
            </a:r>
            <a:endParaRPr sz="1200">
              <a:latin typeface="Microsoft Sans Serif"/>
              <a:cs typeface="Microsoft Sans Serif"/>
            </a:endParaRPr>
          </a:p>
          <a:p>
            <a:pPr marL="424180">
              <a:lnSpc>
                <a:spcPct val="100000"/>
              </a:lnSpc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(январь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-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июнь)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6083" y="3006851"/>
            <a:ext cx="1973580" cy="83058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5719" rIns="0" bIns="0" rtlCol="0">
            <a:spAutoFit/>
          </a:bodyPr>
          <a:lstStyle/>
          <a:p>
            <a:pPr marL="128905" marR="86360" indent="-33655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Microsoft Sans Serif"/>
                <a:cs typeface="Microsoft Sans Serif"/>
              </a:rPr>
              <a:t>II.</a:t>
            </a:r>
            <a:r>
              <a:rPr sz="1200" spc="-10" dirty="0">
                <a:latin typeface="Microsoft Sans Serif"/>
                <a:cs typeface="Microsoft Sans Serif"/>
              </a:rPr>
              <a:t> Рассмотрение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проекта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утверждение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бюджета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00" dirty="0">
              <a:latin typeface="Microsoft Sans Serif"/>
              <a:cs typeface="Microsoft Sans Serif"/>
            </a:endParaRPr>
          </a:p>
          <a:p>
            <a:pPr marL="369570">
              <a:lnSpc>
                <a:spcPct val="100000"/>
              </a:lnSpc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(ноябрь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-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декабрь)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4055490"/>
            <a:ext cx="1495425" cy="237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icrosoft Sans Serif"/>
                <a:cs typeface="Microsoft Sans Serif"/>
              </a:rPr>
              <a:t>Начальный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этап </a:t>
            </a:r>
            <a:r>
              <a:rPr sz="1100" spc="-10" dirty="0">
                <a:latin typeface="Microsoft Sans Serif"/>
                <a:cs typeface="Microsoft Sans Serif"/>
              </a:rPr>
              <a:t>бюджетного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процесса, </a:t>
            </a:r>
            <a:r>
              <a:rPr sz="1100" dirty="0">
                <a:latin typeface="Microsoft Sans Serif"/>
                <a:cs typeface="Microsoft Sans Serif"/>
              </a:rPr>
              <a:t>на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котором представляется </a:t>
            </a:r>
            <a:r>
              <a:rPr sz="1100" spc="-20" dirty="0">
                <a:latin typeface="Microsoft Sans Serif"/>
                <a:cs typeface="Microsoft Sans Serif"/>
              </a:rPr>
              <a:t>прогноз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СЭР,</a:t>
            </a: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-10" dirty="0">
                <a:latin typeface="Microsoft Sans Serif"/>
                <a:cs typeface="Microsoft Sans Serif"/>
              </a:rPr>
              <a:t>определяются</a:t>
            </a:r>
            <a:endParaRPr sz="1100">
              <a:latin typeface="Microsoft Sans Serif"/>
              <a:cs typeface="Microsoft Sans Serif"/>
            </a:endParaRPr>
          </a:p>
          <a:p>
            <a:pPr marL="12700" marR="76200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основные</a:t>
            </a:r>
            <a:r>
              <a:rPr sz="1100" spc="-10" dirty="0">
                <a:latin typeface="Microsoft Sans Serif"/>
                <a:cs typeface="Microsoft Sans Serif"/>
              </a:rPr>
              <a:t> параметры бюджета, распределение</a:t>
            </a:r>
            <a:endParaRPr sz="1100">
              <a:latin typeface="Microsoft Sans Serif"/>
              <a:cs typeface="Microsoft Sans Serif"/>
            </a:endParaRPr>
          </a:p>
          <a:p>
            <a:pPr marL="12700" marR="113030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объемов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бюджетных </a:t>
            </a:r>
            <a:r>
              <a:rPr sz="1100" dirty="0">
                <a:latin typeface="Microsoft Sans Serif"/>
                <a:cs typeface="Microsoft Sans Serif"/>
              </a:rPr>
              <a:t>ассигнований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между </a:t>
            </a:r>
            <a:r>
              <a:rPr sz="1100" spc="-10" dirty="0">
                <a:latin typeface="Microsoft Sans Serif"/>
                <a:cs typeface="Microsoft Sans Serif"/>
              </a:rPr>
              <a:t>главными распорядителями </a:t>
            </a:r>
            <a:r>
              <a:rPr sz="1100" dirty="0">
                <a:latin typeface="Microsoft Sans Serif"/>
                <a:cs typeface="Microsoft Sans Serif"/>
              </a:rPr>
              <a:t>бюджетных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средств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2942" y="4019244"/>
            <a:ext cx="1772920" cy="22140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latin typeface="Microsoft Sans Serif"/>
                <a:cs typeface="Microsoft Sans Serif"/>
              </a:rPr>
              <a:t>Подготовленный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lang="ru-RU" sz="1100" spc="-10" dirty="0" smtClean="0">
                <a:latin typeface="Microsoft Sans Serif"/>
                <a:cs typeface="Microsoft Sans Serif"/>
              </a:rPr>
              <a:t>Комитетом по финансам </a:t>
            </a:r>
            <a:r>
              <a:rPr sz="1100" dirty="0" smtClean="0">
                <a:latin typeface="Microsoft Sans Serif"/>
                <a:cs typeface="Microsoft Sans Serif"/>
              </a:rPr>
              <a:t>и </a:t>
            </a:r>
            <a:r>
              <a:rPr sz="1100" spc="-10" dirty="0">
                <a:latin typeface="Microsoft Sans Serif"/>
                <a:cs typeface="Microsoft Sans Serif"/>
              </a:rPr>
              <a:t>представленный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187960" algn="just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администрацией</a:t>
            </a:r>
            <a:r>
              <a:rPr sz="1100" spc="5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проект </a:t>
            </a:r>
            <a:r>
              <a:rPr sz="1100" dirty="0">
                <a:latin typeface="Microsoft Sans Serif"/>
                <a:cs typeface="Microsoft Sans Serif"/>
              </a:rPr>
              <a:t>бюджета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не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позднее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15 </a:t>
            </a:r>
            <a:r>
              <a:rPr sz="1100" dirty="0">
                <a:latin typeface="Microsoft Sans Serif"/>
                <a:cs typeface="Microsoft Sans Serif"/>
              </a:rPr>
              <a:t>ноября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вносится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в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6985">
              <a:lnSpc>
                <a:spcPct val="100000"/>
              </a:lnSpc>
            </a:pPr>
            <a:r>
              <a:rPr lang="ru-RU" sz="1100" dirty="0" smtClean="0">
                <a:latin typeface="Microsoft Sans Serif"/>
                <a:cs typeface="Microsoft Sans Serif"/>
              </a:rPr>
              <a:t>Районную Думу</a:t>
            </a:r>
            <a:r>
              <a:rPr sz="1100" spc="-30" dirty="0" smtClean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Проект </a:t>
            </a:r>
            <a:r>
              <a:rPr sz="1100" dirty="0">
                <a:latin typeface="Microsoft Sans Serif"/>
                <a:cs typeface="Microsoft Sans Serif"/>
              </a:rPr>
              <a:t>бюджета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рассматривается депутатами,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проходит </a:t>
            </a:r>
            <a:r>
              <a:rPr sz="1100" dirty="0">
                <a:latin typeface="Microsoft Sans Serif"/>
                <a:cs typeface="Microsoft Sans Serif"/>
              </a:rPr>
              <a:t>обсуждение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населением, </a:t>
            </a:r>
            <a:r>
              <a:rPr sz="1100" dirty="0">
                <a:latin typeface="Microsoft Sans Serif"/>
                <a:cs typeface="Microsoft Sans Serif"/>
              </a:rPr>
              <a:t>после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чего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утверждается </a:t>
            </a:r>
            <a:r>
              <a:rPr sz="1100" dirty="0">
                <a:latin typeface="Microsoft Sans Serif"/>
                <a:cs typeface="Microsoft Sans Serif"/>
              </a:rPr>
              <a:t>решением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направляется </a:t>
            </a:r>
            <a:r>
              <a:rPr sz="1100" dirty="0">
                <a:latin typeface="Microsoft Sans Serif"/>
                <a:cs typeface="Microsoft Sans Serif"/>
              </a:rPr>
              <a:t>на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подпись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мэру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98441" y="4035297"/>
            <a:ext cx="1440180" cy="220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Microsoft Sans Serif"/>
                <a:cs typeface="Microsoft Sans Serif"/>
              </a:rPr>
              <a:t>Исполнение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бюджета организуется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на </a:t>
            </a:r>
            <a:r>
              <a:rPr sz="1100" dirty="0">
                <a:latin typeface="Microsoft Sans Serif"/>
                <a:cs typeface="Microsoft Sans Serif"/>
              </a:rPr>
              <a:t>основе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сводной </a:t>
            </a:r>
            <a:r>
              <a:rPr sz="1100" dirty="0">
                <a:latin typeface="Microsoft Sans Serif"/>
                <a:cs typeface="Microsoft Sans Serif"/>
              </a:rPr>
              <a:t>бюджетной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росписи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и </a:t>
            </a:r>
            <a:r>
              <a:rPr sz="1100" spc="-10" dirty="0">
                <a:latin typeface="Microsoft Sans Serif"/>
                <a:cs typeface="Microsoft Sans Serif"/>
              </a:rPr>
              <a:t>кассового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плана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и </a:t>
            </a:r>
            <a:r>
              <a:rPr sz="1100" dirty="0">
                <a:latin typeface="Microsoft Sans Serif"/>
                <a:cs typeface="Microsoft Sans Serif"/>
              </a:rPr>
              <a:t>исполняется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по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36195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Microsoft Sans Serif"/>
                <a:cs typeface="Microsoft Sans Serif"/>
              </a:rPr>
              <a:t>доходам,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расходам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и </a:t>
            </a:r>
            <a:r>
              <a:rPr sz="1100" spc="-10" dirty="0">
                <a:latin typeface="Microsoft Sans Serif"/>
                <a:cs typeface="Microsoft Sans Serif"/>
              </a:rPr>
              <a:t>источникам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83185" algn="just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дефицита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на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основе принципов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единства </a:t>
            </a:r>
            <a:r>
              <a:rPr sz="1100" dirty="0">
                <a:latin typeface="Microsoft Sans Serif"/>
                <a:cs typeface="Microsoft Sans Serif"/>
              </a:rPr>
              <a:t>кассы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и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подведомственности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расходов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86347" y="4012513"/>
            <a:ext cx="1645285" cy="2374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85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icrosoft Sans Serif"/>
                <a:cs typeface="Microsoft Sans Serif"/>
              </a:rPr>
              <a:t>По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итогам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финансового </a:t>
            </a:r>
            <a:r>
              <a:rPr sz="1100" dirty="0">
                <a:latin typeface="Microsoft Sans Serif"/>
                <a:cs typeface="Microsoft Sans Serif"/>
              </a:rPr>
              <a:t>года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составляется бюджетная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отчетность, </a:t>
            </a:r>
            <a:r>
              <a:rPr sz="1100" dirty="0">
                <a:latin typeface="Microsoft Sans Serif"/>
                <a:cs typeface="Microsoft Sans Serif"/>
              </a:rPr>
              <a:t>направляется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на </a:t>
            </a:r>
            <a:r>
              <a:rPr sz="1100" spc="-10" dirty="0">
                <a:latin typeface="Microsoft Sans Serif"/>
                <a:cs typeface="Microsoft Sans Serif"/>
              </a:rPr>
              <a:t>проверку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КСП,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13335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после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чего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отчет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об </a:t>
            </a:r>
            <a:r>
              <a:rPr sz="1100" spc="-10" dirty="0">
                <a:latin typeface="Microsoft Sans Serif"/>
                <a:cs typeface="Microsoft Sans Serif"/>
              </a:rPr>
              <a:t>исполнении </a:t>
            </a:r>
            <a:r>
              <a:rPr sz="1100" dirty="0">
                <a:latin typeface="Microsoft Sans Serif"/>
                <a:cs typeface="Microsoft Sans Serif"/>
              </a:rPr>
              <a:t>бюджета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в </a:t>
            </a:r>
            <a:r>
              <a:rPr sz="1100" dirty="0">
                <a:latin typeface="Microsoft Sans Serif"/>
                <a:cs typeface="Microsoft Sans Serif"/>
              </a:rPr>
              <a:t>форме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проекта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решения </a:t>
            </a:r>
            <a:r>
              <a:rPr sz="1100" dirty="0">
                <a:latin typeface="Microsoft Sans Serif"/>
                <a:cs typeface="Microsoft Sans Serif"/>
              </a:rPr>
              <a:t>направляется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в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Microsoft Sans Serif"/>
                <a:cs typeface="Microsoft Sans Serif"/>
              </a:rPr>
              <a:t>Собрание,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проходит </a:t>
            </a:r>
            <a:r>
              <a:rPr sz="1100" dirty="0">
                <a:latin typeface="Microsoft Sans Serif"/>
                <a:cs typeface="Microsoft Sans Serif"/>
              </a:rPr>
              <a:t>публичное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обсуждение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с </a:t>
            </a:r>
            <a:r>
              <a:rPr sz="1100" dirty="0">
                <a:latin typeface="Microsoft Sans Serif"/>
                <a:cs typeface="Microsoft Sans Serif"/>
              </a:rPr>
              <a:t>населением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и </a:t>
            </a:r>
            <a:r>
              <a:rPr sz="1100" spc="-10" dirty="0">
                <a:latin typeface="Microsoft Sans Serif"/>
                <a:cs typeface="Microsoft Sans Serif"/>
              </a:rPr>
              <a:t>утверждается</a:t>
            </a:r>
            <a:r>
              <a:rPr sz="1100" spc="35" dirty="0">
                <a:latin typeface="Microsoft Sans Serif"/>
                <a:cs typeface="Microsoft Sans Serif"/>
              </a:rPr>
              <a:t> </a:t>
            </a:r>
            <a:r>
              <a:rPr sz="1100" spc="-10" dirty="0" err="1">
                <a:latin typeface="Microsoft Sans Serif"/>
                <a:cs typeface="Microsoft Sans Serif"/>
              </a:rPr>
              <a:t>решением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lang="ru-RU" sz="1100" spc="-10" dirty="0" smtClean="0">
                <a:latin typeface="Microsoft Sans Serif"/>
                <a:cs typeface="Microsoft Sans Serif"/>
              </a:rPr>
              <a:t>районной Думой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28431" y="3015995"/>
            <a:ext cx="1605280" cy="830580"/>
          </a:xfrm>
          <a:prstGeom prst="rect">
            <a:avLst/>
          </a:prstGeom>
          <a:solidFill>
            <a:srgbClr val="256F9F"/>
          </a:solidFill>
        </p:spPr>
        <p:txBody>
          <a:bodyPr vert="horz" wrap="square" lIns="0" tIns="4571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59"/>
              </a:spcBef>
            </a:pP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Финансовый</a:t>
            </a:r>
            <a:endParaRPr sz="1200">
              <a:latin typeface="Microsoft Sans Serif"/>
              <a:cs typeface="Microsoft Sans Serif"/>
            </a:endParaRPr>
          </a:p>
          <a:p>
            <a:pPr marL="1905" algn="ctr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контроль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(январь</a:t>
            </a: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MT"/>
                <a:cs typeface="Arial MT"/>
              </a:rPr>
              <a:t>-</a:t>
            </a: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декабрь)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7139" y="4019244"/>
            <a:ext cx="1425575" cy="20447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icrosoft Sans Serif"/>
                <a:cs typeface="Microsoft Sans Serif"/>
              </a:rPr>
              <a:t>Охватывает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все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188595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этапы</a:t>
            </a:r>
            <a:r>
              <a:rPr sz="1100" spc="-10" dirty="0">
                <a:latin typeface="Microsoft Sans Serif"/>
                <a:cs typeface="Microsoft Sans Serif"/>
              </a:rPr>
              <a:t> бюджетного процесса: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Внешний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контроль </a:t>
            </a:r>
            <a:r>
              <a:rPr sz="1100" dirty="0">
                <a:latin typeface="Microsoft Sans Serif"/>
                <a:cs typeface="Microsoft Sans Serif"/>
              </a:rPr>
              <a:t>осуществляет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КСП; </a:t>
            </a:r>
            <a:r>
              <a:rPr sz="1100" spc="-10" dirty="0">
                <a:latin typeface="Microsoft Sans Serif"/>
                <a:cs typeface="Microsoft Sans Serif"/>
              </a:rPr>
              <a:t>Внутренний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контроль </a:t>
            </a:r>
            <a:r>
              <a:rPr sz="1100" spc="285" dirty="0">
                <a:latin typeface="Microsoft Sans Serif"/>
                <a:cs typeface="Microsoft Sans Serif"/>
              </a:rPr>
              <a:t>–</a:t>
            </a:r>
            <a:r>
              <a:rPr sz="1100" spc="310" dirty="0">
                <a:latin typeface="Microsoft Sans Serif"/>
                <a:cs typeface="Microsoft Sans Serif"/>
              </a:rPr>
              <a:t> </a:t>
            </a:r>
            <a:r>
              <a:rPr lang="ru-RU" sz="1100" spc="-10" dirty="0" smtClean="0">
                <a:latin typeface="Microsoft Sans Serif"/>
                <a:cs typeface="Microsoft Sans Serif"/>
              </a:rPr>
              <a:t>комитет по финансам</a:t>
            </a:r>
            <a:r>
              <a:rPr sz="1100" spc="-10" dirty="0" smtClean="0">
                <a:latin typeface="Microsoft Sans Serif"/>
                <a:cs typeface="Microsoft Sans Serif"/>
              </a:rPr>
              <a:t>;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102235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Внутренний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аудит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235" dirty="0">
                <a:latin typeface="Microsoft Sans Serif"/>
                <a:cs typeface="Microsoft Sans Serif"/>
              </a:rPr>
              <a:t>– </a:t>
            </a:r>
            <a:r>
              <a:rPr sz="1100" spc="-10" dirty="0">
                <a:latin typeface="Microsoft Sans Serif"/>
                <a:cs typeface="Microsoft Sans Serif"/>
              </a:rPr>
              <a:t>главные распорядители </a:t>
            </a:r>
            <a:r>
              <a:rPr sz="1100" dirty="0">
                <a:latin typeface="Microsoft Sans Serif"/>
                <a:cs typeface="Microsoft Sans Serif"/>
              </a:rPr>
              <a:t>бюджетных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средств</a:t>
            </a:r>
            <a:endParaRPr sz="11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25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1890" y="105234"/>
            <a:ext cx="805630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sz="18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</a:t>
            </a:r>
            <a:r>
              <a:rPr sz="18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18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образования «</a:t>
            </a:r>
            <a:r>
              <a:rPr lang="ru-RU" sz="1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8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sz="18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800" b="1"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8956" y="1182608"/>
            <a:ext cx="2080895" cy="5299075"/>
            <a:chOff x="348956" y="1182608"/>
            <a:chExt cx="2080895" cy="52990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956" y="1182608"/>
              <a:ext cx="2080338" cy="52989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6051" y="1280160"/>
              <a:ext cx="1950720" cy="5099685"/>
            </a:xfrm>
            <a:custGeom>
              <a:avLst/>
              <a:gdLst/>
              <a:ahLst/>
              <a:cxnLst/>
              <a:rect l="l" t="t" r="r" b="b"/>
              <a:pathLst>
                <a:path w="1950720" h="5099685">
                  <a:moveTo>
                    <a:pt x="1698752" y="0"/>
                  </a:moveTo>
                  <a:lnTo>
                    <a:pt x="251917" y="0"/>
                  </a:lnTo>
                  <a:lnTo>
                    <a:pt x="206635" y="4058"/>
                  </a:lnTo>
                  <a:lnTo>
                    <a:pt x="164015" y="15759"/>
                  </a:lnTo>
                  <a:lnTo>
                    <a:pt x="124770" y="34393"/>
                  </a:lnTo>
                  <a:lnTo>
                    <a:pt x="89610" y="59248"/>
                  </a:lnTo>
                  <a:lnTo>
                    <a:pt x="59248" y="89614"/>
                  </a:lnTo>
                  <a:lnTo>
                    <a:pt x="34394" y="124779"/>
                  </a:lnTo>
                  <a:lnTo>
                    <a:pt x="15760" y="164034"/>
                  </a:lnTo>
                  <a:lnTo>
                    <a:pt x="4058" y="206667"/>
                  </a:lnTo>
                  <a:lnTo>
                    <a:pt x="0" y="251967"/>
                  </a:lnTo>
                  <a:lnTo>
                    <a:pt x="0" y="4847386"/>
                  </a:lnTo>
                  <a:lnTo>
                    <a:pt x="4058" y="4892668"/>
                  </a:lnTo>
                  <a:lnTo>
                    <a:pt x="15760" y="4935288"/>
                  </a:lnTo>
                  <a:lnTo>
                    <a:pt x="34394" y="4974533"/>
                  </a:lnTo>
                  <a:lnTo>
                    <a:pt x="59248" y="5009693"/>
                  </a:lnTo>
                  <a:lnTo>
                    <a:pt x="89610" y="5040055"/>
                  </a:lnTo>
                  <a:lnTo>
                    <a:pt x="124770" y="5064909"/>
                  </a:lnTo>
                  <a:lnTo>
                    <a:pt x="164015" y="5083543"/>
                  </a:lnTo>
                  <a:lnTo>
                    <a:pt x="206635" y="5095245"/>
                  </a:lnTo>
                  <a:lnTo>
                    <a:pt x="251917" y="5099304"/>
                  </a:lnTo>
                  <a:lnTo>
                    <a:pt x="1698752" y="5099304"/>
                  </a:lnTo>
                  <a:lnTo>
                    <a:pt x="1744052" y="5095245"/>
                  </a:lnTo>
                  <a:lnTo>
                    <a:pt x="1786685" y="5083543"/>
                  </a:lnTo>
                  <a:lnTo>
                    <a:pt x="1825940" y="5064909"/>
                  </a:lnTo>
                  <a:lnTo>
                    <a:pt x="1861105" y="5040055"/>
                  </a:lnTo>
                  <a:lnTo>
                    <a:pt x="1891471" y="5009693"/>
                  </a:lnTo>
                  <a:lnTo>
                    <a:pt x="1916326" y="4974533"/>
                  </a:lnTo>
                  <a:lnTo>
                    <a:pt x="1934960" y="4935288"/>
                  </a:lnTo>
                  <a:lnTo>
                    <a:pt x="1946661" y="4892668"/>
                  </a:lnTo>
                  <a:lnTo>
                    <a:pt x="1950720" y="4847386"/>
                  </a:lnTo>
                  <a:lnTo>
                    <a:pt x="1950720" y="251967"/>
                  </a:lnTo>
                  <a:lnTo>
                    <a:pt x="1946661" y="206667"/>
                  </a:lnTo>
                  <a:lnTo>
                    <a:pt x="1934960" y="164034"/>
                  </a:lnTo>
                  <a:lnTo>
                    <a:pt x="1916326" y="124779"/>
                  </a:lnTo>
                  <a:lnTo>
                    <a:pt x="1891471" y="89614"/>
                  </a:lnTo>
                  <a:lnTo>
                    <a:pt x="1861105" y="59248"/>
                  </a:lnTo>
                  <a:lnTo>
                    <a:pt x="1825940" y="34393"/>
                  </a:lnTo>
                  <a:lnTo>
                    <a:pt x="1786685" y="15759"/>
                  </a:lnTo>
                  <a:lnTo>
                    <a:pt x="1744052" y="4058"/>
                  </a:lnTo>
                  <a:lnTo>
                    <a:pt x="169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7168" y="3584575"/>
            <a:ext cx="2099603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6E5D75"/>
                </a:solidFill>
                <a:latin typeface="Arial"/>
                <a:cs typeface="Arial"/>
              </a:rPr>
              <a:t>Расходы</a:t>
            </a:r>
            <a:endParaRPr sz="2400" dirty="0">
              <a:latin typeface="Arial"/>
              <a:cs typeface="Arial"/>
            </a:endParaRPr>
          </a:p>
          <a:p>
            <a:pPr marL="169545">
              <a:lnSpc>
                <a:spcPct val="100000"/>
              </a:lnSpc>
              <a:spcBef>
                <a:spcPts val="65"/>
              </a:spcBef>
            </a:pPr>
            <a:r>
              <a:rPr lang="ru-RU" sz="2800" b="1" dirty="0" smtClean="0">
                <a:solidFill>
                  <a:srgbClr val="6E5D75"/>
                </a:solidFill>
                <a:latin typeface="Arial"/>
                <a:cs typeface="Arial"/>
              </a:rPr>
              <a:t>2 779 542,5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5985" y="4938141"/>
            <a:ext cx="159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 smtClean="0">
                <a:solidFill>
                  <a:srgbClr val="435E69"/>
                </a:solidFill>
                <a:latin typeface="Arial"/>
                <a:cs typeface="Arial"/>
              </a:rPr>
              <a:t>Профицит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0371" y="5386467"/>
            <a:ext cx="163001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25" dirty="0" smtClean="0">
                <a:solidFill>
                  <a:srgbClr val="435E69"/>
                </a:solidFill>
                <a:latin typeface="Arial"/>
                <a:cs typeface="Arial"/>
              </a:rPr>
              <a:t> 4 397,3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37387" y="1283220"/>
            <a:ext cx="1842770" cy="967740"/>
            <a:chOff x="437387" y="1283220"/>
            <a:chExt cx="1842770" cy="96774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387" y="1293850"/>
              <a:ext cx="1842516" cy="8229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551" y="1283220"/>
              <a:ext cx="1504188" cy="9677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96823" y="1333500"/>
              <a:ext cx="1728470" cy="710565"/>
            </a:xfrm>
            <a:custGeom>
              <a:avLst/>
              <a:gdLst/>
              <a:ahLst/>
              <a:cxnLst/>
              <a:rect l="l" t="t" r="r" b="b"/>
              <a:pathLst>
                <a:path w="1728470" h="710564">
                  <a:moveTo>
                    <a:pt x="1508378" y="0"/>
                  </a:moveTo>
                  <a:lnTo>
                    <a:pt x="219862" y="0"/>
                  </a:lnTo>
                  <a:lnTo>
                    <a:pt x="175553" y="4466"/>
                  </a:lnTo>
                  <a:lnTo>
                    <a:pt x="134282" y="17275"/>
                  </a:lnTo>
                  <a:lnTo>
                    <a:pt x="96936" y="37544"/>
                  </a:lnTo>
                  <a:lnTo>
                    <a:pt x="64396" y="64388"/>
                  </a:lnTo>
                  <a:lnTo>
                    <a:pt x="37549" y="96924"/>
                  </a:lnTo>
                  <a:lnTo>
                    <a:pt x="17278" y="134266"/>
                  </a:lnTo>
                  <a:lnTo>
                    <a:pt x="4466" y="175532"/>
                  </a:lnTo>
                  <a:lnTo>
                    <a:pt x="0" y="219837"/>
                  </a:lnTo>
                  <a:lnTo>
                    <a:pt x="0" y="490347"/>
                  </a:lnTo>
                  <a:lnTo>
                    <a:pt x="4466" y="534651"/>
                  </a:lnTo>
                  <a:lnTo>
                    <a:pt x="17278" y="575917"/>
                  </a:lnTo>
                  <a:lnTo>
                    <a:pt x="37549" y="613259"/>
                  </a:lnTo>
                  <a:lnTo>
                    <a:pt x="64396" y="645794"/>
                  </a:lnTo>
                  <a:lnTo>
                    <a:pt x="96936" y="672639"/>
                  </a:lnTo>
                  <a:lnTo>
                    <a:pt x="134282" y="692908"/>
                  </a:lnTo>
                  <a:lnTo>
                    <a:pt x="175553" y="705717"/>
                  </a:lnTo>
                  <a:lnTo>
                    <a:pt x="219862" y="710184"/>
                  </a:lnTo>
                  <a:lnTo>
                    <a:pt x="1508378" y="710184"/>
                  </a:lnTo>
                  <a:lnTo>
                    <a:pt x="1552683" y="705717"/>
                  </a:lnTo>
                  <a:lnTo>
                    <a:pt x="1593949" y="692908"/>
                  </a:lnTo>
                  <a:lnTo>
                    <a:pt x="1631291" y="672639"/>
                  </a:lnTo>
                  <a:lnTo>
                    <a:pt x="1663827" y="645795"/>
                  </a:lnTo>
                  <a:lnTo>
                    <a:pt x="1690671" y="613259"/>
                  </a:lnTo>
                  <a:lnTo>
                    <a:pt x="1710940" y="575917"/>
                  </a:lnTo>
                  <a:lnTo>
                    <a:pt x="1723749" y="534651"/>
                  </a:lnTo>
                  <a:lnTo>
                    <a:pt x="1728215" y="490347"/>
                  </a:lnTo>
                  <a:lnTo>
                    <a:pt x="1728215" y="219837"/>
                  </a:lnTo>
                  <a:lnTo>
                    <a:pt x="1723749" y="175532"/>
                  </a:lnTo>
                  <a:lnTo>
                    <a:pt x="1710940" y="134266"/>
                  </a:lnTo>
                  <a:lnTo>
                    <a:pt x="1690671" y="96924"/>
                  </a:lnTo>
                  <a:lnTo>
                    <a:pt x="1663827" y="64389"/>
                  </a:lnTo>
                  <a:lnTo>
                    <a:pt x="1631291" y="37544"/>
                  </a:lnTo>
                  <a:lnTo>
                    <a:pt x="1593949" y="17275"/>
                  </a:lnTo>
                  <a:lnTo>
                    <a:pt x="1552683" y="4466"/>
                  </a:lnTo>
                  <a:lnTo>
                    <a:pt x="1508378" y="0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3229" y="1420495"/>
            <a:ext cx="2086065" cy="16472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0"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 smtClean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3200" b="1" spc="-2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200" dirty="0">
              <a:latin typeface="Arial"/>
              <a:cs typeface="Arial"/>
            </a:endParaRPr>
          </a:p>
          <a:p>
            <a:pPr marL="12700" algn="ctr">
              <a:lnSpc>
                <a:spcPts val="2865"/>
              </a:lnSpc>
              <a:spcBef>
                <a:spcPts val="2245"/>
              </a:spcBef>
            </a:pPr>
            <a:r>
              <a:rPr sz="2400" b="1" spc="-25" dirty="0">
                <a:solidFill>
                  <a:srgbClr val="256F9F"/>
                </a:solidFill>
                <a:latin typeface="Arial"/>
                <a:cs typeface="Arial"/>
              </a:rPr>
              <a:t>Доходы</a:t>
            </a:r>
            <a:endParaRPr sz="2400" dirty="0">
              <a:latin typeface="Arial"/>
              <a:cs typeface="Arial"/>
            </a:endParaRPr>
          </a:p>
          <a:p>
            <a:pPr marL="102235">
              <a:lnSpc>
                <a:spcPts val="3825"/>
              </a:lnSpc>
            </a:pPr>
            <a:r>
              <a:rPr lang="ru-RU" sz="2800" b="1" dirty="0" smtClean="0">
                <a:solidFill>
                  <a:srgbClr val="256F9F"/>
                </a:solidFill>
                <a:latin typeface="Arial"/>
                <a:cs typeface="Arial"/>
              </a:rPr>
              <a:t>2 783 939,8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89419" y="5841898"/>
            <a:ext cx="4572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178</a:t>
            </a:r>
            <a:endParaRPr sz="1400" dirty="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304000" y="1260181"/>
            <a:ext cx="1294130" cy="506730"/>
            <a:chOff x="3304000" y="1260181"/>
            <a:chExt cx="1294130" cy="506730"/>
          </a:xfrm>
        </p:grpSpPr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04000" y="1260181"/>
              <a:ext cx="1293939" cy="4771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2132" y="1278623"/>
              <a:ext cx="1216164" cy="48769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354324" y="1290828"/>
              <a:ext cx="1198245" cy="373380"/>
            </a:xfrm>
            <a:custGeom>
              <a:avLst/>
              <a:gdLst/>
              <a:ahLst/>
              <a:cxnLst/>
              <a:rect l="l" t="t" r="r" b="b"/>
              <a:pathLst>
                <a:path w="1198245" h="373380">
                  <a:moveTo>
                    <a:pt x="1082293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70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80"/>
                  </a:lnTo>
                  <a:lnTo>
                    <a:pt x="1082293" y="373380"/>
                  </a:lnTo>
                  <a:lnTo>
                    <a:pt x="1127301" y="364305"/>
                  </a:lnTo>
                  <a:lnTo>
                    <a:pt x="1164034" y="339550"/>
                  </a:lnTo>
                  <a:lnTo>
                    <a:pt x="1188789" y="302817"/>
                  </a:lnTo>
                  <a:lnTo>
                    <a:pt x="1197864" y="257810"/>
                  </a:lnTo>
                  <a:lnTo>
                    <a:pt x="1197864" y="115570"/>
                  </a:lnTo>
                  <a:lnTo>
                    <a:pt x="1188789" y="70562"/>
                  </a:lnTo>
                  <a:lnTo>
                    <a:pt x="1164034" y="33829"/>
                  </a:lnTo>
                  <a:lnTo>
                    <a:pt x="1127301" y="9074"/>
                  </a:lnTo>
                  <a:lnTo>
                    <a:pt x="10822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495802" y="1352803"/>
            <a:ext cx="9137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3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867590" y="1267801"/>
            <a:ext cx="1252855" cy="506730"/>
            <a:chOff x="4867590" y="1267801"/>
            <a:chExt cx="1252855" cy="506730"/>
          </a:xfrm>
        </p:grpSpPr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7590" y="1267801"/>
              <a:ext cx="1252858" cy="4771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85944" y="1286243"/>
              <a:ext cx="1216164" cy="48769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17948" y="1298448"/>
              <a:ext cx="1156970" cy="373380"/>
            </a:xfrm>
            <a:custGeom>
              <a:avLst/>
              <a:gdLst/>
              <a:ahLst/>
              <a:cxnLst/>
              <a:rect l="l" t="t" r="r" b="b"/>
              <a:pathLst>
                <a:path w="1156970" h="373380">
                  <a:moveTo>
                    <a:pt x="1041146" y="0"/>
                  </a:moveTo>
                  <a:lnTo>
                    <a:pt x="115569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69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69" y="373379"/>
                  </a:lnTo>
                  <a:lnTo>
                    <a:pt x="1041146" y="373379"/>
                  </a:lnTo>
                  <a:lnTo>
                    <a:pt x="1086153" y="364305"/>
                  </a:lnTo>
                  <a:lnTo>
                    <a:pt x="1122886" y="339550"/>
                  </a:lnTo>
                  <a:lnTo>
                    <a:pt x="1147641" y="302817"/>
                  </a:lnTo>
                  <a:lnTo>
                    <a:pt x="1156715" y="257810"/>
                  </a:lnTo>
                  <a:lnTo>
                    <a:pt x="1156715" y="115569"/>
                  </a:lnTo>
                  <a:lnTo>
                    <a:pt x="1147641" y="70562"/>
                  </a:lnTo>
                  <a:lnTo>
                    <a:pt x="1122886" y="33829"/>
                  </a:lnTo>
                  <a:lnTo>
                    <a:pt x="1086153" y="9074"/>
                  </a:lnTo>
                  <a:lnTo>
                    <a:pt x="10411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39614" y="1360424"/>
            <a:ext cx="9137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4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289526" y="1260181"/>
            <a:ext cx="1296035" cy="506730"/>
            <a:chOff x="6289526" y="1260181"/>
            <a:chExt cx="1296035" cy="506730"/>
          </a:xfrm>
        </p:grpSpPr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89526" y="1260181"/>
              <a:ext cx="1295442" cy="47717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3556" y="1278623"/>
              <a:ext cx="1168895" cy="48769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339840" y="1290828"/>
              <a:ext cx="1199515" cy="373380"/>
            </a:xfrm>
            <a:custGeom>
              <a:avLst/>
              <a:gdLst/>
              <a:ahLst/>
              <a:cxnLst/>
              <a:rect l="l" t="t" r="r" b="b"/>
              <a:pathLst>
                <a:path w="1199515" h="373380">
                  <a:moveTo>
                    <a:pt x="1083817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70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80"/>
                  </a:lnTo>
                  <a:lnTo>
                    <a:pt x="1083817" y="373380"/>
                  </a:lnTo>
                  <a:lnTo>
                    <a:pt x="1128825" y="364305"/>
                  </a:lnTo>
                  <a:lnTo>
                    <a:pt x="1165558" y="339550"/>
                  </a:lnTo>
                  <a:lnTo>
                    <a:pt x="1190313" y="302817"/>
                  </a:lnTo>
                  <a:lnTo>
                    <a:pt x="1199388" y="257810"/>
                  </a:lnTo>
                  <a:lnTo>
                    <a:pt x="1199388" y="115570"/>
                  </a:lnTo>
                  <a:lnTo>
                    <a:pt x="1190313" y="70562"/>
                  </a:lnTo>
                  <a:lnTo>
                    <a:pt x="1165558" y="33829"/>
                  </a:lnTo>
                  <a:lnTo>
                    <a:pt x="1128825" y="9074"/>
                  </a:lnTo>
                  <a:lnTo>
                    <a:pt x="10838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6507226" y="1352803"/>
            <a:ext cx="86677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5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план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7758672" y="1267801"/>
            <a:ext cx="1251585" cy="506730"/>
            <a:chOff x="7758672" y="1267801"/>
            <a:chExt cx="1251585" cy="506730"/>
          </a:xfrm>
        </p:grpSpPr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58672" y="1267801"/>
              <a:ext cx="1251213" cy="47717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75447" y="1286243"/>
              <a:ext cx="1216164" cy="48769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7808975" y="1298448"/>
              <a:ext cx="1155700" cy="373380"/>
            </a:xfrm>
            <a:custGeom>
              <a:avLst/>
              <a:gdLst/>
              <a:ahLst/>
              <a:cxnLst/>
              <a:rect l="l" t="t" r="r" b="b"/>
              <a:pathLst>
                <a:path w="1155700" h="373380">
                  <a:moveTo>
                    <a:pt x="1039622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69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79"/>
                  </a:lnTo>
                  <a:lnTo>
                    <a:pt x="1039622" y="373379"/>
                  </a:lnTo>
                  <a:lnTo>
                    <a:pt x="1084576" y="364305"/>
                  </a:lnTo>
                  <a:lnTo>
                    <a:pt x="1121314" y="339550"/>
                  </a:lnTo>
                  <a:lnTo>
                    <a:pt x="1146099" y="302817"/>
                  </a:lnTo>
                  <a:lnTo>
                    <a:pt x="1155192" y="257810"/>
                  </a:lnTo>
                  <a:lnTo>
                    <a:pt x="1155192" y="115569"/>
                  </a:lnTo>
                  <a:lnTo>
                    <a:pt x="1146099" y="70562"/>
                  </a:lnTo>
                  <a:lnTo>
                    <a:pt x="1121314" y="33829"/>
                  </a:lnTo>
                  <a:lnTo>
                    <a:pt x="1084576" y="9074"/>
                  </a:lnTo>
                  <a:lnTo>
                    <a:pt x="1039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930388" y="1360424"/>
            <a:ext cx="9137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5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64" name="Диаграмма 63"/>
          <p:cNvGraphicFramePr/>
          <p:nvPr>
            <p:extLst>
              <p:ext uri="{D42A27DB-BD31-4B8C-83A1-F6EECF244321}">
                <p14:modId xmlns:p14="http://schemas.microsoft.com/office/powerpoint/2010/main" val="2254209923"/>
              </p:ext>
            </p:extLst>
          </p:nvPr>
        </p:nvGraphicFramePr>
        <p:xfrm>
          <a:off x="3248464" y="1739264"/>
          <a:ext cx="7267136" cy="1374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5" name="Диаграмма 64"/>
          <p:cNvGraphicFramePr/>
          <p:nvPr>
            <p:extLst>
              <p:ext uri="{D42A27DB-BD31-4B8C-83A1-F6EECF244321}">
                <p14:modId xmlns:p14="http://schemas.microsoft.com/office/powerpoint/2010/main" val="2314519251"/>
              </p:ext>
            </p:extLst>
          </p:nvPr>
        </p:nvGraphicFramePr>
        <p:xfrm>
          <a:off x="3211453" y="3223496"/>
          <a:ext cx="7227948" cy="1556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cxnSp>
        <p:nvCxnSpPr>
          <p:cNvPr id="67" name="Прямая соединительная линия 66"/>
          <p:cNvCxnSpPr/>
          <p:nvPr/>
        </p:nvCxnSpPr>
        <p:spPr>
          <a:xfrm flipV="1">
            <a:off x="3099816" y="3082834"/>
            <a:ext cx="5887430" cy="30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3099816" y="4737608"/>
            <a:ext cx="5910069" cy="18388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Диаграмма 71"/>
          <p:cNvGraphicFramePr/>
          <p:nvPr>
            <p:extLst>
              <p:ext uri="{D42A27DB-BD31-4B8C-83A1-F6EECF244321}">
                <p14:modId xmlns:p14="http://schemas.microsoft.com/office/powerpoint/2010/main" val="3112011997"/>
              </p:ext>
            </p:extLst>
          </p:nvPr>
        </p:nvGraphicFramePr>
        <p:xfrm>
          <a:off x="3099816" y="5073636"/>
          <a:ext cx="7415784" cy="1513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1890" y="105234"/>
            <a:ext cx="86079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sz="18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</a:t>
            </a:r>
            <a:r>
              <a:rPr sz="18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1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8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муниципальных образований </a:t>
            </a:r>
            <a:r>
              <a:rPr lang="ru-RU" sz="1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sz="18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r>
              <a:rPr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z="1800" b="1"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8956" y="1182608"/>
            <a:ext cx="2080895" cy="5299075"/>
            <a:chOff x="348956" y="1182608"/>
            <a:chExt cx="2080895" cy="52990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956" y="1182608"/>
              <a:ext cx="2080338" cy="52989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6051" y="1280160"/>
              <a:ext cx="1950720" cy="5099685"/>
            </a:xfrm>
            <a:custGeom>
              <a:avLst/>
              <a:gdLst/>
              <a:ahLst/>
              <a:cxnLst/>
              <a:rect l="l" t="t" r="r" b="b"/>
              <a:pathLst>
                <a:path w="1950720" h="5099685">
                  <a:moveTo>
                    <a:pt x="1698752" y="0"/>
                  </a:moveTo>
                  <a:lnTo>
                    <a:pt x="251917" y="0"/>
                  </a:lnTo>
                  <a:lnTo>
                    <a:pt x="206635" y="4058"/>
                  </a:lnTo>
                  <a:lnTo>
                    <a:pt x="164015" y="15759"/>
                  </a:lnTo>
                  <a:lnTo>
                    <a:pt x="124770" y="34393"/>
                  </a:lnTo>
                  <a:lnTo>
                    <a:pt x="89610" y="59248"/>
                  </a:lnTo>
                  <a:lnTo>
                    <a:pt x="59248" y="89614"/>
                  </a:lnTo>
                  <a:lnTo>
                    <a:pt x="34394" y="124779"/>
                  </a:lnTo>
                  <a:lnTo>
                    <a:pt x="15760" y="164034"/>
                  </a:lnTo>
                  <a:lnTo>
                    <a:pt x="4058" y="206667"/>
                  </a:lnTo>
                  <a:lnTo>
                    <a:pt x="0" y="251967"/>
                  </a:lnTo>
                  <a:lnTo>
                    <a:pt x="0" y="4847386"/>
                  </a:lnTo>
                  <a:lnTo>
                    <a:pt x="4058" y="4892668"/>
                  </a:lnTo>
                  <a:lnTo>
                    <a:pt x="15760" y="4935288"/>
                  </a:lnTo>
                  <a:lnTo>
                    <a:pt x="34394" y="4974533"/>
                  </a:lnTo>
                  <a:lnTo>
                    <a:pt x="59248" y="5009693"/>
                  </a:lnTo>
                  <a:lnTo>
                    <a:pt x="89610" y="5040055"/>
                  </a:lnTo>
                  <a:lnTo>
                    <a:pt x="124770" y="5064909"/>
                  </a:lnTo>
                  <a:lnTo>
                    <a:pt x="164015" y="5083543"/>
                  </a:lnTo>
                  <a:lnTo>
                    <a:pt x="206635" y="5095245"/>
                  </a:lnTo>
                  <a:lnTo>
                    <a:pt x="251917" y="5099304"/>
                  </a:lnTo>
                  <a:lnTo>
                    <a:pt x="1698752" y="5099304"/>
                  </a:lnTo>
                  <a:lnTo>
                    <a:pt x="1744052" y="5095245"/>
                  </a:lnTo>
                  <a:lnTo>
                    <a:pt x="1786685" y="5083543"/>
                  </a:lnTo>
                  <a:lnTo>
                    <a:pt x="1825940" y="5064909"/>
                  </a:lnTo>
                  <a:lnTo>
                    <a:pt x="1861105" y="5040055"/>
                  </a:lnTo>
                  <a:lnTo>
                    <a:pt x="1891471" y="5009693"/>
                  </a:lnTo>
                  <a:lnTo>
                    <a:pt x="1916326" y="4974533"/>
                  </a:lnTo>
                  <a:lnTo>
                    <a:pt x="1934960" y="4935288"/>
                  </a:lnTo>
                  <a:lnTo>
                    <a:pt x="1946661" y="4892668"/>
                  </a:lnTo>
                  <a:lnTo>
                    <a:pt x="1950720" y="4847386"/>
                  </a:lnTo>
                  <a:lnTo>
                    <a:pt x="1950720" y="251967"/>
                  </a:lnTo>
                  <a:lnTo>
                    <a:pt x="1946661" y="206667"/>
                  </a:lnTo>
                  <a:lnTo>
                    <a:pt x="1934960" y="164034"/>
                  </a:lnTo>
                  <a:lnTo>
                    <a:pt x="1916326" y="124779"/>
                  </a:lnTo>
                  <a:lnTo>
                    <a:pt x="1891471" y="89614"/>
                  </a:lnTo>
                  <a:lnTo>
                    <a:pt x="1861105" y="59248"/>
                  </a:lnTo>
                  <a:lnTo>
                    <a:pt x="1825940" y="34393"/>
                  </a:lnTo>
                  <a:lnTo>
                    <a:pt x="1786685" y="15759"/>
                  </a:lnTo>
                  <a:lnTo>
                    <a:pt x="1744052" y="4058"/>
                  </a:lnTo>
                  <a:lnTo>
                    <a:pt x="169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7168" y="3584575"/>
            <a:ext cx="2099603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6E5D75"/>
                </a:solidFill>
                <a:latin typeface="Arial"/>
                <a:cs typeface="Arial"/>
              </a:rPr>
              <a:t>Расходы</a:t>
            </a:r>
            <a:endParaRPr sz="2400" dirty="0">
              <a:latin typeface="Arial"/>
              <a:cs typeface="Arial"/>
            </a:endParaRPr>
          </a:p>
          <a:p>
            <a:pPr marL="169545">
              <a:lnSpc>
                <a:spcPct val="100000"/>
              </a:lnSpc>
              <a:spcBef>
                <a:spcPts val="65"/>
              </a:spcBef>
            </a:pPr>
            <a:r>
              <a:rPr lang="ru-RU" sz="2800" b="1" dirty="0" smtClean="0">
                <a:solidFill>
                  <a:srgbClr val="6E5D75"/>
                </a:solidFill>
                <a:latin typeface="Arial"/>
                <a:cs typeface="Arial"/>
              </a:rPr>
              <a:t> 833 899,6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5985" y="4938141"/>
            <a:ext cx="159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 smtClean="0">
                <a:solidFill>
                  <a:srgbClr val="435E69"/>
                </a:solidFill>
                <a:latin typeface="Arial"/>
                <a:cs typeface="Arial"/>
              </a:rPr>
              <a:t>Дефицит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0371" y="5386467"/>
            <a:ext cx="163001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25" dirty="0" smtClean="0">
                <a:solidFill>
                  <a:srgbClr val="435E69"/>
                </a:solidFill>
                <a:latin typeface="Arial"/>
                <a:cs typeface="Arial"/>
              </a:rPr>
              <a:t> -122,2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37387" y="1283220"/>
            <a:ext cx="1842770" cy="967740"/>
            <a:chOff x="437387" y="1283220"/>
            <a:chExt cx="1842770" cy="96774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387" y="1293850"/>
              <a:ext cx="1842516" cy="8229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551" y="1283220"/>
              <a:ext cx="1504188" cy="9677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96823" y="1333500"/>
              <a:ext cx="1728470" cy="710565"/>
            </a:xfrm>
            <a:custGeom>
              <a:avLst/>
              <a:gdLst/>
              <a:ahLst/>
              <a:cxnLst/>
              <a:rect l="l" t="t" r="r" b="b"/>
              <a:pathLst>
                <a:path w="1728470" h="710564">
                  <a:moveTo>
                    <a:pt x="1508378" y="0"/>
                  </a:moveTo>
                  <a:lnTo>
                    <a:pt x="219862" y="0"/>
                  </a:lnTo>
                  <a:lnTo>
                    <a:pt x="175553" y="4466"/>
                  </a:lnTo>
                  <a:lnTo>
                    <a:pt x="134282" y="17275"/>
                  </a:lnTo>
                  <a:lnTo>
                    <a:pt x="96936" y="37544"/>
                  </a:lnTo>
                  <a:lnTo>
                    <a:pt x="64396" y="64388"/>
                  </a:lnTo>
                  <a:lnTo>
                    <a:pt x="37549" y="96924"/>
                  </a:lnTo>
                  <a:lnTo>
                    <a:pt x="17278" y="134266"/>
                  </a:lnTo>
                  <a:lnTo>
                    <a:pt x="4466" y="175532"/>
                  </a:lnTo>
                  <a:lnTo>
                    <a:pt x="0" y="219837"/>
                  </a:lnTo>
                  <a:lnTo>
                    <a:pt x="0" y="490347"/>
                  </a:lnTo>
                  <a:lnTo>
                    <a:pt x="4466" y="534651"/>
                  </a:lnTo>
                  <a:lnTo>
                    <a:pt x="17278" y="575917"/>
                  </a:lnTo>
                  <a:lnTo>
                    <a:pt x="37549" y="613259"/>
                  </a:lnTo>
                  <a:lnTo>
                    <a:pt x="64396" y="645794"/>
                  </a:lnTo>
                  <a:lnTo>
                    <a:pt x="96936" y="672639"/>
                  </a:lnTo>
                  <a:lnTo>
                    <a:pt x="134282" y="692908"/>
                  </a:lnTo>
                  <a:lnTo>
                    <a:pt x="175553" y="705717"/>
                  </a:lnTo>
                  <a:lnTo>
                    <a:pt x="219862" y="710184"/>
                  </a:lnTo>
                  <a:lnTo>
                    <a:pt x="1508378" y="710184"/>
                  </a:lnTo>
                  <a:lnTo>
                    <a:pt x="1552683" y="705717"/>
                  </a:lnTo>
                  <a:lnTo>
                    <a:pt x="1593949" y="692908"/>
                  </a:lnTo>
                  <a:lnTo>
                    <a:pt x="1631291" y="672639"/>
                  </a:lnTo>
                  <a:lnTo>
                    <a:pt x="1663827" y="645795"/>
                  </a:lnTo>
                  <a:lnTo>
                    <a:pt x="1690671" y="613259"/>
                  </a:lnTo>
                  <a:lnTo>
                    <a:pt x="1710940" y="575917"/>
                  </a:lnTo>
                  <a:lnTo>
                    <a:pt x="1723749" y="534651"/>
                  </a:lnTo>
                  <a:lnTo>
                    <a:pt x="1728215" y="490347"/>
                  </a:lnTo>
                  <a:lnTo>
                    <a:pt x="1728215" y="219837"/>
                  </a:lnTo>
                  <a:lnTo>
                    <a:pt x="1723749" y="175532"/>
                  </a:lnTo>
                  <a:lnTo>
                    <a:pt x="1710940" y="134266"/>
                  </a:lnTo>
                  <a:lnTo>
                    <a:pt x="1690671" y="96924"/>
                  </a:lnTo>
                  <a:lnTo>
                    <a:pt x="1663827" y="64389"/>
                  </a:lnTo>
                  <a:lnTo>
                    <a:pt x="1631291" y="37544"/>
                  </a:lnTo>
                  <a:lnTo>
                    <a:pt x="1593949" y="17275"/>
                  </a:lnTo>
                  <a:lnTo>
                    <a:pt x="1552683" y="4466"/>
                  </a:lnTo>
                  <a:lnTo>
                    <a:pt x="1508378" y="0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3229" y="1420495"/>
            <a:ext cx="2086065" cy="16472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0"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 smtClean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3200" b="1" spc="-2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200" dirty="0">
              <a:latin typeface="Arial"/>
              <a:cs typeface="Arial"/>
            </a:endParaRPr>
          </a:p>
          <a:p>
            <a:pPr marL="12700" algn="ctr">
              <a:lnSpc>
                <a:spcPts val="2865"/>
              </a:lnSpc>
              <a:spcBef>
                <a:spcPts val="2245"/>
              </a:spcBef>
            </a:pPr>
            <a:r>
              <a:rPr sz="2400" b="1" spc="-25" dirty="0">
                <a:solidFill>
                  <a:srgbClr val="256F9F"/>
                </a:solidFill>
                <a:latin typeface="Arial"/>
                <a:cs typeface="Arial"/>
              </a:rPr>
              <a:t>Доходы</a:t>
            </a:r>
            <a:endParaRPr sz="2400" dirty="0">
              <a:latin typeface="Arial"/>
              <a:cs typeface="Arial"/>
            </a:endParaRPr>
          </a:p>
          <a:p>
            <a:pPr marL="102235">
              <a:lnSpc>
                <a:spcPts val="3825"/>
              </a:lnSpc>
            </a:pPr>
            <a:r>
              <a:rPr lang="ru-RU" sz="2800" b="1" dirty="0" smtClean="0">
                <a:solidFill>
                  <a:srgbClr val="256F9F"/>
                </a:solidFill>
                <a:latin typeface="Arial"/>
                <a:cs typeface="Arial"/>
              </a:rPr>
              <a:t> 833 777,4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89419" y="5841898"/>
            <a:ext cx="4572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1400" spc="-25" dirty="0">
                <a:solidFill>
                  <a:srgbClr val="FFFFFF"/>
                </a:solidFill>
                <a:latin typeface="Arial MT"/>
                <a:cs typeface="Arial MT"/>
              </a:rPr>
              <a:t>178</a:t>
            </a:r>
            <a:endParaRPr sz="1400" dirty="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304000" y="1260181"/>
            <a:ext cx="1294130" cy="506730"/>
            <a:chOff x="3304000" y="1260181"/>
            <a:chExt cx="1294130" cy="506730"/>
          </a:xfrm>
        </p:grpSpPr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04000" y="1260181"/>
              <a:ext cx="1293939" cy="4771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42132" y="1278623"/>
              <a:ext cx="1216164" cy="48769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354324" y="1290828"/>
              <a:ext cx="1198245" cy="373380"/>
            </a:xfrm>
            <a:custGeom>
              <a:avLst/>
              <a:gdLst/>
              <a:ahLst/>
              <a:cxnLst/>
              <a:rect l="l" t="t" r="r" b="b"/>
              <a:pathLst>
                <a:path w="1198245" h="373380">
                  <a:moveTo>
                    <a:pt x="1082293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70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80"/>
                  </a:lnTo>
                  <a:lnTo>
                    <a:pt x="1082293" y="373380"/>
                  </a:lnTo>
                  <a:lnTo>
                    <a:pt x="1127301" y="364305"/>
                  </a:lnTo>
                  <a:lnTo>
                    <a:pt x="1164034" y="339550"/>
                  </a:lnTo>
                  <a:lnTo>
                    <a:pt x="1188789" y="302817"/>
                  </a:lnTo>
                  <a:lnTo>
                    <a:pt x="1197864" y="257810"/>
                  </a:lnTo>
                  <a:lnTo>
                    <a:pt x="1197864" y="115570"/>
                  </a:lnTo>
                  <a:lnTo>
                    <a:pt x="1188789" y="70562"/>
                  </a:lnTo>
                  <a:lnTo>
                    <a:pt x="1164034" y="33829"/>
                  </a:lnTo>
                  <a:lnTo>
                    <a:pt x="1127301" y="9074"/>
                  </a:lnTo>
                  <a:lnTo>
                    <a:pt x="10822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495802" y="1352803"/>
            <a:ext cx="9137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3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867590" y="1267801"/>
            <a:ext cx="1252855" cy="506730"/>
            <a:chOff x="4867590" y="1267801"/>
            <a:chExt cx="1252855" cy="506730"/>
          </a:xfrm>
        </p:grpSpPr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7590" y="1267801"/>
              <a:ext cx="1252858" cy="4771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85944" y="1286243"/>
              <a:ext cx="1216164" cy="48769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17948" y="1298448"/>
              <a:ext cx="1156970" cy="373380"/>
            </a:xfrm>
            <a:custGeom>
              <a:avLst/>
              <a:gdLst/>
              <a:ahLst/>
              <a:cxnLst/>
              <a:rect l="l" t="t" r="r" b="b"/>
              <a:pathLst>
                <a:path w="1156970" h="373380">
                  <a:moveTo>
                    <a:pt x="1041146" y="0"/>
                  </a:moveTo>
                  <a:lnTo>
                    <a:pt x="115569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69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69" y="373379"/>
                  </a:lnTo>
                  <a:lnTo>
                    <a:pt x="1041146" y="373379"/>
                  </a:lnTo>
                  <a:lnTo>
                    <a:pt x="1086153" y="364305"/>
                  </a:lnTo>
                  <a:lnTo>
                    <a:pt x="1122886" y="339550"/>
                  </a:lnTo>
                  <a:lnTo>
                    <a:pt x="1147641" y="302817"/>
                  </a:lnTo>
                  <a:lnTo>
                    <a:pt x="1156715" y="257810"/>
                  </a:lnTo>
                  <a:lnTo>
                    <a:pt x="1156715" y="115569"/>
                  </a:lnTo>
                  <a:lnTo>
                    <a:pt x="1147641" y="70562"/>
                  </a:lnTo>
                  <a:lnTo>
                    <a:pt x="1122886" y="33829"/>
                  </a:lnTo>
                  <a:lnTo>
                    <a:pt x="1086153" y="9074"/>
                  </a:lnTo>
                  <a:lnTo>
                    <a:pt x="10411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39614" y="1360424"/>
            <a:ext cx="9137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4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289526" y="1260181"/>
            <a:ext cx="1296035" cy="506730"/>
            <a:chOff x="6289526" y="1260181"/>
            <a:chExt cx="1296035" cy="506730"/>
          </a:xfrm>
        </p:grpSpPr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89526" y="1260181"/>
              <a:ext cx="1295442" cy="47717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3556" y="1278623"/>
              <a:ext cx="1168895" cy="48769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339840" y="1290828"/>
              <a:ext cx="1199515" cy="373380"/>
            </a:xfrm>
            <a:custGeom>
              <a:avLst/>
              <a:gdLst/>
              <a:ahLst/>
              <a:cxnLst/>
              <a:rect l="l" t="t" r="r" b="b"/>
              <a:pathLst>
                <a:path w="1199515" h="373380">
                  <a:moveTo>
                    <a:pt x="1083817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70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80"/>
                  </a:lnTo>
                  <a:lnTo>
                    <a:pt x="1083817" y="373380"/>
                  </a:lnTo>
                  <a:lnTo>
                    <a:pt x="1128825" y="364305"/>
                  </a:lnTo>
                  <a:lnTo>
                    <a:pt x="1165558" y="339550"/>
                  </a:lnTo>
                  <a:lnTo>
                    <a:pt x="1190313" y="302817"/>
                  </a:lnTo>
                  <a:lnTo>
                    <a:pt x="1199388" y="257810"/>
                  </a:lnTo>
                  <a:lnTo>
                    <a:pt x="1199388" y="115570"/>
                  </a:lnTo>
                  <a:lnTo>
                    <a:pt x="1190313" y="70562"/>
                  </a:lnTo>
                  <a:lnTo>
                    <a:pt x="1165558" y="33829"/>
                  </a:lnTo>
                  <a:lnTo>
                    <a:pt x="1128825" y="9074"/>
                  </a:lnTo>
                  <a:lnTo>
                    <a:pt x="10838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6507226" y="1352803"/>
            <a:ext cx="86677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5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план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7758672" y="1267801"/>
            <a:ext cx="1251585" cy="506730"/>
            <a:chOff x="7758672" y="1267801"/>
            <a:chExt cx="1251585" cy="506730"/>
          </a:xfrm>
        </p:grpSpPr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58672" y="1267801"/>
              <a:ext cx="1251213" cy="47717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75447" y="1286243"/>
              <a:ext cx="1216164" cy="48769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7808975" y="1298448"/>
              <a:ext cx="1155700" cy="373380"/>
            </a:xfrm>
            <a:custGeom>
              <a:avLst/>
              <a:gdLst/>
              <a:ahLst/>
              <a:cxnLst/>
              <a:rect l="l" t="t" r="r" b="b"/>
              <a:pathLst>
                <a:path w="1155700" h="373380">
                  <a:moveTo>
                    <a:pt x="1039622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69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79"/>
                  </a:lnTo>
                  <a:lnTo>
                    <a:pt x="1039622" y="373379"/>
                  </a:lnTo>
                  <a:lnTo>
                    <a:pt x="1084576" y="364305"/>
                  </a:lnTo>
                  <a:lnTo>
                    <a:pt x="1121314" y="339550"/>
                  </a:lnTo>
                  <a:lnTo>
                    <a:pt x="1146099" y="302817"/>
                  </a:lnTo>
                  <a:lnTo>
                    <a:pt x="1155192" y="257810"/>
                  </a:lnTo>
                  <a:lnTo>
                    <a:pt x="1155192" y="115569"/>
                  </a:lnTo>
                  <a:lnTo>
                    <a:pt x="1146099" y="70562"/>
                  </a:lnTo>
                  <a:lnTo>
                    <a:pt x="1121314" y="33829"/>
                  </a:lnTo>
                  <a:lnTo>
                    <a:pt x="1084576" y="9074"/>
                  </a:lnTo>
                  <a:lnTo>
                    <a:pt x="1039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930388" y="1360424"/>
            <a:ext cx="91376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 smtClean="0">
                <a:latin typeface="Microsoft Sans Serif"/>
                <a:cs typeface="Microsoft Sans Serif"/>
              </a:rPr>
              <a:t>202</a:t>
            </a:r>
            <a:r>
              <a:rPr lang="ru-RU" sz="1400" dirty="0" smtClean="0">
                <a:latin typeface="Microsoft Sans Serif"/>
                <a:cs typeface="Microsoft Sans Serif"/>
              </a:rPr>
              <a:t>5</a:t>
            </a:r>
            <a:r>
              <a:rPr sz="1400" spc="-20" dirty="0" smtClean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64" name="Диаграмма 63"/>
          <p:cNvGraphicFramePr/>
          <p:nvPr>
            <p:extLst>
              <p:ext uri="{D42A27DB-BD31-4B8C-83A1-F6EECF244321}">
                <p14:modId xmlns:p14="http://schemas.microsoft.com/office/powerpoint/2010/main" val="2899166757"/>
              </p:ext>
            </p:extLst>
          </p:nvPr>
        </p:nvGraphicFramePr>
        <p:xfrm>
          <a:off x="3248464" y="1739264"/>
          <a:ext cx="7267136" cy="1374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5" name="Диаграмма 64"/>
          <p:cNvGraphicFramePr/>
          <p:nvPr>
            <p:extLst>
              <p:ext uri="{D42A27DB-BD31-4B8C-83A1-F6EECF244321}">
                <p14:modId xmlns:p14="http://schemas.microsoft.com/office/powerpoint/2010/main" val="3399735462"/>
              </p:ext>
            </p:extLst>
          </p:nvPr>
        </p:nvGraphicFramePr>
        <p:xfrm>
          <a:off x="3211453" y="3223496"/>
          <a:ext cx="7227948" cy="1556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cxnSp>
        <p:nvCxnSpPr>
          <p:cNvPr id="67" name="Прямая соединительная линия 66"/>
          <p:cNvCxnSpPr/>
          <p:nvPr/>
        </p:nvCxnSpPr>
        <p:spPr>
          <a:xfrm flipV="1">
            <a:off x="3099816" y="3082834"/>
            <a:ext cx="5887430" cy="30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3099816" y="4737608"/>
            <a:ext cx="5910069" cy="18388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Диаграмма 71"/>
          <p:cNvGraphicFramePr/>
          <p:nvPr>
            <p:extLst>
              <p:ext uri="{D42A27DB-BD31-4B8C-83A1-F6EECF244321}">
                <p14:modId xmlns:p14="http://schemas.microsoft.com/office/powerpoint/2010/main" val="3715183162"/>
              </p:ext>
            </p:extLst>
          </p:nvPr>
        </p:nvGraphicFramePr>
        <p:xfrm>
          <a:off x="3099816" y="5073636"/>
          <a:ext cx="7415784" cy="1513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325870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1" y="251644"/>
            <a:ext cx="8053671" cy="50292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Доходы консолидированного бюджета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Заларинского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района 202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годы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(без учета внутренних оборотов)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44028102"/>
              </p:ext>
            </p:extLst>
          </p:nvPr>
        </p:nvGraphicFramePr>
        <p:xfrm>
          <a:off x="474847" y="1449204"/>
          <a:ext cx="4584032" cy="392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690390112"/>
              </p:ext>
            </p:extLst>
          </p:nvPr>
        </p:nvGraphicFramePr>
        <p:xfrm>
          <a:off x="4045743" y="1292279"/>
          <a:ext cx="5715000" cy="2221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3810000" y="3733801"/>
          <a:ext cx="6096000" cy="2917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5059933"/>
            <a:ext cx="37394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3 882 902 тыс. руб.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2 861 081 тыс. руб.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2 981 695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  <a:p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77978" y="864466"/>
            <a:ext cx="4850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безвозмездных поступлений консолидированного бюджета за 2023-2025гг.</a:t>
            </a:r>
            <a:endParaRPr lang="ru-RU" sz="139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06255" y="6528613"/>
            <a:ext cx="175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solidFill>
                  <a:srgbClr val="888888"/>
                </a:solidFill>
                <a:latin typeface="Arial MT"/>
                <a:cs typeface="Arial MT"/>
              </a:rPr>
              <a:t>11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6987" y="286848"/>
            <a:ext cx="815050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</a:t>
            </a:r>
            <a:r>
              <a:rPr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</a:t>
            </a:r>
            <a:r>
              <a:rPr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«</a:t>
            </a:r>
            <a:r>
              <a:rPr lang="ru-RU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r>
              <a:rPr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spc="-6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</a:p>
        </p:txBody>
      </p:sp>
      <p:grpSp>
        <p:nvGrpSpPr>
          <p:cNvPr id="38" name="object 38"/>
          <p:cNvGrpSpPr/>
          <p:nvPr/>
        </p:nvGrpSpPr>
        <p:grpSpPr>
          <a:xfrm>
            <a:off x="8579694" y="1433017"/>
            <a:ext cx="1260433" cy="1492250"/>
            <a:chOff x="7501128" y="1854707"/>
            <a:chExt cx="867410" cy="1492250"/>
          </a:xfrm>
        </p:grpSpPr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5568" y="1891095"/>
              <a:ext cx="792967" cy="142059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1128" y="1854707"/>
              <a:ext cx="862596" cy="149199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574280" y="1933955"/>
              <a:ext cx="721360" cy="1338580"/>
            </a:xfrm>
            <a:custGeom>
              <a:avLst/>
              <a:gdLst/>
              <a:ahLst/>
              <a:cxnLst/>
              <a:rect l="l" t="t" r="r" b="b"/>
              <a:pathLst>
                <a:path w="721359" h="1338579">
                  <a:moveTo>
                    <a:pt x="658368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8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1275588"/>
                  </a:lnTo>
                  <a:lnTo>
                    <a:pt x="4905" y="1299924"/>
                  </a:lnTo>
                  <a:lnTo>
                    <a:pt x="18288" y="1319784"/>
                  </a:lnTo>
                  <a:lnTo>
                    <a:pt x="38147" y="1333166"/>
                  </a:lnTo>
                  <a:lnTo>
                    <a:pt x="62484" y="1338072"/>
                  </a:lnTo>
                  <a:lnTo>
                    <a:pt x="658368" y="1338072"/>
                  </a:lnTo>
                  <a:lnTo>
                    <a:pt x="682704" y="1333166"/>
                  </a:lnTo>
                  <a:lnTo>
                    <a:pt x="702564" y="1319784"/>
                  </a:lnTo>
                  <a:lnTo>
                    <a:pt x="715946" y="1299924"/>
                  </a:lnTo>
                  <a:lnTo>
                    <a:pt x="720851" y="1275588"/>
                  </a:lnTo>
                  <a:lnTo>
                    <a:pt x="720851" y="62484"/>
                  </a:lnTo>
                  <a:lnTo>
                    <a:pt x="715946" y="38147"/>
                  </a:lnTo>
                  <a:lnTo>
                    <a:pt x="702564" y="18288"/>
                  </a:lnTo>
                  <a:lnTo>
                    <a:pt x="682704" y="4905"/>
                  </a:lnTo>
                  <a:lnTo>
                    <a:pt x="658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474953" y="1821850"/>
            <a:ext cx="104680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 smtClean="0">
                <a:latin typeface="Arial MT"/>
                <a:cs typeface="Arial MT"/>
              </a:rPr>
              <a:t>2 783 939,9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488032" y="2817806"/>
            <a:ext cx="109156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 smtClean="0">
                <a:latin typeface="Arial MT"/>
                <a:cs typeface="Arial MT"/>
              </a:rPr>
              <a:t>2 818 383,6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579596" y="1686389"/>
            <a:ext cx="1230345" cy="10804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10" dirty="0" smtClean="0">
                <a:solidFill>
                  <a:srgbClr val="1F5E87"/>
                </a:solidFill>
                <a:latin typeface="Microsoft Sans Serif"/>
                <a:cs typeface="Microsoft Sans Serif"/>
              </a:rPr>
              <a:t>И</a:t>
            </a:r>
            <a:r>
              <a:rPr sz="1400" spc="-10" dirty="0" err="1" smtClean="0">
                <a:solidFill>
                  <a:srgbClr val="1F5E87"/>
                </a:solidFill>
                <a:latin typeface="Microsoft Sans Serif"/>
                <a:cs typeface="Microsoft Sans Serif"/>
              </a:rPr>
              <a:t>сполнение</a:t>
            </a:r>
            <a:r>
              <a:rPr lang="ru-RU" sz="1400" spc="-10" dirty="0" smtClean="0">
                <a:solidFill>
                  <a:srgbClr val="1F5E87"/>
                </a:solidFill>
                <a:latin typeface="Microsoft Sans Serif"/>
                <a:cs typeface="Microsoft Sans Serif"/>
              </a:rPr>
              <a:t> </a:t>
            </a:r>
          </a:p>
          <a:p>
            <a:pPr marR="6985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10" dirty="0" smtClean="0">
                <a:solidFill>
                  <a:srgbClr val="1F5E87"/>
                </a:solidFill>
                <a:latin typeface="Microsoft Sans Serif"/>
                <a:cs typeface="Microsoft Sans Serif"/>
              </a:rPr>
              <a:t>от плана 2025г.</a:t>
            </a:r>
            <a:endParaRPr sz="14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250"/>
              </a:spcBef>
            </a:pPr>
            <a:r>
              <a:rPr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9</a:t>
            </a:r>
            <a:r>
              <a:rPr lang="ru-RU"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8,8</a:t>
            </a:r>
            <a:r>
              <a:rPr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%</a:t>
            </a:r>
            <a:endParaRPr sz="2400" dirty="0">
              <a:latin typeface="Arial MT"/>
              <a:cs typeface="Arial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572767" y="4224146"/>
            <a:ext cx="1230345" cy="1493520"/>
            <a:chOff x="7530083" y="3776471"/>
            <a:chExt cx="867410" cy="1493520"/>
          </a:xfrm>
        </p:grpSpPr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3117" y="3814383"/>
              <a:ext cx="794242" cy="142059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0083" y="3776471"/>
              <a:ext cx="861072" cy="1493519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603235" y="3855719"/>
              <a:ext cx="719455" cy="1339850"/>
            </a:xfrm>
            <a:custGeom>
              <a:avLst/>
              <a:gdLst/>
              <a:ahLst/>
              <a:cxnLst/>
              <a:rect l="l" t="t" r="r" b="b"/>
              <a:pathLst>
                <a:path w="719454" h="1339850">
                  <a:moveTo>
                    <a:pt x="656971" y="0"/>
                  </a:moveTo>
                  <a:lnTo>
                    <a:pt x="62357" y="0"/>
                  </a:lnTo>
                  <a:lnTo>
                    <a:pt x="38094" y="4903"/>
                  </a:lnTo>
                  <a:lnTo>
                    <a:pt x="18272" y="18272"/>
                  </a:lnTo>
                  <a:lnTo>
                    <a:pt x="4903" y="38094"/>
                  </a:lnTo>
                  <a:lnTo>
                    <a:pt x="0" y="62356"/>
                  </a:lnTo>
                  <a:lnTo>
                    <a:pt x="0" y="1277238"/>
                  </a:lnTo>
                  <a:lnTo>
                    <a:pt x="4903" y="1301501"/>
                  </a:lnTo>
                  <a:lnTo>
                    <a:pt x="18272" y="1321323"/>
                  </a:lnTo>
                  <a:lnTo>
                    <a:pt x="38094" y="1334692"/>
                  </a:lnTo>
                  <a:lnTo>
                    <a:pt x="62357" y="1339595"/>
                  </a:lnTo>
                  <a:lnTo>
                    <a:pt x="656971" y="1339595"/>
                  </a:lnTo>
                  <a:lnTo>
                    <a:pt x="681233" y="1334692"/>
                  </a:lnTo>
                  <a:lnTo>
                    <a:pt x="701055" y="1321323"/>
                  </a:lnTo>
                  <a:lnTo>
                    <a:pt x="714424" y="1301501"/>
                  </a:lnTo>
                  <a:lnTo>
                    <a:pt x="719328" y="1277238"/>
                  </a:lnTo>
                  <a:lnTo>
                    <a:pt x="719328" y="62356"/>
                  </a:lnTo>
                  <a:lnTo>
                    <a:pt x="714424" y="38094"/>
                  </a:lnTo>
                  <a:lnTo>
                    <a:pt x="701055" y="18272"/>
                  </a:lnTo>
                  <a:lnTo>
                    <a:pt x="681233" y="4903"/>
                  </a:lnTo>
                  <a:lnTo>
                    <a:pt x="6569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7488032" y="3885946"/>
            <a:ext cx="97016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 smtClean="0">
                <a:latin typeface="Arial MT"/>
                <a:cs typeface="Arial MT"/>
              </a:rPr>
              <a:t>2 636 769,0</a:t>
            </a:r>
            <a:endParaRPr lang="ru-RU" sz="1400" dirty="0">
              <a:latin typeface="Arial MT"/>
              <a:cs typeface="Arial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488032" y="4801946"/>
            <a:ext cx="103372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Arial MT"/>
                <a:cs typeface="Arial MT"/>
              </a:rPr>
              <a:t>3 371 093,9</a:t>
            </a:r>
            <a:endParaRPr lang="ru-RU" sz="1400" dirty="0">
              <a:latin typeface="Arial MT"/>
              <a:cs typeface="Arial MT"/>
            </a:endParaRPr>
          </a:p>
        </p:txBody>
      </p:sp>
      <p:graphicFrame>
        <p:nvGraphicFramePr>
          <p:cNvPr id="52" name="Диаграмма 51"/>
          <p:cNvGraphicFramePr/>
          <p:nvPr>
            <p:extLst>
              <p:ext uri="{D42A27DB-BD31-4B8C-83A1-F6EECF244321}">
                <p14:modId xmlns:p14="http://schemas.microsoft.com/office/powerpoint/2010/main" val="1280137072"/>
              </p:ext>
            </p:extLst>
          </p:nvPr>
        </p:nvGraphicFramePr>
        <p:xfrm>
          <a:off x="685800" y="1307365"/>
          <a:ext cx="7094226" cy="5157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object 44"/>
          <p:cNvSpPr txBox="1"/>
          <p:nvPr/>
        </p:nvSpPr>
        <p:spPr>
          <a:xfrm>
            <a:off x="8627496" y="4382600"/>
            <a:ext cx="1123950" cy="1067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исполнение</a:t>
            </a:r>
            <a:endParaRPr sz="1400" dirty="0">
              <a:latin typeface="Microsoft Sans Serif"/>
              <a:cs typeface="Microsoft Sans Serif"/>
            </a:endParaRPr>
          </a:p>
          <a:p>
            <a:pPr marR="5080" algn="ctr">
              <a:lnSpc>
                <a:spcPct val="100000"/>
              </a:lnSpc>
            </a:pPr>
            <a:r>
              <a:rPr lang="ru-RU" sz="1400" spc="-10" dirty="0" smtClean="0">
                <a:solidFill>
                  <a:srgbClr val="1F5E87"/>
                </a:solidFill>
                <a:latin typeface="Microsoft Sans Serif"/>
                <a:cs typeface="Microsoft Sans Serif"/>
              </a:rPr>
              <a:t>2023г к 2024г.</a:t>
            </a:r>
            <a:endParaRPr sz="14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250"/>
              </a:spcBef>
            </a:pPr>
            <a:r>
              <a:rPr lang="ru-RU"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127,8</a:t>
            </a:r>
            <a:r>
              <a:rPr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%</a:t>
            </a:r>
            <a:endParaRPr sz="2400" dirty="0">
              <a:latin typeface="Arial MT"/>
              <a:cs typeface="Arial MT"/>
            </a:endParaRPr>
          </a:p>
        </p:txBody>
      </p:sp>
      <p:grpSp>
        <p:nvGrpSpPr>
          <p:cNvPr id="22" name="object 46"/>
          <p:cNvGrpSpPr/>
          <p:nvPr/>
        </p:nvGrpSpPr>
        <p:grpSpPr>
          <a:xfrm>
            <a:off x="8560547" y="2846776"/>
            <a:ext cx="1230345" cy="1493520"/>
            <a:chOff x="7530083" y="3776471"/>
            <a:chExt cx="867410" cy="1493520"/>
          </a:xfrm>
        </p:grpSpPr>
        <p:pic>
          <p:nvPicPr>
            <p:cNvPr id="23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3117" y="3814383"/>
              <a:ext cx="794242" cy="1420593"/>
            </a:xfrm>
            <a:prstGeom prst="rect">
              <a:avLst/>
            </a:prstGeom>
          </p:spPr>
        </p:pic>
        <p:pic>
          <p:nvPicPr>
            <p:cNvPr id="24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0083" y="3776471"/>
              <a:ext cx="861072" cy="1493519"/>
            </a:xfrm>
            <a:prstGeom prst="rect">
              <a:avLst/>
            </a:prstGeom>
          </p:spPr>
        </p:pic>
        <p:sp>
          <p:nvSpPr>
            <p:cNvPr id="25" name="object 49"/>
            <p:cNvSpPr/>
            <p:nvPr/>
          </p:nvSpPr>
          <p:spPr>
            <a:xfrm>
              <a:off x="7603235" y="3855719"/>
              <a:ext cx="719455" cy="1339850"/>
            </a:xfrm>
            <a:custGeom>
              <a:avLst/>
              <a:gdLst/>
              <a:ahLst/>
              <a:cxnLst/>
              <a:rect l="l" t="t" r="r" b="b"/>
              <a:pathLst>
                <a:path w="719454" h="1339850">
                  <a:moveTo>
                    <a:pt x="656971" y="0"/>
                  </a:moveTo>
                  <a:lnTo>
                    <a:pt x="62357" y="0"/>
                  </a:lnTo>
                  <a:lnTo>
                    <a:pt x="38094" y="4903"/>
                  </a:lnTo>
                  <a:lnTo>
                    <a:pt x="18272" y="18272"/>
                  </a:lnTo>
                  <a:lnTo>
                    <a:pt x="4903" y="38094"/>
                  </a:lnTo>
                  <a:lnTo>
                    <a:pt x="0" y="62356"/>
                  </a:lnTo>
                  <a:lnTo>
                    <a:pt x="0" y="1277238"/>
                  </a:lnTo>
                  <a:lnTo>
                    <a:pt x="4903" y="1301501"/>
                  </a:lnTo>
                  <a:lnTo>
                    <a:pt x="18272" y="1321323"/>
                  </a:lnTo>
                  <a:lnTo>
                    <a:pt x="38094" y="1334692"/>
                  </a:lnTo>
                  <a:lnTo>
                    <a:pt x="62357" y="1339595"/>
                  </a:lnTo>
                  <a:lnTo>
                    <a:pt x="656971" y="1339595"/>
                  </a:lnTo>
                  <a:lnTo>
                    <a:pt x="681233" y="1334692"/>
                  </a:lnTo>
                  <a:lnTo>
                    <a:pt x="701055" y="1321323"/>
                  </a:lnTo>
                  <a:lnTo>
                    <a:pt x="714424" y="1301501"/>
                  </a:lnTo>
                  <a:lnTo>
                    <a:pt x="719328" y="1277238"/>
                  </a:lnTo>
                  <a:lnTo>
                    <a:pt x="719328" y="62356"/>
                  </a:lnTo>
                  <a:lnTo>
                    <a:pt x="714424" y="38094"/>
                  </a:lnTo>
                  <a:lnTo>
                    <a:pt x="701055" y="18272"/>
                  </a:lnTo>
                  <a:lnTo>
                    <a:pt x="681233" y="4903"/>
                  </a:lnTo>
                  <a:lnTo>
                    <a:pt x="6569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44"/>
          <p:cNvSpPr txBox="1"/>
          <p:nvPr/>
        </p:nvSpPr>
        <p:spPr>
          <a:xfrm>
            <a:off x="8644438" y="3067829"/>
            <a:ext cx="1123950" cy="1067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исполнение</a:t>
            </a:r>
            <a:endParaRPr sz="1400" dirty="0">
              <a:latin typeface="Microsoft Sans Serif"/>
              <a:cs typeface="Microsoft Sans Serif"/>
            </a:endParaRPr>
          </a:p>
          <a:p>
            <a:pPr marR="5080" algn="ctr">
              <a:lnSpc>
                <a:spcPct val="100000"/>
              </a:lnSpc>
            </a:pPr>
            <a:r>
              <a:rPr lang="ru-RU" sz="1400" spc="-10" dirty="0" smtClean="0">
                <a:solidFill>
                  <a:srgbClr val="1F5E87"/>
                </a:solidFill>
                <a:latin typeface="Microsoft Sans Serif"/>
                <a:cs typeface="Microsoft Sans Serif"/>
              </a:rPr>
              <a:t>2024г к 2025г.</a:t>
            </a:r>
            <a:endParaRPr sz="14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250"/>
              </a:spcBef>
            </a:pPr>
            <a:r>
              <a:rPr lang="ru-RU"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94,7</a:t>
            </a:r>
            <a:r>
              <a:rPr sz="2400" spc="-25" dirty="0" smtClean="0">
                <a:solidFill>
                  <a:srgbClr val="1F5E87"/>
                </a:solidFill>
                <a:latin typeface="Arial MT"/>
                <a:cs typeface="Arial MT"/>
              </a:rPr>
              <a:t>%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165" y="312634"/>
            <a:ext cx="8053671" cy="276999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Доходы бюджета  МО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Заларинский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район» за 2023-2025 годы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474847" y="815555"/>
          <a:ext cx="4584032" cy="423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/>
          </p:nvPr>
        </p:nvGraphicFramePr>
        <p:xfrm>
          <a:off x="4193060" y="1460838"/>
          <a:ext cx="5715000" cy="2032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3995738" y="3657600"/>
          <a:ext cx="5529263" cy="307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1587" y="5257800"/>
            <a:ext cx="37394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2 987 990 тыс. руб.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2 612 615 тыс. руб.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783 940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52999" y="860244"/>
            <a:ext cx="4572000" cy="52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3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безвозмездных поступлений бюджета </a:t>
            </a:r>
          </a:p>
          <a:p>
            <a:pPr algn="ctr">
              <a:defRPr sz="1862" b="0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3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</a:t>
            </a:r>
            <a:r>
              <a:rPr lang="ru-RU" sz="139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Заларинский</a:t>
            </a:r>
            <a:r>
              <a:rPr lang="ru-RU" sz="139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за 2023-2025 гг.</a:t>
            </a:r>
          </a:p>
        </p:txBody>
      </p:sp>
    </p:spTree>
    <p:extLst>
      <p:ext uri="{BB962C8B-B14F-4D97-AF65-F5344CB8AC3E}">
        <p14:creationId xmlns:p14="http://schemas.microsoft.com/office/powerpoint/2010/main" val="39191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2663</TotalTime>
  <Words>4018</Words>
  <Application>Microsoft Office PowerPoint</Application>
  <PresentationFormat>Лист A4 (210x297 мм)</PresentationFormat>
  <Paragraphs>1195</Paragraphs>
  <Slides>32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Презентация PowerPoint</vt:lpstr>
      <vt:lpstr>Уважаемые жители Заларинского муниципального округа!</vt:lpstr>
      <vt:lpstr>Основные понятия и термины</vt:lpstr>
      <vt:lpstr>Этапы бюджетного процесса</vt:lpstr>
      <vt:lpstr>Презентация PowerPoint</vt:lpstr>
      <vt:lpstr>Презентация PowerPoint</vt:lpstr>
      <vt:lpstr>Доходы консолидированного бюджета  Заларинского района 2023-2025 годы. (без учета внутренних оборотов)</vt:lpstr>
      <vt:lpstr>Исполнение доходов  бюджета муниципального образования «Заларинский район» (тыс. рублей)</vt:lpstr>
      <vt:lpstr>Доходы бюджета  МО «Заларинский район» за 2023-2025 годы</vt:lpstr>
      <vt:lpstr>Структура собственных доходов  бюджета муниципального образования «Заларинский район» (тыс. руб.)</vt:lpstr>
      <vt:lpstr>Безвозмездные поступления за 2024-2025 года.</vt:lpstr>
      <vt:lpstr>Доходы бюджетов поселений Заларинского района 2025 г.                                          ( 833 777,4 тыс. рублей)</vt:lpstr>
      <vt:lpstr>Презентация PowerPoint</vt:lpstr>
      <vt:lpstr>Презентация PowerPoint</vt:lpstr>
      <vt:lpstr>Расходы бюджета (общее представление)</vt:lpstr>
      <vt:lpstr>Расходы бюджета муниципального образования «Заларинский район» по разделам бюджетной классификации (тыс. рублей)</vt:lpstr>
      <vt:lpstr>Расходы бюджета муниципального образования «Заларинский район» по разделам, подразделам бюджетной классификации (тыс. рублей)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Г. Донец</dc:creator>
  <cp:lastModifiedBy>Елена Владимировна Непомнящих</cp:lastModifiedBy>
  <cp:revision>241</cp:revision>
  <cp:lastPrinted>2026-06-10T09:44:53Z</cp:lastPrinted>
  <dcterms:created xsi:type="dcterms:W3CDTF">2025-05-05T03:35:00Z</dcterms:created>
  <dcterms:modified xsi:type="dcterms:W3CDTF">2026-06-11T01:36:47Z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2025-05-05T00:00:00Z</vt:filetime>
  </property>
  <property fmtid="{D5CDD505-2E9C-101B-9397-08002B2CF9AE}" pid="5" name="Producer">
    <vt:lpwstr>Microsoft® PowerPoint® 2016</vt:lpwstr>
  </property>
</Properties>
</file>